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76" r:id="rId2"/>
    <p:sldId id="390" r:id="rId3"/>
    <p:sldId id="395" r:id="rId4"/>
    <p:sldId id="392" r:id="rId5"/>
    <p:sldId id="393" r:id="rId6"/>
    <p:sldId id="398" r:id="rId7"/>
    <p:sldId id="397" r:id="rId8"/>
    <p:sldId id="396" r:id="rId9"/>
    <p:sldId id="394" r:id="rId10"/>
    <p:sldId id="401" r:id="rId11"/>
    <p:sldId id="391" r:id="rId12"/>
    <p:sldId id="399" r:id="rId13"/>
    <p:sldId id="400" r:id="rId14"/>
    <p:sldId id="402" r:id="rId15"/>
    <p:sldId id="293" r:id="rId16"/>
    <p:sldId id="274" r:id="rId1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82425" autoAdjust="0"/>
  </p:normalViewPr>
  <p:slideViewPr>
    <p:cSldViewPr>
      <p:cViewPr varScale="1">
        <p:scale>
          <a:sx n="63" d="100"/>
          <a:sy n="63" d="100"/>
        </p:scale>
        <p:origin x="16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t>כ"ט/סיון/תשע"ה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5575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לעולם </a:t>
            </a:r>
            <a:r>
              <a:rPr lang="he-IL" b="1" dirty="0" err="1" smtClean="0"/>
              <a:t>כדאמרינן</a:t>
            </a:r>
            <a:r>
              <a:rPr lang="he-IL" b="1" dirty="0" smtClean="0"/>
              <a:t> מעיקרא</a:t>
            </a:r>
            <a:r>
              <a:rPr lang="he-IL" dirty="0" smtClean="0"/>
              <a:t>. ובלבד שיהא זכור בשעת הנדר:</a:t>
            </a:r>
            <a:r>
              <a:rPr lang="he-IL" b="1" dirty="0" smtClean="0"/>
              <a:t> </a:t>
            </a:r>
            <a:r>
              <a:rPr lang="he-IL" b="1" dirty="0" err="1" smtClean="0"/>
              <a:t>והכא</a:t>
            </a:r>
            <a:r>
              <a:rPr lang="he-IL" b="1" dirty="0" smtClean="0"/>
              <a:t> במאי עסקי' כגון שהתנה בראש השנה</a:t>
            </a:r>
            <a:r>
              <a:rPr lang="he-IL" dirty="0" smtClean="0"/>
              <a:t>. כל נדר שאני עתיד </a:t>
            </a:r>
            <a:r>
              <a:rPr lang="he-IL" dirty="0" err="1" smtClean="0"/>
              <a:t>לידור</a:t>
            </a:r>
            <a:r>
              <a:rPr lang="he-IL" dirty="0" smtClean="0"/>
              <a:t> והיה יודע בשעת התנאי דברים שהוא רגיל </a:t>
            </a:r>
            <a:r>
              <a:rPr lang="he-IL" dirty="0" err="1" smtClean="0"/>
              <a:t>לידור</a:t>
            </a:r>
            <a:r>
              <a:rPr lang="he-IL" dirty="0" smtClean="0"/>
              <a:t> בהן ועל דעת כן התנה ושוב שכח ממה שהתנה:</a:t>
            </a:r>
            <a:r>
              <a:rPr lang="he-IL" b="1" dirty="0" smtClean="0"/>
              <a:t> </a:t>
            </a:r>
            <a:r>
              <a:rPr lang="he-IL" b="1" dirty="0" err="1" smtClean="0"/>
              <a:t>והשתא</a:t>
            </a:r>
            <a:r>
              <a:rPr lang="he-IL" b="1" dirty="0" smtClean="0"/>
              <a:t> </a:t>
            </a:r>
            <a:r>
              <a:rPr lang="he-IL" b="1" dirty="0" err="1" smtClean="0"/>
              <a:t>קא</a:t>
            </a:r>
            <a:r>
              <a:rPr lang="he-IL" b="1" dirty="0" smtClean="0"/>
              <a:t> נדר אי זכור בשעת הנדר</a:t>
            </a:r>
            <a:r>
              <a:rPr lang="he-IL" dirty="0" smtClean="0"/>
              <a:t>. [שהתנה אבל לא ידע] שבשביל אותו נדר </a:t>
            </a:r>
            <a:r>
              <a:rPr lang="he-IL" dirty="0" err="1" smtClean="0"/>
              <a:t>נמי</a:t>
            </a:r>
            <a:r>
              <a:rPr lang="he-IL" dirty="0" smtClean="0"/>
              <a:t> התנה ואמר על דעת הראשונה אני נודר שלא יהא מקוים כמו שהתניתי עליו [</a:t>
            </a:r>
            <a:r>
              <a:rPr lang="he-IL" dirty="0" err="1" smtClean="0"/>
              <a:t>רא"ש</a:t>
            </a:r>
            <a:r>
              <a:rPr lang="he-IL" dirty="0" smtClean="0"/>
              <a:t>: ושוב נזכר שלדבר</a:t>
            </a:r>
            <a:r>
              <a:rPr lang="he-IL" baseline="0" dirty="0" smtClean="0"/>
              <a:t> זה התנה] </a:t>
            </a:r>
            <a:r>
              <a:rPr lang="he-IL" dirty="0" smtClean="0"/>
              <a:t>נדריה לית ביה </a:t>
            </a:r>
            <a:r>
              <a:rPr lang="he-IL" dirty="0" err="1" smtClean="0"/>
              <a:t>מששא</a:t>
            </a:r>
            <a:r>
              <a:rPr lang="he-IL" dirty="0" smtClean="0"/>
              <a:t>:</a:t>
            </a:r>
            <a:r>
              <a:rPr lang="he-IL" b="1" dirty="0" smtClean="0"/>
              <a:t> לא אמר</a:t>
            </a:r>
            <a:r>
              <a:rPr lang="he-IL" dirty="0" smtClean="0"/>
              <a:t>. בשעת הנדר על דעת הראשונה אני נודר שלא יהא מקוים עקריה לתנאיה וקיים נדריה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7426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סבר למדרשיה </a:t>
            </a:r>
            <a:r>
              <a:rPr lang="he-IL" b="1" dirty="0" err="1" smtClean="0"/>
              <a:t>בפירקא</a:t>
            </a:r>
            <a:r>
              <a:rPr lang="he-IL" dirty="0" smtClean="0"/>
              <a:t>. בדרשה הרוצה שלא יתקיימו נדריו:</a:t>
            </a:r>
            <a:r>
              <a:rPr lang="he-IL" b="1" dirty="0" smtClean="0"/>
              <a:t> </a:t>
            </a:r>
            <a:r>
              <a:rPr lang="he-IL" b="1" dirty="0" err="1" smtClean="0"/>
              <a:t>א''ל</a:t>
            </a:r>
            <a:r>
              <a:rPr lang="he-IL" b="1" dirty="0" smtClean="0"/>
              <a:t> רבא</a:t>
            </a:r>
            <a:r>
              <a:rPr lang="he-IL" dirty="0" smtClean="0"/>
              <a:t>. סתמה תנא </a:t>
            </a:r>
            <a:r>
              <a:rPr lang="he-IL" dirty="0" err="1" smtClean="0"/>
              <a:t>דמתניתין</a:t>
            </a:r>
            <a:r>
              <a:rPr lang="he-IL" dirty="0" smtClean="0"/>
              <a:t> כדי שלא ילמדו ממנה שלא ינהגו קלות ראש בנדרים.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83374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0" dirty="0" err="1" smtClean="0"/>
              <a:t>תוס</a:t>
            </a:r>
            <a:r>
              <a:rPr lang="he-IL" b="0" dirty="0" smtClean="0"/>
              <a:t>': תנא </a:t>
            </a:r>
            <a:r>
              <a:rPr lang="he-IL" b="0" dirty="0" err="1" smtClean="0"/>
              <a:t>סתומי</a:t>
            </a:r>
            <a:r>
              <a:rPr lang="he-IL" b="0" dirty="0" smtClean="0"/>
              <a:t> מסתמא</a:t>
            </a:r>
            <a:r>
              <a:rPr lang="he-IL" b="0" baseline="0" dirty="0" smtClean="0"/>
              <a:t> ליה </a:t>
            </a:r>
            <a:r>
              <a:rPr lang="he-IL" b="0" baseline="0" dirty="0" err="1" smtClean="0"/>
              <a:t>שמתכוין</a:t>
            </a:r>
            <a:r>
              <a:rPr lang="he-IL" b="0" baseline="0" dirty="0" smtClean="0"/>
              <a:t> קצת התנא שלא ינהגו קלות ראש </a:t>
            </a:r>
            <a:r>
              <a:rPr lang="he-IL" b="0" baseline="0" dirty="0" err="1" smtClean="0"/>
              <a:t>בנדרין</a:t>
            </a:r>
            <a:r>
              <a:rPr lang="he-IL" b="0" baseline="0" dirty="0" smtClean="0"/>
              <a:t> והוציאו להגיה </a:t>
            </a:r>
            <a:r>
              <a:rPr lang="he-IL" b="0" baseline="0" dirty="0" err="1" smtClean="0"/>
              <a:t>חסורי</a:t>
            </a:r>
            <a:r>
              <a:rPr lang="he-IL" b="0" baseline="0" dirty="0" smtClean="0"/>
              <a:t> </a:t>
            </a:r>
            <a:r>
              <a:rPr lang="he-IL" b="0" baseline="0" dirty="0" err="1" smtClean="0"/>
              <a:t>מחסרא</a:t>
            </a:r>
            <a:r>
              <a:rPr lang="he-IL" b="0" baseline="0" dirty="0" smtClean="0"/>
              <a:t>.</a:t>
            </a:r>
          </a:p>
          <a:p>
            <a:r>
              <a:rPr lang="he-IL" dirty="0" smtClean="0"/>
              <a:t>[ וכך משמעות </a:t>
            </a:r>
            <a:r>
              <a:rPr lang="he-IL" dirty="0" err="1" smtClean="0"/>
              <a:t>נמ"י</a:t>
            </a:r>
            <a:r>
              <a:rPr lang="he-IL" dirty="0" smtClean="0"/>
              <a:t> שכתב: </a:t>
            </a:r>
            <a:r>
              <a:rPr lang="he-IL" dirty="0" err="1" smtClean="0"/>
              <a:t>ובודאי</a:t>
            </a:r>
            <a:r>
              <a:rPr lang="he-IL" dirty="0" smtClean="0"/>
              <a:t> לא מצינו </a:t>
            </a:r>
            <a:r>
              <a:rPr lang="he-IL" dirty="0" err="1" smtClean="0"/>
              <a:t>חסורי</a:t>
            </a:r>
            <a:r>
              <a:rPr lang="he-IL" dirty="0" smtClean="0"/>
              <a:t> </a:t>
            </a:r>
            <a:r>
              <a:rPr lang="he-IL" dirty="0" err="1" smtClean="0"/>
              <a:t>מחסרא</a:t>
            </a:r>
            <a:r>
              <a:rPr lang="he-IL" dirty="0" smtClean="0"/>
              <a:t> כיוצא בזה </a:t>
            </a:r>
            <a:r>
              <a:rPr lang="he-IL" dirty="0" err="1" smtClean="0"/>
              <a:t>דנאדי</a:t>
            </a:r>
            <a:r>
              <a:rPr lang="he-IL" dirty="0" smtClean="0"/>
              <a:t> תנא </a:t>
            </a:r>
            <a:r>
              <a:rPr lang="he-IL" dirty="0" err="1" smtClean="0"/>
              <a:t>מעניינא</a:t>
            </a:r>
            <a:r>
              <a:rPr lang="he-IL" dirty="0" smtClean="0"/>
              <a:t> </a:t>
            </a:r>
            <a:r>
              <a:rPr lang="he-IL" dirty="0" err="1" smtClean="0"/>
              <a:t>לעניינא</a:t>
            </a:r>
            <a:r>
              <a:rPr lang="he-IL" dirty="0" smtClean="0"/>
              <a:t> ולא רישא </a:t>
            </a:r>
            <a:r>
              <a:rPr lang="he-IL" dirty="0" err="1" smtClean="0"/>
              <a:t>אית</a:t>
            </a:r>
            <a:r>
              <a:rPr lang="he-IL" dirty="0" smtClean="0"/>
              <a:t> לה סיפא ולא סיפא </a:t>
            </a:r>
            <a:r>
              <a:rPr lang="he-IL" dirty="0" err="1" smtClean="0"/>
              <a:t>אית</a:t>
            </a:r>
            <a:r>
              <a:rPr lang="he-IL" dirty="0" smtClean="0"/>
              <a:t> לה רישא </a:t>
            </a:r>
            <a:r>
              <a:rPr lang="he-IL" b="1" dirty="0" smtClean="0"/>
              <a:t>אלא במתכוון עשה כן </a:t>
            </a:r>
            <a:r>
              <a:rPr lang="he-IL" b="1" dirty="0" err="1" smtClean="0"/>
              <a:t>דלסתמיה</a:t>
            </a:r>
            <a:r>
              <a:rPr lang="he-IL" b="1" dirty="0" smtClean="0"/>
              <a:t> </a:t>
            </a:r>
            <a:r>
              <a:rPr lang="he-IL" b="1" dirty="0" err="1" smtClean="0"/>
              <a:t>סתומי</a:t>
            </a:r>
            <a:r>
              <a:rPr lang="he-IL" b="1" dirty="0" smtClean="0"/>
              <a:t> </a:t>
            </a:r>
            <a:r>
              <a:rPr lang="he-IL" dirty="0" err="1" smtClean="0"/>
              <a:t>כדאמרינן</a:t>
            </a:r>
            <a:r>
              <a:rPr lang="he-IL" dirty="0" smtClean="0"/>
              <a:t> בסמוך</a:t>
            </a:r>
            <a:r>
              <a:rPr lang="he-IL" baseline="0" dirty="0" smtClean="0"/>
              <a:t> ]</a:t>
            </a:r>
            <a:endParaRPr lang="he-IL" b="0" dirty="0" smtClean="0"/>
          </a:p>
          <a:p>
            <a:r>
              <a:rPr lang="he-IL" b="0" dirty="0" err="1" smtClean="0"/>
              <a:t>רא"ש</a:t>
            </a:r>
            <a:r>
              <a:rPr lang="he-IL" b="0" dirty="0" smtClean="0"/>
              <a:t>: סבר למדרשה </a:t>
            </a:r>
            <a:r>
              <a:rPr lang="he-IL" b="0" dirty="0" err="1" smtClean="0"/>
              <a:t>בפרקא</a:t>
            </a:r>
            <a:r>
              <a:rPr lang="he-IL" b="0" dirty="0" smtClean="0"/>
              <a:t> – הך </a:t>
            </a:r>
            <a:r>
              <a:rPr lang="he-IL" b="0" dirty="0" err="1" smtClean="0"/>
              <a:t>דאביי</a:t>
            </a:r>
            <a:r>
              <a:rPr lang="he-IL" b="0" dirty="0" smtClean="0"/>
              <a:t> </a:t>
            </a:r>
            <a:r>
              <a:rPr lang="he-IL" b="0" dirty="0" err="1" smtClean="0"/>
              <a:t>היכא</a:t>
            </a:r>
            <a:r>
              <a:rPr lang="he-IL" b="0" dirty="0" smtClean="0"/>
              <a:t> </a:t>
            </a:r>
            <a:r>
              <a:rPr lang="he-IL" b="0" dirty="0" err="1" smtClean="0"/>
              <a:t>דשכח</a:t>
            </a:r>
            <a:r>
              <a:rPr lang="he-IL" b="0" dirty="0" smtClean="0"/>
              <a:t> כל תנאו אבל אין לפרש </a:t>
            </a:r>
            <a:r>
              <a:rPr lang="he-IL" b="0" dirty="0" err="1" smtClean="0"/>
              <a:t>דהך</a:t>
            </a:r>
            <a:r>
              <a:rPr lang="he-IL" b="0" dirty="0" smtClean="0"/>
              <a:t> </a:t>
            </a:r>
            <a:r>
              <a:rPr lang="he-IL" b="0" dirty="0" err="1" smtClean="0"/>
              <a:t>דרבא</a:t>
            </a:r>
            <a:r>
              <a:rPr lang="he-IL" b="0" dirty="0" smtClean="0"/>
              <a:t> בעי למדרש </a:t>
            </a:r>
            <a:r>
              <a:rPr lang="he-IL" b="0" dirty="0" err="1" smtClean="0"/>
              <a:t>דאהא</a:t>
            </a:r>
            <a:r>
              <a:rPr lang="he-IL" b="0" dirty="0" smtClean="0"/>
              <a:t> לא שייך </a:t>
            </a:r>
            <a:r>
              <a:rPr lang="he-IL" b="0" dirty="0" err="1" smtClean="0"/>
              <a:t>למימר</a:t>
            </a:r>
            <a:r>
              <a:rPr lang="he-IL" b="0" dirty="0" smtClean="0"/>
              <a:t> תנא </a:t>
            </a:r>
            <a:r>
              <a:rPr lang="he-IL" b="0" dirty="0" err="1" smtClean="0"/>
              <a:t>קא</a:t>
            </a:r>
            <a:r>
              <a:rPr lang="he-IL" b="0" dirty="0" smtClean="0"/>
              <a:t> מסתם </a:t>
            </a:r>
            <a:r>
              <a:rPr lang="he-IL" b="0" dirty="0" err="1" smtClean="0"/>
              <a:t>סתומי</a:t>
            </a:r>
            <a:r>
              <a:rPr lang="he-IL" b="0" dirty="0" smtClean="0"/>
              <a:t> </a:t>
            </a:r>
            <a:r>
              <a:rPr lang="he-IL" b="0" dirty="0" err="1" smtClean="0"/>
              <a:t>דרבא</a:t>
            </a:r>
            <a:r>
              <a:rPr lang="he-IL" b="0" dirty="0" smtClean="0"/>
              <a:t> אינו צריך להגיה המשנה ועוד דלא שייך </a:t>
            </a:r>
            <a:r>
              <a:rPr lang="he-IL" b="0" dirty="0" err="1" smtClean="0"/>
              <a:t>למימר</a:t>
            </a:r>
            <a:r>
              <a:rPr lang="he-IL" b="0" dirty="0" smtClean="0"/>
              <a:t> </a:t>
            </a:r>
            <a:r>
              <a:rPr lang="he-IL" b="0" dirty="0" err="1" smtClean="0"/>
              <a:t>בהך</a:t>
            </a:r>
            <a:r>
              <a:rPr lang="he-IL" b="0" dirty="0" smtClean="0"/>
              <a:t> </a:t>
            </a:r>
            <a:r>
              <a:rPr lang="he-IL" b="0" dirty="0" err="1" smtClean="0"/>
              <a:t>דרבא</a:t>
            </a:r>
            <a:r>
              <a:rPr lang="he-IL" b="0" dirty="0" smtClean="0"/>
              <a:t> שלא ינהגו קלות ראש בנדרים </a:t>
            </a:r>
            <a:r>
              <a:rPr lang="he-IL" b="0" dirty="0" err="1" smtClean="0"/>
              <a:t>דמילתא</a:t>
            </a:r>
            <a:r>
              <a:rPr lang="he-IL" b="0" dirty="0" smtClean="0"/>
              <a:t> </a:t>
            </a:r>
            <a:r>
              <a:rPr lang="he-IL" b="0" dirty="0" err="1" smtClean="0"/>
              <a:t>דרבא</a:t>
            </a:r>
            <a:r>
              <a:rPr lang="he-IL" b="0" dirty="0" smtClean="0"/>
              <a:t> לא שכיח שיהיה דבר זכור מקצת ושכוח מקצת ועוד הא</a:t>
            </a:r>
            <a:r>
              <a:rPr lang="he-IL" b="0" baseline="0" dirty="0" smtClean="0"/>
              <a:t> </a:t>
            </a:r>
            <a:r>
              <a:rPr lang="he-IL" b="0" baseline="0" dirty="0" err="1" smtClean="0"/>
              <a:t>קאמר</a:t>
            </a:r>
            <a:r>
              <a:rPr lang="he-IL" b="0" baseline="0" dirty="0" smtClean="0"/>
              <a:t> </a:t>
            </a:r>
            <a:r>
              <a:rPr lang="he-IL" b="0" baseline="0" dirty="0" err="1" smtClean="0"/>
              <a:t>בהדיא</a:t>
            </a:r>
            <a:r>
              <a:rPr lang="he-IL" b="0" baseline="0" dirty="0" smtClean="0"/>
              <a:t> בשעת נדרו על דעת ראשונה הוא עושה ולא אתי לזלזולי בנדרים אחרים: תנא </a:t>
            </a:r>
            <a:r>
              <a:rPr lang="he-IL" b="0" baseline="0" dirty="0" err="1" smtClean="0"/>
              <a:t>קא</a:t>
            </a:r>
            <a:r>
              <a:rPr lang="he-IL" b="0" baseline="0" dirty="0" smtClean="0"/>
              <a:t> מסתם לה </a:t>
            </a:r>
            <a:r>
              <a:rPr lang="he-IL" b="0" baseline="0" dirty="0" err="1" smtClean="0"/>
              <a:t>סתומי</a:t>
            </a:r>
            <a:r>
              <a:rPr lang="he-IL" b="0" baseline="0" dirty="0" smtClean="0"/>
              <a:t> ... אבל הא לא הוי מסתם </a:t>
            </a:r>
            <a:r>
              <a:rPr lang="he-IL" b="0" baseline="0" dirty="0" err="1" smtClean="0"/>
              <a:t>סתומי</a:t>
            </a:r>
            <a:r>
              <a:rPr lang="he-IL" b="0" baseline="0" dirty="0" smtClean="0"/>
              <a:t> מה שדלג </a:t>
            </a:r>
            <a:r>
              <a:rPr lang="he-IL" b="0" baseline="0" dirty="0" err="1" smtClean="0"/>
              <a:t>דרוצה</a:t>
            </a:r>
            <a:r>
              <a:rPr lang="he-IL" b="0" baseline="0" dirty="0" smtClean="0"/>
              <a:t> שלא יתקיימו נדריו </a:t>
            </a:r>
            <a:r>
              <a:rPr lang="he-IL" b="0" baseline="0" dirty="0" err="1" smtClean="0"/>
              <a:t>דכיון</a:t>
            </a:r>
            <a:r>
              <a:rPr lang="he-IL" b="0" baseline="0" dirty="0" smtClean="0"/>
              <a:t> דאי אפשר לפרש המשנה אך לא </a:t>
            </a:r>
            <a:r>
              <a:rPr lang="he-IL" b="0" baseline="0" dirty="0" err="1" smtClean="0"/>
              <a:t>שתגיהנה</a:t>
            </a:r>
            <a:r>
              <a:rPr lang="he-IL" b="0" baseline="0" dirty="0" smtClean="0"/>
              <a:t> כך הרי היא כמפורשת.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13722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44916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01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err="1" smtClean="0"/>
              <a:t>רא"ש</a:t>
            </a:r>
            <a:r>
              <a:rPr lang="he-IL" b="1" dirty="0" smtClean="0"/>
              <a:t>: </a:t>
            </a:r>
            <a:r>
              <a:rPr lang="he-IL" b="0" dirty="0" err="1" smtClean="0"/>
              <a:t>קצרא</a:t>
            </a:r>
            <a:r>
              <a:rPr lang="he-IL" b="0" dirty="0" smtClean="0"/>
              <a:t> – מכבס בגדים ומקצרן...</a:t>
            </a:r>
            <a:endParaRPr lang="he-IL" b="1" dirty="0" smtClean="0"/>
          </a:p>
          <a:p>
            <a:r>
              <a:rPr lang="he-IL" b="1" dirty="0" smtClean="0"/>
              <a:t>רש"י: </a:t>
            </a:r>
            <a:r>
              <a:rPr lang="he-IL" b="1" dirty="0" err="1" smtClean="0"/>
              <a:t>באוכלא</a:t>
            </a:r>
            <a:r>
              <a:rPr lang="he-IL" b="1" dirty="0" smtClean="0"/>
              <a:t> </a:t>
            </a:r>
            <a:r>
              <a:rPr lang="he-IL" b="1" dirty="0" err="1" smtClean="0"/>
              <a:t>דקצרי</a:t>
            </a:r>
            <a:r>
              <a:rPr lang="he-IL" dirty="0" smtClean="0"/>
              <a:t>. כלי </a:t>
            </a:r>
            <a:r>
              <a:rPr lang="he-IL" dirty="0" err="1" smtClean="0"/>
              <a:t>שמשימין</a:t>
            </a:r>
            <a:r>
              <a:rPr lang="he-IL" dirty="0" smtClean="0"/>
              <a:t> בו </a:t>
            </a:r>
            <a:r>
              <a:rPr lang="he-IL" dirty="0" err="1" smtClean="0"/>
              <a:t>הכובסין</a:t>
            </a:r>
            <a:r>
              <a:rPr lang="he-IL" dirty="0" smtClean="0"/>
              <a:t> בגדיהן: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2376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0" dirty="0" err="1" smtClean="0"/>
              <a:t>תנינא</a:t>
            </a:r>
            <a:r>
              <a:rPr lang="he-IL" b="0" dirty="0" smtClean="0"/>
              <a:t> להלן משנה סד ע"א...</a:t>
            </a:r>
          </a:p>
          <a:p>
            <a:r>
              <a:rPr lang="he-IL" b="1" dirty="0" smtClean="0"/>
              <a:t>אין </a:t>
            </a:r>
            <a:r>
              <a:rPr lang="he-IL" b="1" dirty="0" err="1" smtClean="0"/>
              <a:t>פותחין</a:t>
            </a:r>
            <a:r>
              <a:rPr lang="he-IL" b="1" dirty="0" smtClean="0"/>
              <a:t> בנולד</a:t>
            </a:r>
            <a:r>
              <a:rPr lang="he-IL" dirty="0" smtClean="0"/>
              <a:t>. שאין ראוי </a:t>
            </a:r>
            <a:r>
              <a:rPr lang="he-IL" dirty="0" err="1" smtClean="0"/>
              <a:t>ליארע</a:t>
            </a:r>
            <a:r>
              <a:rPr lang="he-IL" dirty="0" smtClean="0"/>
              <a:t> כזה אבל הני </a:t>
            </a:r>
            <a:r>
              <a:rPr lang="he-IL" dirty="0" err="1" smtClean="0"/>
              <a:t>דאמרן</a:t>
            </a:r>
            <a:r>
              <a:rPr lang="he-IL" dirty="0" smtClean="0"/>
              <a:t> </a:t>
            </a:r>
            <a:r>
              <a:rPr lang="he-IL" dirty="0" err="1" smtClean="0"/>
              <a:t>דמצטערי</a:t>
            </a:r>
            <a:r>
              <a:rPr lang="he-IL" dirty="0" smtClean="0"/>
              <a:t> רבנן לאו מילתא </a:t>
            </a:r>
            <a:r>
              <a:rPr lang="he-IL" dirty="0" err="1" smtClean="0"/>
              <a:t>דנולד</a:t>
            </a:r>
            <a:r>
              <a:rPr lang="he-IL" dirty="0" smtClean="0"/>
              <a:t> הוא:</a:t>
            </a:r>
            <a:r>
              <a:rPr lang="he-IL" b="1" dirty="0" smtClean="0"/>
              <a:t> אמר ליה האי </a:t>
            </a:r>
            <a:r>
              <a:rPr lang="he-IL" b="1" dirty="0" err="1" smtClean="0"/>
              <a:t>נמי</a:t>
            </a:r>
            <a:r>
              <a:rPr lang="he-IL" b="1" dirty="0" smtClean="0"/>
              <a:t> שכיחי אפיקורי </a:t>
            </a:r>
            <a:r>
              <a:rPr lang="he-IL" b="1" dirty="0" err="1" smtClean="0"/>
              <a:t>דמצערי</a:t>
            </a:r>
            <a:r>
              <a:rPr lang="he-IL" b="1" dirty="0" smtClean="0"/>
              <a:t> רבנן</a:t>
            </a:r>
            <a:r>
              <a:rPr lang="he-IL" dirty="0" smtClean="0"/>
              <a:t>. כי האי ולא דמי לנולד.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>
                <a:effectLst/>
              </a:rPr>
              <a:t>אֶפִּיקוּרֵי</a:t>
            </a:r>
            <a:r>
              <a:rPr lang="he-IL" dirty="0" smtClean="0">
                <a:effectLst/>
              </a:rPr>
              <a:t> =</a:t>
            </a:r>
            <a:r>
              <a:rPr lang="he-IL" baseline="0" dirty="0" smtClean="0">
                <a:effectLst/>
              </a:rPr>
              <a:t> </a:t>
            </a:r>
            <a:r>
              <a:rPr lang="he-IL" dirty="0" smtClean="0">
                <a:effectLst/>
              </a:rPr>
              <a:t>חֲצוּפִים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err="1" smtClean="0">
                <a:effectLst/>
              </a:rPr>
              <a:t>רא"ש</a:t>
            </a:r>
            <a:r>
              <a:rPr lang="he-IL" dirty="0" smtClean="0">
                <a:effectLst/>
              </a:rPr>
              <a:t>: אין </a:t>
            </a:r>
            <a:r>
              <a:rPr lang="he-IL" dirty="0" err="1" smtClean="0">
                <a:effectLst/>
              </a:rPr>
              <a:t>פותחין</a:t>
            </a:r>
            <a:r>
              <a:rPr lang="he-IL" dirty="0" smtClean="0">
                <a:effectLst/>
              </a:rPr>
              <a:t> בנולד </a:t>
            </a:r>
            <a:r>
              <a:rPr lang="he-IL" dirty="0" err="1" smtClean="0">
                <a:effectLst/>
              </a:rPr>
              <a:t>דמאחר</a:t>
            </a:r>
            <a:r>
              <a:rPr lang="he-IL" dirty="0" smtClean="0">
                <a:effectLst/>
              </a:rPr>
              <a:t> שאינו</a:t>
            </a:r>
            <a:r>
              <a:rPr lang="he-IL" baseline="0" dirty="0" smtClean="0">
                <a:effectLst/>
              </a:rPr>
              <a:t> מצוי דלא מסיק </a:t>
            </a:r>
            <a:r>
              <a:rPr lang="he-IL" baseline="0" dirty="0" err="1" smtClean="0">
                <a:effectLst/>
              </a:rPr>
              <a:t>אדעתיה</a:t>
            </a:r>
            <a:r>
              <a:rPr lang="he-IL" baseline="0" dirty="0" smtClean="0">
                <a:effectLst/>
              </a:rPr>
              <a:t> שיארע דבר זה לא </a:t>
            </a:r>
            <a:r>
              <a:rPr lang="he-IL" baseline="0" dirty="0" err="1" smtClean="0">
                <a:effectLst/>
              </a:rPr>
              <a:t>הויא</a:t>
            </a:r>
            <a:r>
              <a:rPr lang="he-IL" baseline="0" dirty="0" smtClean="0">
                <a:effectLst/>
              </a:rPr>
              <a:t> חרטה לעקור הנדר מעיקרו.</a:t>
            </a:r>
            <a:endParaRPr lang="he-IL" dirty="0" smtClean="0">
              <a:effectLst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5114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0" dirty="0" err="1" smtClean="0"/>
              <a:t>רא"ש</a:t>
            </a:r>
            <a:r>
              <a:rPr lang="he-IL" b="0" dirty="0" smtClean="0"/>
              <a:t>:</a:t>
            </a:r>
            <a:r>
              <a:rPr lang="he-IL" b="0" baseline="0" dirty="0" smtClean="0"/>
              <a:t> ומי שרי הדיין לעשות פתח מגוף הנדר ולא לפתוח ממקום אחר.</a:t>
            </a:r>
          </a:p>
          <a:p>
            <a:r>
              <a:rPr lang="he-IL" b="0" baseline="0" dirty="0" err="1" smtClean="0"/>
              <a:t>ר"ן</a:t>
            </a:r>
            <a:r>
              <a:rPr lang="he-IL" b="0" baseline="0" dirty="0" smtClean="0"/>
              <a:t>: </a:t>
            </a:r>
            <a:r>
              <a:rPr lang="he-IL" dirty="0" smtClean="0"/>
              <a:t>ומה בין זו לנדרי </a:t>
            </a:r>
            <a:r>
              <a:rPr lang="he-IL" dirty="0" err="1" smtClean="0"/>
              <a:t>זרוזין</a:t>
            </a:r>
            <a:r>
              <a:rPr lang="he-IL" dirty="0" smtClean="0"/>
              <a:t> </a:t>
            </a:r>
            <a:r>
              <a:rPr lang="he-IL" dirty="0" err="1" smtClean="0"/>
              <a:t>דמתני</a:t>
            </a:r>
            <a:r>
              <a:rPr lang="he-IL" dirty="0" smtClean="0"/>
              <a:t>' אדרבה היה לו לומר שהנדר מותר מאליו </a:t>
            </a:r>
            <a:r>
              <a:rPr lang="he-IL" dirty="0" err="1" smtClean="0"/>
              <a:t>כהנך</a:t>
            </a:r>
            <a:r>
              <a:rPr lang="he-IL" dirty="0" smtClean="0"/>
              <a:t> </a:t>
            </a:r>
            <a:r>
              <a:rPr lang="he-IL" dirty="0" err="1" smtClean="0"/>
              <a:t>דמתניתין</a:t>
            </a:r>
            <a:r>
              <a:rPr lang="he-IL" dirty="0" smtClean="0"/>
              <a:t> </a:t>
            </a:r>
            <a:r>
              <a:rPr lang="he-IL" dirty="0" err="1" smtClean="0"/>
              <a:t>י''ל</a:t>
            </a:r>
            <a:r>
              <a:rPr lang="he-IL" dirty="0" smtClean="0"/>
              <a:t> דלא דמי </a:t>
            </a:r>
            <a:r>
              <a:rPr lang="he-IL" dirty="0" err="1" smtClean="0"/>
              <a:t>דנדרי</a:t>
            </a:r>
            <a:r>
              <a:rPr lang="he-IL" dirty="0" smtClean="0"/>
              <a:t> </a:t>
            </a:r>
            <a:r>
              <a:rPr lang="he-IL" dirty="0" err="1" smtClean="0"/>
              <a:t>זרוזין</a:t>
            </a:r>
            <a:r>
              <a:rPr lang="he-IL" dirty="0" smtClean="0"/>
              <a:t> </a:t>
            </a:r>
            <a:r>
              <a:rPr lang="he-IL" dirty="0" err="1" smtClean="0"/>
              <a:t>דמתני</a:t>
            </a:r>
            <a:r>
              <a:rPr lang="he-IL" dirty="0" smtClean="0"/>
              <a:t>' אין פיו ולבו </a:t>
            </a:r>
            <a:r>
              <a:rPr lang="he-IL" dirty="0" err="1" smtClean="0"/>
              <a:t>שוין</a:t>
            </a:r>
            <a:r>
              <a:rPr lang="he-IL" dirty="0" smtClean="0"/>
              <a:t> של מוכר ולא של לוקח </a:t>
            </a:r>
            <a:r>
              <a:rPr lang="he-IL" dirty="0" err="1" smtClean="0"/>
              <a:t>שוין</a:t>
            </a:r>
            <a:r>
              <a:rPr lang="he-IL" dirty="0" smtClean="0"/>
              <a:t> שלעולם לא היה דעתו של מוכר שלא יפחות מן הסלע ולא דעתו של לוקח שלא יוסיף על שקל </a:t>
            </a:r>
            <a:r>
              <a:rPr lang="he-IL" dirty="0" err="1" smtClean="0"/>
              <a:t>ומש''ה</a:t>
            </a:r>
            <a:r>
              <a:rPr lang="he-IL" dirty="0" smtClean="0"/>
              <a:t> שרו אבל זה דעתו היה להדירה אם תעבור על תנאו ודעתו וכי האי </a:t>
            </a:r>
            <a:r>
              <a:rPr lang="he-IL" dirty="0" err="1" smtClean="0"/>
              <a:t>גוונא</a:t>
            </a:r>
            <a:r>
              <a:rPr lang="he-IL" dirty="0" smtClean="0"/>
              <a:t> לאו נדרי </a:t>
            </a:r>
            <a:r>
              <a:rPr lang="he-IL" dirty="0" err="1" smtClean="0"/>
              <a:t>זרוזין</a:t>
            </a:r>
            <a:r>
              <a:rPr lang="he-IL" dirty="0" smtClean="0"/>
              <a:t> מיקרו אלא </a:t>
            </a:r>
            <a:r>
              <a:rPr lang="he-IL" dirty="0" err="1" smtClean="0"/>
              <a:t>דאיכא</a:t>
            </a:r>
            <a:r>
              <a:rPr lang="he-IL" dirty="0" smtClean="0"/>
              <a:t> פתח שאילו היה יודע שתעבור על דעתו לא היה מדירה 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34378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אף הרוצה להדיר את </a:t>
            </a:r>
            <a:r>
              <a:rPr lang="he-IL" b="1" dirty="0" err="1" smtClean="0"/>
              <a:t>חבירו</a:t>
            </a:r>
            <a:r>
              <a:rPr lang="he-IL" b="1" dirty="0" smtClean="0"/>
              <a:t> שיאכל</a:t>
            </a:r>
            <a:r>
              <a:rPr lang="he-IL" dirty="0" smtClean="0"/>
              <a:t>. שאומר לו קונם שאין אתה נהנה לי אם לא תאכל עמי היינו </a:t>
            </a:r>
            <a:r>
              <a:rPr lang="he-IL" dirty="0" err="1" smtClean="0"/>
              <a:t>נמי</a:t>
            </a:r>
            <a:r>
              <a:rPr lang="he-IL" dirty="0" smtClean="0"/>
              <a:t> נדרי </a:t>
            </a:r>
            <a:r>
              <a:rPr lang="he-IL" dirty="0" err="1" smtClean="0"/>
              <a:t>זרוזין</a:t>
            </a:r>
            <a:r>
              <a:rPr lang="he-IL" dirty="0" smtClean="0"/>
              <a:t> שאינו מדירו אלא כדי לזרזו שיאכל עמו יאמר כל נדר שאני עתיד </a:t>
            </a:r>
            <a:r>
              <a:rPr lang="he-IL" dirty="0" err="1" smtClean="0"/>
              <a:t>לידור</a:t>
            </a:r>
            <a:r>
              <a:rPr lang="he-IL" dirty="0" smtClean="0"/>
              <a:t> יהא בטל.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0" dirty="0" smtClean="0"/>
              <a:t>הגהות </a:t>
            </a:r>
            <a:r>
              <a:rPr lang="he-IL" b="0" dirty="0" err="1" smtClean="0"/>
              <a:t>הב"ח</a:t>
            </a:r>
            <a:r>
              <a:rPr lang="he-IL" b="0" dirty="0" smtClean="0"/>
              <a:t> מוחק את המילה "לו"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8015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0" dirty="0" smtClean="0"/>
              <a:t>הגהות </a:t>
            </a:r>
            <a:r>
              <a:rPr lang="he-IL" b="0" dirty="0" err="1" smtClean="0"/>
              <a:t>הב"ח</a:t>
            </a:r>
            <a:r>
              <a:rPr lang="he-IL" b="0" dirty="0" smtClean="0"/>
              <a:t> מוחק את המילה "לו"</a:t>
            </a:r>
          </a:p>
          <a:p>
            <a:r>
              <a:rPr lang="he-IL" b="0" dirty="0" err="1" smtClean="0"/>
              <a:t>ר"ן</a:t>
            </a:r>
            <a:r>
              <a:rPr lang="he-IL" b="0" dirty="0" smtClean="0"/>
              <a:t>: </a:t>
            </a:r>
            <a:r>
              <a:rPr lang="he-IL" dirty="0" smtClean="0"/>
              <a:t>ובדין הוא דהוה מצי </a:t>
            </a:r>
            <a:r>
              <a:rPr lang="he-IL" dirty="0" err="1" smtClean="0"/>
              <a:t>לשנויי</a:t>
            </a:r>
            <a:r>
              <a:rPr lang="he-IL" dirty="0" smtClean="0"/>
              <a:t> </a:t>
            </a:r>
            <a:r>
              <a:rPr lang="he-IL" dirty="0" err="1" smtClean="0"/>
              <a:t>דאמר</a:t>
            </a:r>
            <a:r>
              <a:rPr lang="he-IL" dirty="0" smtClean="0"/>
              <a:t> מדיר בחשאי כדי שלא ישמע המודר אלא </a:t>
            </a:r>
            <a:r>
              <a:rPr lang="he-IL" dirty="0" err="1" smtClean="0"/>
              <a:t>דאכתי</a:t>
            </a:r>
            <a:r>
              <a:rPr lang="he-IL" dirty="0" smtClean="0"/>
              <a:t> לא </a:t>
            </a:r>
            <a:r>
              <a:rPr lang="he-IL" dirty="0" err="1" smtClean="0"/>
              <a:t>אתיא</a:t>
            </a:r>
            <a:r>
              <a:rPr lang="he-IL" dirty="0" smtClean="0"/>
              <a:t> ליה </a:t>
            </a:r>
            <a:r>
              <a:rPr lang="he-IL" dirty="0" err="1" smtClean="0"/>
              <a:t>מתניתין</a:t>
            </a:r>
            <a:r>
              <a:rPr lang="he-IL" dirty="0" smtClean="0"/>
              <a:t> שפיר </a:t>
            </a:r>
            <a:r>
              <a:rPr lang="he-IL" dirty="0" err="1" smtClean="0"/>
              <a:t>דכיון</a:t>
            </a:r>
            <a:r>
              <a:rPr lang="he-IL" dirty="0" smtClean="0"/>
              <a:t> </a:t>
            </a:r>
            <a:r>
              <a:rPr lang="he-IL" dirty="0" err="1" smtClean="0"/>
              <a:t>דקתני</a:t>
            </a:r>
            <a:r>
              <a:rPr lang="he-IL" dirty="0" smtClean="0"/>
              <a:t> אף הרוצה משמע </a:t>
            </a:r>
            <a:r>
              <a:rPr lang="he-IL" dirty="0" err="1" smtClean="0"/>
              <a:t>דהא</a:t>
            </a:r>
            <a:r>
              <a:rPr lang="he-IL" dirty="0" smtClean="0"/>
              <a:t> </a:t>
            </a:r>
            <a:r>
              <a:rPr lang="he-IL" dirty="0" err="1" smtClean="0"/>
              <a:t>נמי</a:t>
            </a:r>
            <a:r>
              <a:rPr lang="he-IL" dirty="0" smtClean="0"/>
              <a:t> משום נדרי </a:t>
            </a:r>
            <a:r>
              <a:rPr lang="he-IL" dirty="0" err="1" smtClean="0"/>
              <a:t>זרוזין</a:t>
            </a:r>
            <a:r>
              <a:rPr lang="he-IL" dirty="0" smtClean="0"/>
              <a:t> מותר ולאו משום תנאי שהתנה </a:t>
            </a:r>
            <a:r>
              <a:rPr lang="he-IL" dirty="0" err="1" smtClean="0"/>
              <a:t>וא</a:t>
            </a:r>
            <a:r>
              <a:rPr lang="he-IL" dirty="0" smtClean="0"/>
              <a:t>''כ מאי אף ועוד דאי בכי האי </a:t>
            </a:r>
            <a:r>
              <a:rPr lang="he-IL" dirty="0" err="1" smtClean="0"/>
              <a:t>גוונא</a:t>
            </a:r>
            <a:r>
              <a:rPr lang="he-IL" dirty="0" smtClean="0"/>
              <a:t> עסקינן </a:t>
            </a:r>
            <a:r>
              <a:rPr lang="he-IL" dirty="0" err="1" smtClean="0"/>
              <a:t>היכי</a:t>
            </a:r>
            <a:r>
              <a:rPr lang="he-IL" dirty="0" smtClean="0"/>
              <a:t> תני ובלבד שיהא זכור פשיטא שהוא זכור שהרי בשעת הנדר הוא מתנה: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0105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0" dirty="0" err="1" smtClean="0"/>
              <a:t>רא"ש</a:t>
            </a:r>
            <a:r>
              <a:rPr lang="he-IL" b="0" dirty="0" smtClean="0"/>
              <a:t>: </a:t>
            </a:r>
          </a:p>
          <a:p>
            <a:r>
              <a:rPr lang="he-IL" b="0" dirty="0" smtClean="0"/>
              <a:t>נדרי </a:t>
            </a:r>
            <a:r>
              <a:rPr lang="he-IL" b="0" dirty="0" err="1" smtClean="0"/>
              <a:t>זרוזין</a:t>
            </a:r>
            <a:r>
              <a:rPr lang="he-IL" b="0" dirty="0" smtClean="0"/>
              <a:t> הוא דלא </a:t>
            </a:r>
            <a:r>
              <a:rPr lang="he-IL" b="0" dirty="0" err="1" smtClean="0"/>
              <a:t>תימא</a:t>
            </a:r>
            <a:r>
              <a:rPr lang="he-IL" b="0" dirty="0" smtClean="0"/>
              <a:t> במקח וממכר מקרו נדרי </a:t>
            </a:r>
            <a:r>
              <a:rPr lang="he-IL" b="0" dirty="0" err="1" smtClean="0"/>
              <a:t>זרוזין</a:t>
            </a:r>
            <a:r>
              <a:rPr lang="he-IL" b="0" dirty="0" smtClean="0"/>
              <a:t> שכך דרך </a:t>
            </a:r>
            <a:r>
              <a:rPr lang="he-IL" b="0" dirty="0" err="1" smtClean="0"/>
              <a:t>התגרין</a:t>
            </a:r>
            <a:r>
              <a:rPr lang="he-IL" b="0" dirty="0" smtClean="0"/>
              <a:t> לנדור אבל בדבר מועט כזה שאדם מזמין את </a:t>
            </a:r>
            <a:r>
              <a:rPr lang="he-IL" b="0" dirty="0" err="1" smtClean="0"/>
              <a:t>חבירו</a:t>
            </a:r>
            <a:r>
              <a:rPr lang="he-IL" b="0" dirty="0" smtClean="0"/>
              <a:t> אין דרך </a:t>
            </a:r>
            <a:r>
              <a:rPr lang="he-IL" b="0" dirty="0" err="1" smtClean="0"/>
              <a:t>לידור</a:t>
            </a:r>
            <a:r>
              <a:rPr lang="he-IL" b="0" dirty="0" smtClean="0"/>
              <a:t> כדי לזרז.</a:t>
            </a:r>
          </a:p>
          <a:p>
            <a:r>
              <a:rPr lang="he-IL" b="0" dirty="0" smtClean="0"/>
              <a:t>יעמוד בראש השנה –</a:t>
            </a:r>
            <a:r>
              <a:rPr lang="he-IL" b="0" baseline="0" dirty="0" smtClean="0"/>
              <a:t> דבר </a:t>
            </a:r>
            <a:r>
              <a:rPr lang="he-IL" b="0" baseline="0" dirty="0" err="1" smtClean="0"/>
              <a:t>מסויים</a:t>
            </a:r>
            <a:r>
              <a:rPr lang="he-IL" b="0" baseline="0" dirty="0" smtClean="0"/>
              <a:t> נקט </a:t>
            </a:r>
            <a:r>
              <a:rPr lang="he-IL" b="0" baseline="0" dirty="0" err="1" smtClean="0"/>
              <a:t>תחלת</a:t>
            </a:r>
            <a:r>
              <a:rPr lang="he-IL" b="0" baseline="0" dirty="0" smtClean="0"/>
              <a:t> השנה וה"ה בכל עת שירצה ולכל זמן שיקבע.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4853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0" dirty="0" err="1" smtClean="0"/>
              <a:t>רא"ש</a:t>
            </a:r>
            <a:r>
              <a:rPr lang="he-IL" b="0" dirty="0" smtClean="0"/>
              <a:t>: </a:t>
            </a:r>
          </a:p>
          <a:p>
            <a:r>
              <a:rPr lang="he-IL" b="0" dirty="0" smtClean="0"/>
              <a:t>נדרי </a:t>
            </a:r>
            <a:r>
              <a:rPr lang="he-IL" b="0" dirty="0" err="1" smtClean="0"/>
              <a:t>זרוזין</a:t>
            </a:r>
            <a:r>
              <a:rPr lang="he-IL" b="0" dirty="0" smtClean="0"/>
              <a:t> הוא דלא </a:t>
            </a:r>
            <a:r>
              <a:rPr lang="he-IL" b="0" dirty="0" err="1" smtClean="0"/>
              <a:t>תימא</a:t>
            </a:r>
            <a:r>
              <a:rPr lang="he-IL" b="0" dirty="0" smtClean="0"/>
              <a:t> במקח וממכר מקרו נדרי </a:t>
            </a:r>
            <a:r>
              <a:rPr lang="he-IL" b="0" dirty="0" err="1" smtClean="0"/>
              <a:t>זרוזין</a:t>
            </a:r>
            <a:r>
              <a:rPr lang="he-IL" b="0" dirty="0" smtClean="0"/>
              <a:t> שכך דרך </a:t>
            </a:r>
            <a:r>
              <a:rPr lang="he-IL" b="0" dirty="0" err="1" smtClean="0"/>
              <a:t>התגרין</a:t>
            </a:r>
            <a:r>
              <a:rPr lang="he-IL" b="0" dirty="0" smtClean="0"/>
              <a:t> לנדור אבל בדבר מועט כזה שאדם מזמין את </a:t>
            </a:r>
            <a:r>
              <a:rPr lang="he-IL" b="0" dirty="0" err="1" smtClean="0"/>
              <a:t>חבירו</a:t>
            </a:r>
            <a:r>
              <a:rPr lang="he-IL" b="0" dirty="0" smtClean="0"/>
              <a:t> אין דרך </a:t>
            </a:r>
            <a:r>
              <a:rPr lang="he-IL" b="0" dirty="0" err="1" smtClean="0"/>
              <a:t>לידור</a:t>
            </a:r>
            <a:r>
              <a:rPr lang="he-IL" b="0" dirty="0" smtClean="0"/>
              <a:t> כדי לזרז.</a:t>
            </a:r>
          </a:p>
          <a:p>
            <a:r>
              <a:rPr lang="he-IL" b="0" dirty="0" smtClean="0"/>
              <a:t>יעמוד בראש השנה –</a:t>
            </a:r>
            <a:r>
              <a:rPr lang="he-IL" b="0" baseline="0" dirty="0" smtClean="0"/>
              <a:t> דבר </a:t>
            </a:r>
            <a:r>
              <a:rPr lang="he-IL" b="0" baseline="0" dirty="0" err="1" smtClean="0"/>
              <a:t>מסויים</a:t>
            </a:r>
            <a:r>
              <a:rPr lang="he-IL" b="0" baseline="0" dirty="0" smtClean="0"/>
              <a:t> נקט </a:t>
            </a:r>
            <a:r>
              <a:rPr lang="he-IL" b="0" baseline="0" dirty="0" err="1" smtClean="0"/>
              <a:t>תחלת</a:t>
            </a:r>
            <a:r>
              <a:rPr lang="he-IL" b="0" baseline="0" dirty="0" smtClean="0"/>
              <a:t> השנה וה"ה בכל עת שירצה ולכל זמן שיקבע.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4870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ובלבד שיהא זכור בשעת הנדר</a:t>
            </a:r>
            <a:r>
              <a:rPr lang="he-IL" dirty="0" smtClean="0"/>
              <a:t>. התנאי שהתנה </a:t>
            </a:r>
            <a:r>
              <a:rPr lang="he-IL" dirty="0" err="1" smtClean="0"/>
              <a:t>בר''ה</a:t>
            </a:r>
            <a:r>
              <a:rPr lang="he-IL" dirty="0" smtClean="0"/>
              <a:t>:</a:t>
            </a:r>
            <a:r>
              <a:rPr lang="he-IL" b="1" dirty="0" smtClean="0"/>
              <a:t> אי זכור</a:t>
            </a:r>
            <a:r>
              <a:rPr lang="he-IL" dirty="0" smtClean="0"/>
              <a:t>. </a:t>
            </a:r>
            <a:r>
              <a:rPr lang="he-IL" dirty="0" err="1" smtClean="0"/>
              <a:t>ואעפ</a:t>
            </a:r>
            <a:r>
              <a:rPr lang="he-IL" dirty="0" smtClean="0"/>
              <a:t>''כ נדר אם כן עקריה לתנאיה:</a:t>
            </a:r>
            <a:r>
              <a:rPr lang="he-IL" b="1" dirty="0" smtClean="0"/>
              <a:t> אלא תני ובלבד שלא יהא זכור</a:t>
            </a:r>
            <a:r>
              <a:rPr lang="he-IL" dirty="0" smtClean="0"/>
              <a:t>. התנאי [</a:t>
            </a:r>
            <a:r>
              <a:rPr lang="he-IL" dirty="0" err="1" smtClean="0"/>
              <a:t>ר"ן</a:t>
            </a:r>
            <a:r>
              <a:rPr lang="he-IL" dirty="0" smtClean="0"/>
              <a:t>: </a:t>
            </a:r>
            <a:r>
              <a:rPr lang="he-IL" dirty="0" err="1" smtClean="0"/>
              <a:t>ומש"ה</a:t>
            </a:r>
            <a:r>
              <a:rPr lang="he-IL" dirty="0" smtClean="0"/>
              <a:t> בטל שכבר התנה שאם ישכח וידור יבטל תנאי זה את נדרו]: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6003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כ"ט/סיון/תשע"ה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כ"ט/סיון/תשע"ה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כ"ט/סיון/תשע"ה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כ"ט/סיון/תשע"ה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כ"ט/סיון/תשע"ה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כ"ט/סיון/תשע"ה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כ"ט/סיון/תשע"ה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כ"ט/סיון/תשע"ה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כ"ט/סיון/תשע"ה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כ"ט/סיון/תשע"ה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כ"ט/סיון/תשע"ה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t>כ"ט/סיון/תשע"ה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daf-yomi@daf-yomi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282828"/>
            <a:ext cx="8424936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rgbClr val="EEECE1">
                    <a:lumMod val="50000"/>
                  </a:srgbClr>
                </a:solidFill>
              </a:rPr>
              <a:t>ברוכים </a:t>
            </a:r>
            <a:r>
              <a:rPr lang="he-IL" sz="2800" b="1" dirty="0" smtClean="0">
                <a:solidFill>
                  <a:srgbClr val="EEECE1">
                    <a:lumMod val="50000"/>
                  </a:srgbClr>
                </a:solidFill>
              </a:rPr>
              <a:t>הבאים ל</a:t>
            </a:r>
            <a:endParaRPr lang="he-IL" sz="2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4000" b="1" dirty="0" smtClean="0">
                <a:solidFill>
                  <a:srgbClr val="C0504D">
                    <a:lumMod val="75000"/>
                  </a:srgbClr>
                </a:solidFill>
              </a:rPr>
              <a:t>שיעור דף יומי אונליין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smtClean="0">
                <a:solidFill>
                  <a:srgbClr val="C0504D">
                    <a:lumMod val="75000"/>
                  </a:srgbClr>
                </a:solidFill>
              </a:rPr>
              <a:t>יום </a:t>
            </a:r>
            <a:r>
              <a:rPr lang="he-IL" sz="2400" b="1" smtClean="0">
                <a:solidFill>
                  <a:srgbClr val="C0504D">
                    <a:lumMod val="75000"/>
                  </a:srgbClr>
                </a:solidFill>
              </a:rPr>
              <a:t>של</a:t>
            </a:r>
            <a:r>
              <a:rPr lang="he-IL" sz="2400" b="1" smtClean="0">
                <a:solidFill>
                  <a:srgbClr val="C0504D">
                    <a:lumMod val="75000"/>
                  </a:srgbClr>
                </a:solidFill>
              </a:rPr>
              <a:t>ישי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כ"ט סיון</a:t>
            </a:r>
          </a:p>
          <a:p>
            <a:pPr algn="ctr"/>
            <a:endParaRPr lang="he-IL" sz="2400" b="1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השיעור יתחיל בשעה 21:00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מסכת נדרים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כג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7) -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כג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(2 שורות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מלמטה)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מגיד השיעור: הראל שפירא</a:t>
            </a: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השיעור היום מוקדש 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לרפואת אלעד צפריר בן דנה</a:t>
            </a:r>
            <a:endParaRPr lang="he-I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252" y="35332"/>
            <a:ext cx="16164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כג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0720" y="2276872"/>
            <a:ext cx="7704856" cy="40505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אי </a:t>
            </a:r>
            <a:r>
              <a:rPr lang="he-IL" dirty="0"/>
              <a:t>זכור עקריה לתנאיה וקיים ליה </a:t>
            </a:r>
            <a:r>
              <a:rPr lang="he-IL" dirty="0" smtClean="0"/>
              <a:t>לנדריה!</a:t>
            </a:r>
          </a:p>
          <a:p>
            <a:pPr>
              <a:lnSpc>
                <a:spcPct val="120000"/>
              </a:lnSpc>
            </a:pP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 err="1" smtClean="0"/>
              <a:t>אביי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תני "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ובלבד שלא יהא זכור בשעת הנדר</a:t>
            </a:r>
            <a:r>
              <a:rPr lang="he-IL" dirty="0" smtClean="0"/>
              <a:t>".</a:t>
            </a:r>
          </a:p>
          <a:p>
            <a:pPr>
              <a:lnSpc>
                <a:spcPct val="120000"/>
              </a:lnSpc>
            </a:pP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רבא אמר: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לעולם </a:t>
            </a:r>
            <a:r>
              <a:rPr lang="he-IL" dirty="0" err="1"/>
              <a:t>כדאמרינן</a:t>
            </a:r>
            <a:r>
              <a:rPr lang="he-IL" dirty="0"/>
              <a:t> </a:t>
            </a:r>
            <a:r>
              <a:rPr lang="he-IL" dirty="0" smtClean="0"/>
              <a:t>מעיקרא,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הכא </a:t>
            </a:r>
            <a:r>
              <a:rPr lang="he-IL" dirty="0"/>
              <a:t>במאי </a:t>
            </a:r>
            <a:r>
              <a:rPr lang="he-IL" dirty="0" smtClean="0"/>
              <a:t>עסקינן: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כגון </a:t>
            </a:r>
            <a:r>
              <a:rPr lang="he-IL" dirty="0"/>
              <a:t>שהתנה בראש </a:t>
            </a:r>
            <a:r>
              <a:rPr lang="he-IL" dirty="0" smtClean="0"/>
              <a:t>השנה,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ולא </a:t>
            </a:r>
            <a:r>
              <a:rPr lang="he-IL" dirty="0"/>
              <a:t>ידע במה התנה </a:t>
            </a:r>
            <a:r>
              <a:rPr lang="he-IL" dirty="0" err="1"/>
              <a:t>והשתא</a:t>
            </a:r>
            <a:r>
              <a:rPr lang="he-IL" dirty="0"/>
              <a:t> </a:t>
            </a:r>
            <a:r>
              <a:rPr lang="he-IL" dirty="0" err="1"/>
              <a:t>קא</a:t>
            </a:r>
            <a:r>
              <a:rPr lang="he-IL" dirty="0"/>
              <a:t> </a:t>
            </a:r>
            <a:r>
              <a:rPr lang="he-IL" dirty="0" smtClean="0"/>
              <a:t>נדר,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אי </a:t>
            </a:r>
            <a:r>
              <a:rPr lang="he-IL" dirty="0"/>
              <a:t>זכור בשעת הנדר ואמר על דעת הראשונה אני נודר </a:t>
            </a:r>
            <a:r>
              <a:rPr lang="he-IL" dirty="0" smtClean="0"/>
              <a:t>- נדריה </a:t>
            </a:r>
            <a:r>
              <a:rPr lang="he-IL" dirty="0"/>
              <a:t>לית ביה </a:t>
            </a:r>
            <a:r>
              <a:rPr lang="he-IL" dirty="0" smtClean="0"/>
              <a:t>ממשא.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לא </a:t>
            </a:r>
            <a:r>
              <a:rPr lang="he-IL" dirty="0"/>
              <a:t>אמר על דעת הראשונה אני נודר </a:t>
            </a:r>
            <a:r>
              <a:rPr lang="he-IL" dirty="0" smtClean="0"/>
              <a:t>- עקריה </a:t>
            </a:r>
            <a:r>
              <a:rPr lang="he-IL" dirty="0"/>
              <a:t>לתנאיה וקיים </a:t>
            </a:r>
            <a:r>
              <a:rPr lang="he-IL" dirty="0" smtClean="0"/>
              <a:t>לנדריה.</a:t>
            </a:r>
          </a:p>
        </p:txBody>
      </p:sp>
      <p:sp>
        <p:nvSpPr>
          <p:cNvPr id="5" name="הסבר מלבני מעוגל 4"/>
          <p:cNvSpPr/>
          <p:nvPr/>
        </p:nvSpPr>
        <p:spPr>
          <a:xfrm>
            <a:off x="3366318" y="260648"/>
            <a:ext cx="5166121" cy="1728192"/>
          </a:xfrm>
          <a:prstGeom prst="wedgeRoundRectCallout">
            <a:avLst>
              <a:gd name="adj1" fmla="val 54391"/>
              <a:gd name="adj2" fmla="val 4057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chemeClr val="tx1"/>
                </a:solidFill>
              </a:rPr>
              <a:t>חסורי</a:t>
            </a:r>
            <a:r>
              <a:rPr lang="he-IL" sz="1600" dirty="0">
                <a:solidFill>
                  <a:schemeClr val="tx1"/>
                </a:solidFill>
              </a:rPr>
              <a:t> </a:t>
            </a:r>
            <a:r>
              <a:rPr lang="he-IL" sz="1600" dirty="0" err="1">
                <a:solidFill>
                  <a:schemeClr val="tx1"/>
                </a:solidFill>
              </a:rPr>
              <a:t>מיחסרא</a:t>
            </a:r>
            <a:r>
              <a:rPr lang="he-IL" sz="1600" dirty="0">
                <a:solidFill>
                  <a:schemeClr val="tx1"/>
                </a:solidFill>
              </a:rPr>
              <a:t> והכי </a:t>
            </a:r>
            <a:r>
              <a:rPr lang="he-IL" sz="1600" dirty="0" err="1">
                <a:solidFill>
                  <a:schemeClr val="tx1"/>
                </a:solidFill>
              </a:rPr>
              <a:t>קתני</a:t>
            </a:r>
            <a:r>
              <a:rPr lang="he-IL" sz="1600" dirty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הרוצה שיאכל אצלו 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חבירו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ומסרב בו ומדירו - נדרי 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זירוזין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הוא.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והרוצה שלא יתקיימו נדריו כל השנה,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יעמוד בראש השנה ויאמר: כל נדר שאני עתיד 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לידור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יהא בטל,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ובלבד שיהא זכור בשעת הנדר.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60816" y="2920752"/>
            <a:ext cx="4469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①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8460432" y="3851756"/>
            <a:ext cx="4469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5881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252" y="35332"/>
            <a:ext cx="16164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כג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985952"/>
            <a:ext cx="7272808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 smtClean="0"/>
              <a:t>רב </a:t>
            </a:r>
            <a:r>
              <a:rPr lang="he-IL" sz="2000" dirty="0" err="1"/>
              <a:t>הונא</a:t>
            </a:r>
            <a:r>
              <a:rPr lang="he-IL" sz="2000" dirty="0"/>
              <a:t> בר </a:t>
            </a:r>
            <a:r>
              <a:rPr lang="he-IL" sz="2000" dirty="0" err="1"/>
              <a:t>חיננא</a:t>
            </a:r>
            <a:r>
              <a:rPr lang="he-IL" sz="2000" dirty="0"/>
              <a:t> סבר </a:t>
            </a:r>
            <a:r>
              <a:rPr lang="he-IL" sz="2000" dirty="0" err="1"/>
              <a:t>למידרשיה</a:t>
            </a:r>
            <a:r>
              <a:rPr lang="he-IL" sz="2000" dirty="0"/>
              <a:t> </a:t>
            </a:r>
            <a:r>
              <a:rPr lang="he-IL" sz="2000" dirty="0" err="1" smtClean="0"/>
              <a:t>בפירקא</a:t>
            </a:r>
            <a:r>
              <a:rPr lang="he-IL" sz="20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אמר </a:t>
            </a:r>
            <a:r>
              <a:rPr lang="he-IL" sz="2000" dirty="0"/>
              <a:t>ליה </a:t>
            </a:r>
            <a:r>
              <a:rPr lang="he-IL" sz="2000" dirty="0" smtClean="0"/>
              <a:t>רבא: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תנא </a:t>
            </a:r>
            <a:r>
              <a:rPr lang="he-IL" sz="2000" dirty="0" err="1"/>
              <a:t>קא</a:t>
            </a:r>
            <a:r>
              <a:rPr lang="he-IL" sz="2000" dirty="0"/>
              <a:t> </a:t>
            </a:r>
            <a:r>
              <a:rPr lang="he-IL" sz="2000" dirty="0" err="1"/>
              <a:t>מסתים</a:t>
            </a:r>
            <a:r>
              <a:rPr lang="he-IL" sz="2000" dirty="0"/>
              <a:t> לה </a:t>
            </a:r>
            <a:r>
              <a:rPr lang="he-IL" sz="2000" dirty="0" err="1" smtClean="0"/>
              <a:t>סתומי</a:t>
            </a:r>
            <a:r>
              <a:rPr lang="he-IL" sz="2000" dirty="0" smtClean="0"/>
              <a:t>, </a:t>
            </a:r>
            <a:r>
              <a:rPr lang="he-IL" sz="2000" dirty="0"/>
              <a:t>כדי שלא ינהגו קלות ראש </a:t>
            </a:r>
            <a:r>
              <a:rPr lang="he-IL" sz="2000" dirty="0" smtClean="0"/>
              <a:t>בנדרים,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ואת </a:t>
            </a:r>
            <a:r>
              <a:rPr lang="he-IL" sz="2000" dirty="0"/>
              <a:t>דרשת ליה </a:t>
            </a:r>
            <a:r>
              <a:rPr lang="he-IL" sz="2000" dirty="0" err="1" smtClean="0"/>
              <a:t>בפירקא</a:t>
            </a:r>
            <a:r>
              <a:rPr lang="he-IL" sz="2000" dirty="0" smtClean="0"/>
              <a:t>?!</a:t>
            </a:r>
          </a:p>
        </p:txBody>
      </p:sp>
    </p:spTree>
    <p:extLst>
      <p:ext uri="{BB962C8B-B14F-4D97-AF65-F5344CB8AC3E}">
        <p14:creationId xmlns:p14="http://schemas.microsoft.com/office/powerpoint/2010/main" val="270692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260648"/>
            <a:ext cx="8208912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1" dirty="0"/>
              <a:t>משנה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ר''א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בן יעקב אומר</a:t>
            </a: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: אף 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הרוצה להדיר את 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חבירו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שיאכל אצלו</a:t>
            </a: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יאמר 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לו: כל נדר שאני עתיד 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לידור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הוא בטל. </a:t>
            </a: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 ובלבד 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שיהא זכור בשעת הנדר.</a:t>
            </a:r>
            <a:r>
              <a:rPr lang="he-IL" sz="1600" dirty="0"/>
              <a:t/>
            </a:r>
            <a:br>
              <a:rPr lang="he-IL" sz="1600" dirty="0"/>
            </a:b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b="1" dirty="0"/>
              <a:t>גמרא 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וכיון </a:t>
            </a:r>
            <a:r>
              <a:rPr lang="he-IL" sz="1600" dirty="0" err="1"/>
              <a:t>דאמר</a:t>
            </a:r>
            <a:r>
              <a:rPr lang="he-IL" sz="1600" dirty="0"/>
              <a:t> "כל נדר שאני עתיד </a:t>
            </a:r>
            <a:r>
              <a:rPr lang="he-IL" sz="1600" dirty="0" err="1"/>
              <a:t>לידור</a:t>
            </a:r>
            <a:r>
              <a:rPr lang="he-IL" sz="1600" dirty="0"/>
              <a:t> יהא בטל" לא שמע ליה ולא אתי בהדיה!</a:t>
            </a:r>
          </a:p>
          <a:p>
            <a:pPr>
              <a:lnSpc>
                <a:spcPct val="120000"/>
              </a:lnSpc>
            </a:pPr>
            <a:r>
              <a:rPr lang="he-IL" sz="1600" dirty="0" err="1"/>
              <a:t>חסורי</a:t>
            </a:r>
            <a:r>
              <a:rPr lang="he-IL" sz="1600" dirty="0"/>
              <a:t> </a:t>
            </a:r>
            <a:r>
              <a:rPr lang="he-IL" sz="1600" dirty="0" err="1"/>
              <a:t>מיחסרא</a:t>
            </a:r>
            <a:r>
              <a:rPr lang="he-IL" sz="1600" dirty="0"/>
              <a:t> והכי </a:t>
            </a:r>
            <a:r>
              <a:rPr lang="he-IL" sz="1600" dirty="0" err="1"/>
              <a:t>קתני</a:t>
            </a:r>
            <a:r>
              <a:rPr lang="he-IL" sz="1600" dirty="0"/>
              <a:t>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הרוצה שיאכל אצלו 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חבירו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ומסרב בו ומדירו - </a:t>
            </a:r>
            <a:r>
              <a:rPr lang="he-IL" sz="1600" dirty="0">
                <a:solidFill>
                  <a:srgbClr val="FF0000"/>
                </a:solidFill>
              </a:rPr>
              <a:t>נדרי </a:t>
            </a:r>
            <a:r>
              <a:rPr lang="he-IL" sz="1600" dirty="0" err="1">
                <a:solidFill>
                  <a:srgbClr val="FF0000"/>
                </a:solidFill>
              </a:rPr>
              <a:t>זירוזין</a:t>
            </a:r>
            <a:r>
              <a:rPr lang="he-IL" sz="1600" dirty="0">
                <a:solidFill>
                  <a:srgbClr val="FF0000"/>
                </a:solidFill>
              </a:rPr>
              <a:t> הוא.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F0000"/>
                </a:solidFill>
              </a:rPr>
              <a:t>והרוצה שלא יתקיימו נדריו כל השנה,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F0000"/>
                </a:solidFill>
              </a:rPr>
              <a:t>יעמוד בראש השנה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ויאמר: כל נדר שאני עתיד 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לידור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יהא </a:t>
            </a: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בטל, ובלבד 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שיהא זכור בשעת הנדר. </a:t>
            </a:r>
          </a:p>
          <a:p>
            <a:pPr>
              <a:lnSpc>
                <a:spcPct val="120000"/>
              </a:lnSpc>
            </a:pP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1600" dirty="0"/>
              <a:t>אי זכור עקריה לתנאיה וקיים ליה לנדריה</a:t>
            </a:r>
            <a:r>
              <a:rPr lang="he-IL" sz="1600" dirty="0" smtClean="0"/>
              <a:t>!</a:t>
            </a: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אמר </a:t>
            </a:r>
            <a:r>
              <a:rPr lang="he-IL" sz="1600" dirty="0" err="1"/>
              <a:t>אביי</a:t>
            </a:r>
            <a:r>
              <a:rPr lang="he-IL" sz="1600" dirty="0"/>
              <a:t>: </a:t>
            </a:r>
            <a:r>
              <a:rPr lang="he-IL" sz="1600" dirty="0" smtClean="0"/>
              <a:t>תני </a:t>
            </a:r>
            <a:r>
              <a:rPr lang="he-IL" sz="1600" dirty="0"/>
              <a:t>"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ובלבד שלא יהא זכור בשעת הנדר</a:t>
            </a:r>
            <a:r>
              <a:rPr lang="he-IL" sz="1600" dirty="0" smtClean="0"/>
              <a:t>".</a:t>
            </a: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רבא אמר: </a:t>
            </a:r>
            <a:r>
              <a:rPr lang="he-IL" sz="1600" dirty="0" smtClean="0"/>
              <a:t>לעולם </a:t>
            </a:r>
            <a:r>
              <a:rPr lang="he-IL" sz="1600" dirty="0" err="1"/>
              <a:t>כדאמרינן</a:t>
            </a:r>
            <a:r>
              <a:rPr lang="he-IL" sz="1600" dirty="0"/>
              <a:t> </a:t>
            </a:r>
            <a:r>
              <a:rPr lang="he-IL" sz="1600" dirty="0" smtClean="0"/>
              <a:t>מעיקרא, הכא </a:t>
            </a:r>
            <a:r>
              <a:rPr lang="he-IL" sz="1600" dirty="0"/>
              <a:t>במאי עסקינן: </a:t>
            </a:r>
            <a:r>
              <a:rPr lang="he-IL" sz="1600" dirty="0" smtClean="0"/>
              <a:t>כגון </a:t>
            </a:r>
            <a:r>
              <a:rPr lang="he-IL" sz="1600" dirty="0"/>
              <a:t>שהתנה בראש השנה, </a:t>
            </a:r>
            <a:r>
              <a:rPr lang="he-IL" sz="1600" dirty="0" smtClean="0"/>
              <a:t>ולא </a:t>
            </a:r>
            <a:r>
              <a:rPr lang="he-IL" sz="1600" dirty="0"/>
              <a:t>ידע במה התנה </a:t>
            </a:r>
            <a:r>
              <a:rPr lang="he-IL" sz="1600" dirty="0" err="1"/>
              <a:t>והשתא</a:t>
            </a:r>
            <a:r>
              <a:rPr lang="he-IL" sz="1600" dirty="0"/>
              <a:t> </a:t>
            </a:r>
            <a:r>
              <a:rPr lang="he-IL" sz="1600" dirty="0" err="1"/>
              <a:t>קא</a:t>
            </a:r>
            <a:r>
              <a:rPr lang="he-IL" sz="1600" dirty="0"/>
              <a:t> נדר, </a:t>
            </a:r>
            <a:r>
              <a:rPr lang="he-IL" sz="1600" dirty="0" smtClean="0"/>
              <a:t>אי </a:t>
            </a:r>
            <a:r>
              <a:rPr lang="he-IL" sz="1600" dirty="0"/>
              <a:t>זכור בשעת הנדר ואמר על דעת הראשונה אני נודר - נדריה לית ביה ממשא</a:t>
            </a:r>
            <a:r>
              <a:rPr lang="he-IL" sz="1600" dirty="0" smtClean="0"/>
              <a:t>. לא </a:t>
            </a:r>
            <a:r>
              <a:rPr lang="he-IL" sz="1600" dirty="0"/>
              <a:t>אמר על דעת הראשונה אני נודר - עקריה לתנאיה וקיים לנדריה</a:t>
            </a:r>
            <a:r>
              <a:rPr lang="he-IL" sz="160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רב </a:t>
            </a:r>
            <a:r>
              <a:rPr lang="he-IL" sz="1600" dirty="0" err="1"/>
              <a:t>הונא</a:t>
            </a:r>
            <a:r>
              <a:rPr lang="he-IL" sz="1600" dirty="0"/>
              <a:t> בר </a:t>
            </a:r>
            <a:r>
              <a:rPr lang="he-IL" sz="1600" dirty="0" err="1"/>
              <a:t>חיננא</a:t>
            </a:r>
            <a:r>
              <a:rPr lang="he-IL" sz="1600" dirty="0"/>
              <a:t> סבר </a:t>
            </a:r>
            <a:r>
              <a:rPr lang="he-IL" sz="1600" dirty="0" err="1"/>
              <a:t>למידרשיה</a:t>
            </a:r>
            <a:r>
              <a:rPr lang="he-IL" sz="1600" dirty="0"/>
              <a:t> </a:t>
            </a:r>
            <a:r>
              <a:rPr lang="he-IL" sz="1600" dirty="0" err="1" smtClean="0"/>
              <a:t>בפירקא</a:t>
            </a:r>
            <a:r>
              <a:rPr lang="he-IL" sz="16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אמר </a:t>
            </a:r>
            <a:r>
              <a:rPr lang="he-IL" sz="1600" dirty="0"/>
              <a:t>ליה </a:t>
            </a:r>
            <a:r>
              <a:rPr lang="he-IL" sz="1600" dirty="0" smtClean="0"/>
              <a:t>רבא: תנא </a:t>
            </a:r>
            <a:r>
              <a:rPr lang="he-IL" sz="1600" dirty="0" err="1"/>
              <a:t>קא</a:t>
            </a:r>
            <a:r>
              <a:rPr lang="he-IL" sz="1600" dirty="0"/>
              <a:t> </a:t>
            </a:r>
            <a:r>
              <a:rPr lang="he-IL" sz="1600" dirty="0" err="1"/>
              <a:t>מסתים</a:t>
            </a:r>
            <a:r>
              <a:rPr lang="he-IL" sz="1600" dirty="0"/>
              <a:t> לה </a:t>
            </a:r>
            <a:r>
              <a:rPr lang="he-IL" sz="1600" dirty="0" err="1" smtClean="0"/>
              <a:t>סתומי</a:t>
            </a:r>
            <a:r>
              <a:rPr lang="he-IL" sz="1600" dirty="0" smtClean="0"/>
              <a:t>, </a:t>
            </a:r>
            <a:r>
              <a:rPr lang="he-IL" sz="1600" dirty="0"/>
              <a:t>כדי שלא ינהגו קלות ראש </a:t>
            </a:r>
            <a:r>
              <a:rPr lang="he-IL" sz="1600" dirty="0" smtClean="0"/>
              <a:t>בנדרים, ואת </a:t>
            </a:r>
            <a:r>
              <a:rPr lang="he-IL" sz="1600" dirty="0"/>
              <a:t>דרשת ליה </a:t>
            </a:r>
            <a:r>
              <a:rPr lang="he-IL" sz="1600" dirty="0" err="1" smtClean="0"/>
              <a:t>בפירקא</a:t>
            </a:r>
            <a:r>
              <a:rPr lang="he-IL" sz="1600" dirty="0" smtClean="0"/>
              <a:t>?!</a:t>
            </a:r>
          </a:p>
        </p:txBody>
      </p:sp>
    </p:spTree>
    <p:extLst>
      <p:ext uri="{BB962C8B-B14F-4D97-AF65-F5344CB8AC3E}">
        <p14:creationId xmlns:p14="http://schemas.microsoft.com/office/powerpoint/2010/main" val="342929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184448"/>
            <a:ext cx="8712968" cy="66664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1" dirty="0" err="1" smtClean="0"/>
              <a:t>תוס</a:t>
            </a:r>
            <a:r>
              <a:rPr lang="he-IL" sz="1700" b="1" dirty="0" smtClean="0"/>
              <a:t>':</a:t>
            </a:r>
          </a:p>
          <a:p>
            <a:pPr>
              <a:lnSpc>
                <a:spcPct val="120000"/>
              </a:lnSpc>
            </a:pPr>
            <a:endParaRPr lang="he-IL" sz="600" b="1" dirty="0" smtClean="0"/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rgbClr val="002060"/>
                </a:solidFill>
              </a:rPr>
              <a:t>מתוך </a:t>
            </a:r>
            <a:r>
              <a:rPr lang="he-IL" sz="1700" dirty="0">
                <a:solidFill>
                  <a:srgbClr val="002060"/>
                </a:solidFill>
              </a:rPr>
              <a:t>שמעתין </a:t>
            </a:r>
            <a:r>
              <a:rPr lang="he-IL" sz="1700" dirty="0">
                <a:solidFill>
                  <a:srgbClr val="FF0000"/>
                </a:solidFill>
              </a:rPr>
              <a:t>מוחק </a:t>
            </a:r>
            <a:r>
              <a:rPr lang="he-IL" sz="1700" dirty="0" err="1">
                <a:solidFill>
                  <a:srgbClr val="FF0000"/>
                </a:solidFill>
              </a:rPr>
              <a:t>ר''ת</a:t>
            </a:r>
            <a:r>
              <a:rPr lang="he-IL" sz="1700" dirty="0">
                <a:solidFill>
                  <a:srgbClr val="FF0000"/>
                </a:solidFill>
              </a:rPr>
              <a:t> מה שכתוב במחזורים בכל נדרי מיום הכפורים שעבר עד יום הכפורים הבא עלינו לטובה</a:t>
            </a:r>
            <a:r>
              <a:rPr lang="he-IL" sz="1700" dirty="0">
                <a:solidFill>
                  <a:srgbClr val="002060"/>
                </a:solidFill>
              </a:rPr>
              <a:t> וסבורים הם </a:t>
            </a:r>
            <a:r>
              <a:rPr lang="he-IL" sz="1700" dirty="0" err="1">
                <a:solidFill>
                  <a:srgbClr val="002060"/>
                </a:solidFill>
              </a:rPr>
              <a:t>שמתירין</a:t>
            </a:r>
            <a:r>
              <a:rPr lang="he-IL" sz="1700" dirty="0">
                <a:solidFill>
                  <a:srgbClr val="002060"/>
                </a:solidFill>
              </a:rPr>
              <a:t> נדרים משנה שעברה </a:t>
            </a:r>
            <a:r>
              <a:rPr lang="he-IL" sz="1700" dirty="0" err="1">
                <a:solidFill>
                  <a:srgbClr val="002060"/>
                </a:solidFill>
              </a:rPr>
              <a:t>וטועין</a:t>
            </a:r>
            <a:r>
              <a:rPr lang="he-IL" sz="1700" dirty="0">
                <a:solidFill>
                  <a:srgbClr val="002060"/>
                </a:solidFill>
              </a:rPr>
              <a:t> </a:t>
            </a:r>
            <a:endParaRPr lang="he-IL" sz="1700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 err="1" smtClean="0">
                <a:solidFill>
                  <a:srgbClr val="002060"/>
                </a:solidFill>
              </a:rPr>
              <a:t>חדא</a:t>
            </a:r>
            <a:r>
              <a:rPr lang="he-IL" sz="1700" dirty="0" smtClean="0">
                <a:solidFill>
                  <a:srgbClr val="002060"/>
                </a:solidFill>
              </a:rPr>
              <a:t> </a:t>
            </a:r>
            <a:r>
              <a:rPr lang="he-IL" sz="1700" dirty="0">
                <a:solidFill>
                  <a:srgbClr val="002060"/>
                </a:solidFill>
              </a:rPr>
              <a:t>בכל התרת נדרים בעי חרטה מעיקרא לכל הפחות והרי אין אנו </a:t>
            </a:r>
            <a:r>
              <a:rPr lang="he-IL" sz="1700" dirty="0" err="1">
                <a:solidFill>
                  <a:srgbClr val="002060"/>
                </a:solidFill>
              </a:rPr>
              <a:t>פותחין</a:t>
            </a:r>
            <a:r>
              <a:rPr lang="he-IL" sz="1700" dirty="0">
                <a:solidFill>
                  <a:srgbClr val="002060"/>
                </a:solidFill>
              </a:rPr>
              <a:t> בשום חרטה </a:t>
            </a:r>
            <a:endParaRPr lang="he-IL" sz="1700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rgbClr val="002060"/>
                </a:solidFill>
              </a:rPr>
              <a:t>ועוד </a:t>
            </a:r>
            <a:r>
              <a:rPr lang="he-IL" sz="1700" dirty="0">
                <a:solidFill>
                  <a:srgbClr val="002060"/>
                </a:solidFill>
              </a:rPr>
              <a:t>דבעי יחיד מומחה או ג' הדיוטות </a:t>
            </a:r>
            <a:r>
              <a:rPr lang="he-IL" sz="1700" dirty="0" err="1">
                <a:solidFill>
                  <a:srgbClr val="002060"/>
                </a:solidFill>
              </a:rPr>
              <a:t>וליכא</a:t>
            </a:r>
            <a:r>
              <a:rPr lang="he-IL" sz="1700" dirty="0">
                <a:solidFill>
                  <a:srgbClr val="002060"/>
                </a:solidFill>
              </a:rPr>
              <a:t> </a:t>
            </a:r>
            <a:endParaRPr lang="he-IL" sz="1700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rgbClr val="002060"/>
                </a:solidFill>
              </a:rPr>
              <a:t>ועוד </a:t>
            </a:r>
            <a:r>
              <a:rPr lang="he-IL" sz="1700" dirty="0">
                <a:solidFill>
                  <a:srgbClr val="002060"/>
                </a:solidFill>
              </a:rPr>
              <a:t>שהלכה כרב </a:t>
            </a:r>
            <a:r>
              <a:rPr lang="he-IL" sz="1700" dirty="0" err="1">
                <a:solidFill>
                  <a:srgbClr val="002060"/>
                </a:solidFill>
              </a:rPr>
              <a:t>פפא</a:t>
            </a:r>
            <a:r>
              <a:rPr lang="he-IL" sz="1700" dirty="0">
                <a:solidFill>
                  <a:srgbClr val="002060"/>
                </a:solidFill>
              </a:rPr>
              <a:t> דהוא </a:t>
            </a:r>
            <a:r>
              <a:rPr lang="he-IL" sz="1700" dirty="0" err="1">
                <a:solidFill>
                  <a:srgbClr val="002060"/>
                </a:solidFill>
              </a:rPr>
              <a:t>בתראה</a:t>
            </a:r>
            <a:r>
              <a:rPr lang="he-IL" sz="1700" dirty="0">
                <a:solidFill>
                  <a:srgbClr val="002060"/>
                </a:solidFill>
              </a:rPr>
              <a:t> </a:t>
            </a:r>
            <a:r>
              <a:rPr lang="he-IL" sz="1700" dirty="0" err="1">
                <a:solidFill>
                  <a:srgbClr val="002060"/>
                </a:solidFill>
              </a:rPr>
              <a:t>דאמר</a:t>
            </a:r>
            <a:r>
              <a:rPr lang="he-IL" sz="1700" dirty="0">
                <a:solidFill>
                  <a:srgbClr val="002060"/>
                </a:solidFill>
              </a:rPr>
              <a:t> פרק השולח (גיטין דף לה:) צריך לפרט הנדר </a:t>
            </a:r>
            <a:r>
              <a:rPr lang="he-IL" sz="1700" dirty="0" err="1">
                <a:solidFill>
                  <a:srgbClr val="002060"/>
                </a:solidFill>
              </a:rPr>
              <a:t>ואנן</a:t>
            </a:r>
            <a:r>
              <a:rPr lang="he-IL" sz="1700" dirty="0">
                <a:solidFill>
                  <a:srgbClr val="002060"/>
                </a:solidFill>
              </a:rPr>
              <a:t> לא </a:t>
            </a:r>
            <a:r>
              <a:rPr lang="he-IL" sz="1700" dirty="0" err="1">
                <a:solidFill>
                  <a:srgbClr val="002060"/>
                </a:solidFill>
              </a:rPr>
              <a:t>עבדינן</a:t>
            </a:r>
            <a:r>
              <a:rPr lang="he-IL" sz="1700" dirty="0">
                <a:solidFill>
                  <a:srgbClr val="002060"/>
                </a:solidFill>
              </a:rPr>
              <a:t> הכי </a:t>
            </a:r>
            <a:endParaRPr lang="he-IL" sz="1700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rgbClr val="002060"/>
                </a:solidFill>
              </a:rPr>
              <a:t>ועוד </a:t>
            </a:r>
            <a:r>
              <a:rPr lang="he-IL" sz="1700" dirty="0" err="1">
                <a:solidFill>
                  <a:srgbClr val="002060"/>
                </a:solidFill>
              </a:rPr>
              <a:t>דנודר</a:t>
            </a:r>
            <a:r>
              <a:rPr lang="he-IL" sz="1700" dirty="0">
                <a:solidFill>
                  <a:srgbClr val="002060"/>
                </a:solidFill>
              </a:rPr>
              <a:t> עצמו אי אפשר לו להתיר </a:t>
            </a:r>
            <a:endParaRPr lang="he-IL" sz="1700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rgbClr val="002060"/>
                </a:solidFill>
              </a:rPr>
              <a:t>לכך </a:t>
            </a:r>
            <a:r>
              <a:rPr lang="he-IL" sz="1700" dirty="0">
                <a:solidFill>
                  <a:srgbClr val="002060"/>
                </a:solidFill>
              </a:rPr>
              <a:t>נראה לו להגיה </a:t>
            </a:r>
            <a:r>
              <a:rPr lang="he-IL" sz="1700" dirty="0" err="1">
                <a:solidFill>
                  <a:srgbClr val="002060"/>
                </a:solidFill>
              </a:rPr>
              <a:t>מיוה</a:t>
            </a:r>
            <a:r>
              <a:rPr lang="he-IL" sz="1700" dirty="0">
                <a:solidFill>
                  <a:srgbClr val="002060"/>
                </a:solidFill>
              </a:rPr>
              <a:t>''כ זה עד </a:t>
            </a:r>
            <a:r>
              <a:rPr lang="he-IL" sz="1700" dirty="0" err="1">
                <a:solidFill>
                  <a:srgbClr val="002060"/>
                </a:solidFill>
              </a:rPr>
              <a:t>יוה</a:t>
            </a:r>
            <a:r>
              <a:rPr lang="he-IL" sz="1700" dirty="0">
                <a:solidFill>
                  <a:srgbClr val="002060"/>
                </a:solidFill>
              </a:rPr>
              <a:t>''כ הבא עלינו לטובה ונדרים של שנה הבאה הוא </a:t>
            </a:r>
            <a:r>
              <a:rPr lang="he-IL" sz="1700" dirty="0" err="1">
                <a:solidFill>
                  <a:srgbClr val="002060"/>
                </a:solidFill>
              </a:rPr>
              <a:t>דשרינן</a:t>
            </a:r>
            <a:r>
              <a:rPr lang="he-IL" sz="1700" dirty="0">
                <a:solidFill>
                  <a:srgbClr val="002060"/>
                </a:solidFill>
              </a:rPr>
              <a:t> וסמך לדבר </a:t>
            </a:r>
            <a:r>
              <a:rPr lang="he-IL" sz="1700" dirty="0" err="1">
                <a:solidFill>
                  <a:srgbClr val="002060"/>
                </a:solidFill>
              </a:rPr>
              <a:t>דתנן</a:t>
            </a:r>
            <a:r>
              <a:rPr lang="he-IL" sz="1700" dirty="0">
                <a:solidFill>
                  <a:srgbClr val="002060"/>
                </a:solidFill>
              </a:rPr>
              <a:t> הרוצה שלא יתקיימו נדריו </a:t>
            </a:r>
            <a:r>
              <a:rPr lang="he-IL" sz="1700" dirty="0" err="1">
                <a:solidFill>
                  <a:srgbClr val="002060"/>
                </a:solidFill>
              </a:rPr>
              <a:t>כו</a:t>
            </a:r>
            <a:r>
              <a:rPr lang="he-IL" sz="1700" dirty="0" smtClean="0">
                <a:solidFill>
                  <a:srgbClr val="002060"/>
                </a:solidFill>
              </a:rPr>
              <a:t>'...</a:t>
            </a:r>
          </a:p>
          <a:p>
            <a:pPr>
              <a:lnSpc>
                <a:spcPct val="120000"/>
              </a:lnSpc>
            </a:pPr>
            <a:endParaRPr lang="he-IL" sz="1700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b="1" dirty="0" err="1" smtClean="0"/>
              <a:t>רא"ש</a:t>
            </a:r>
            <a:r>
              <a:rPr lang="he-IL" sz="1700" b="1" dirty="0" smtClean="0"/>
              <a:t>:</a:t>
            </a:r>
            <a:endParaRPr lang="he-IL" sz="1700" b="1" dirty="0"/>
          </a:p>
          <a:p>
            <a:pPr>
              <a:lnSpc>
                <a:spcPct val="120000"/>
              </a:lnSpc>
            </a:pPr>
            <a:endParaRPr lang="he-IL" sz="600" b="1" dirty="0"/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rgbClr val="FF0000"/>
                </a:solidFill>
              </a:rPr>
              <a:t>נראה כמנהג הקדמונים </a:t>
            </a:r>
            <a:r>
              <a:rPr lang="he-IL" sz="1700" dirty="0" err="1" smtClean="0">
                <a:solidFill>
                  <a:srgbClr val="FF0000"/>
                </a:solidFill>
              </a:rPr>
              <a:t>דלשון</a:t>
            </a:r>
            <a:r>
              <a:rPr lang="he-IL" sz="1700" dirty="0" smtClean="0">
                <a:solidFill>
                  <a:srgbClr val="FF0000"/>
                </a:solidFill>
              </a:rPr>
              <a:t> כל נדרי מוכיח שנתקן על הנדרים שעברו עליהם בשנה שעברה </a:t>
            </a:r>
            <a:r>
              <a:rPr lang="he-IL" sz="1700" dirty="0" err="1" smtClean="0">
                <a:solidFill>
                  <a:srgbClr val="002060"/>
                </a:solidFill>
              </a:rPr>
              <a:t>ומתירין</a:t>
            </a:r>
            <a:r>
              <a:rPr lang="he-IL" sz="1700" dirty="0" smtClean="0">
                <a:solidFill>
                  <a:srgbClr val="002060"/>
                </a:solidFill>
              </a:rPr>
              <a:t> אותן כדי </a:t>
            </a:r>
            <a:r>
              <a:rPr lang="he-IL" sz="1700" dirty="0" err="1" smtClean="0">
                <a:solidFill>
                  <a:srgbClr val="002060"/>
                </a:solidFill>
              </a:rPr>
              <a:t>להנצל</a:t>
            </a:r>
            <a:r>
              <a:rPr lang="he-IL" sz="1700" dirty="0" smtClean="0">
                <a:solidFill>
                  <a:srgbClr val="002060"/>
                </a:solidFill>
              </a:rPr>
              <a:t> מן העונש ...</a:t>
            </a: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rgbClr val="002060"/>
                </a:solidFill>
              </a:rPr>
              <a:t>ומה שהקשה </a:t>
            </a:r>
            <a:r>
              <a:rPr lang="he-IL" sz="1700" dirty="0" err="1" smtClean="0">
                <a:solidFill>
                  <a:srgbClr val="002060"/>
                </a:solidFill>
              </a:rPr>
              <a:t>דבעינן</a:t>
            </a:r>
            <a:r>
              <a:rPr lang="he-IL" sz="1700" dirty="0" smtClean="0">
                <a:solidFill>
                  <a:srgbClr val="002060"/>
                </a:solidFill>
              </a:rPr>
              <a:t> חרטה </a:t>
            </a:r>
            <a:r>
              <a:rPr lang="he-IL" sz="1700" dirty="0" err="1" smtClean="0">
                <a:solidFill>
                  <a:srgbClr val="002060"/>
                </a:solidFill>
              </a:rPr>
              <a:t>אנן</a:t>
            </a:r>
            <a:r>
              <a:rPr lang="he-IL" sz="1700" dirty="0" smtClean="0">
                <a:solidFill>
                  <a:srgbClr val="002060"/>
                </a:solidFill>
              </a:rPr>
              <a:t> סהדי </a:t>
            </a:r>
            <a:r>
              <a:rPr lang="he-IL" sz="1700" dirty="0" err="1" smtClean="0">
                <a:solidFill>
                  <a:srgbClr val="002060"/>
                </a:solidFill>
              </a:rPr>
              <a:t>דכל</a:t>
            </a:r>
            <a:r>
              <a:rPr lang="he-IL" sz="1700" dirty="0" smtClean="0">
                <a:solidFill>
                  <a:srgbClr val="002060"/>
                </a:solidFill>
              </a:rPr>
              <a:t> מי שעבר על נדרו הוא מתחרט מעיקרו כדי </a:t>
            </a:r>
            <a:r>
              <a:rPr lang="he-IL" sz="1700" dirty="0" err="1" smtClean="0">
                <a:solidFill>
                  <a:srgbClr val="002060"/>
                </a:solidFill>
              </a:rPr>
              <a:t>להנצל</a:t>
            </a:r>
            <a:r>
              <a:rPr lang="he-IL" sz="1700" dirty="0" smtClean="0">
                <a:solidFill>
                  <a:srgbClr val="002060"/>
                </a:solidFill>
              </a:rPr>
              <a:t> מעונש</a:t>
            </a: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rgbClr val="002060"/>
                </a:solidFill>
              </a:rPr>
              <a:t>ומה שהקשה </a:t>
            </a:r>
            <a:r>
              <a:rPr lang="he-IL" sz="1700" dirty="0" err="1" smtClean="0">
                <a:solidFill>
                  <a:srgbClr val="002060"/>
                </a:solidFill>
              </a:rPr>
              <a:t>דבעינן</a:t>
            </a:r>
            <a:r>
              <a:rPr lang="he-IL" sz="1700" dirty="0" smtClean="0">
                <a:solidFill>
                  <a:srgbClr val="002060"/>
                </a:solidFill>
              </a:rPr>
              <a:t> שלשה הדיוטות הרי כל הקהל אומרים אותו איש איש לבדו בלחש וגם החזן </a:t>
            </a:r>
            <a:r>
              <a:rPr lang="he-IL" sz="1700" dirty="0" err="1" smtClean="0">
                <a:solidFill>
                  <a:srgbClr val="002060"/>
                </a:solidFill>
              </a:rPr>
              <a:t>נמי</a:t>
            </a:r>
            <a:r>
              <a:rPr lang="he-IL" sz="1700" dirty="0" smtClean="0">
                <a:solidFill>
                  <a:srgbClr val="002060"/>
                </a:solidFill>
              </a:rPr>
              <a:t> הקהל </a:t>
            </a:r>
            <a:r>
              <a:rPr lang="he-IL" sz="1700" dirty="0" err="1" smtClean="0">
                <a:solidFill>
                  <a:srgbClr val="002060"/>
                </a:solidFill>
              </a:rPr>
              <a:t>מתירין</a:t>
            </a:r>
            <a:r>
              <a:rPr lang="he-IL" sz="1700" dirty="0" smtClean="0">
                <a:solidFill>
                  <a:srgbClr val="002060"/>
                </a:solidFill>
              </a:rPr>
              <a:t> לו</a:t>
            </a: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rgbClr val="002060"/>
                </a:solidFill>
              </a:rPr>
              <a:t>והא </a:t>
            </a:r>
            <a:r>
              <a:rPr lang="he-IL" sz="1700" dirty="0" err="1" smtClean="0">
                <a:solidFill>
                  <a:srgbClr val="002060"/>
                </a:solidFill>
              </a:rPr>
              <a:t>דאמר</a:t>
            </a:r>
            <a:r>
              <a:rPr lang="he-IL" sz="1700" dirty="0" smtClean="0">
                <a:solidFill>
                  <a:srgbClr val="002060"/>
                </a:solidFill>
              </a:rPr>
              <a:t> רב </a:t>
            </a:r>
            <a:r>
              <a:rPr lang="he-IL" sz="1700" dirty="0" err="1" smtClean="0">
                <a:solidFill>
                  <a:srgbClr val="002060"/>
                </a:solidFill>
              </a:rPr>
              <a:t>פפא</a:t>
            </a:r>
            <a:r>
              <a:rPr lang="he-IL" sz="1700" dirty="0" smtClean="0">
                <a:solidFill>
                  <a:srgbClr val="002060"/>
                </a:solidFill>
              </a:rPr>
              <a:t> צריך לפרט הנדר הני מילי </a:t>
            </a:r>
            <a:r>
              <a:rPr lang="he-IL" sz="1700" dirty="0" err="1" smtClean="0">
                <a:solidFill>
                  <a:srgbClr val="002060"/>
                </a:solidFill>
              </a:rPr>
              <a:t>היכא</a:t>
            </a:r>
            <a:r>
              <a:rPr lang="he-IL" sz="1700" dirty="0" smtClean="0">
                <a:solidFill>
                  <a:srgbClr val="002060"/>
                </a:solidFill>
              </a:rPr>
              <a:t> שהנודר בא לפני החכם להתיר לו נדרו אולי נדר על דבר מצוה ולא יתיר לו החכם</a:t>
            </a:r>
          </a:p>
          <a:p>
            <a:pPr>
              <a:lnSpc>
                <a:spcPct val="120000"/>
              </a:lnSpc>
            </a:pPr>
            <a:endParaRPr lang="he-IL" sz="17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3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260648"/>
            <a:ext cx="8712968" cy="22898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1" dirty="0" err="1" smtClean="0"/>
              <a:t>תוס</a:t>
            </a:r>
            <a:r>
              <a:rPr lang="he-IL" sz="1700" b="1" dirty="0" smtClean="0"/>
              <a:t>':</a:t>
            </a:r>
          </a:p>
          <a:p>
            <a:pPr>
              <a:lnSpc>
                <a:spcPct val="120000"/>
              </a:lnSpc>
            </a:pPr>
            <a:endParaRPr lang="he-IL" sz="1700" b="1" dirty="0" smtClean="0"/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rgbClr val="002060"/>
                </a:solidFill>
              </a:rPr>
              <a:t>תנא </a:t>
            </a:r>
            <a:r>
              <a:rPr lang="he-IL" sz="1700" dirty="0" err="1">
                <a:solidFill>
                  <a:srgbClr val="002060"/>
                </a:solidFill>
              </a:rPr>
              <a:t>סתומי</a:t>
            </a:r>
            <a:r>
              <a:rPr lang="he-IL" sz="1700" dirty="0">
                <a:solidFill>
                  <a:srgbClr val="002060"/>
                </a:solidFill>
              </a:rPr>
              <a:t> מסתמא ליה. </a:t>
            </a:r>
            <a:r>
              <a:rPr lang="he-IL" sz="1700" dirty="0" err="1">
                <a:solidFill>
                  <a:srgbClr val="002060"/>
                </a:solidFill>
              </a:rPr>
              <a:t>שמתכוין</a:t>
            </a:r>
            <a:r>
              <a:rPr lang="he-IL" sz="1700" dirty="0">
                <a:solidFill>
                  <a:srgbClr val="002060"/>
                </a:solidFill>
              </a:rPr>
              <a:t> קצת התנא שלא ינהגו קלות ראש בנדרים והוציאו להגיה </a:t>
            </a:r>
            <a:r>
              <a:rPr lang="he-IL" sz="1700" dirty="0" err="1">
                <a:solidFill>
                  <a:srgbClr val="002060"/>
                </a:solidFill>
              </a:rPr>
              <a:t>חסורי</a:t>
            </a:r>
            <a:r>
              <a:rPr lang="he-IL" sz="1700" dirty="0">
                <a:solidFill>
                  <a:srgbClr val="002060"/>
                </a:solidFill>
              </a:rPr>
              <a:t> </a:t>
            </a:r>
            <a:r>
              <a:rPr lang="he-IL" sz="1700" dirty="0" err="1">
                <a:solidFill>
                  <a:srgbClr val="002060"/>
                </a:solidFill>
              </a:rPr>
              <a:t>מיחסרא</a:t>
            </a:r>
            <a:r>
              <a:rPr lang="he-IL" sz="1700" dirty="0">
                <a:solidFill>
                  <a:srgbClr val="002060"/>
                </a:solidFill>
              </a:rPr>
              <a:t> </a:t>
            </a:r>
            <a:r>
              <a:rPr lang="he-IL" sz="1700" dirty="0" err="1">
                <a:solidFill>
                  <a:srgbClr val="002060"/>
                </a:solidFill>
              </a:rPr>
              <a:t>וא</a:t>
            </a:r>
            <a:r>
              <a:rPr lang="he-IL" sz="1700" dirty="0">
                <a:solidFill>
                  <a:srgbClr val="002060"/>
                </a:solidFill>
              </a:rPr>
              <a:t>''ת לפי מה </a:t>
            </a:r>
            <a:r>
              <a:rPr lang="he-IL" sz="1700" dirty="0" err="1">
                <a:solidFill>
                  <a:srgbClr val="002060"/>
                </a:solidFill>
              </a:rPr>
              <a:t>דפרישית</a:t>
            </a:r>
            <a:r>
              <a:rPr lang="he-IL" sz="1700" dirty="0">
                <a:solidFill>
                  <a:srgbClr val="002060"/>
                </a:solidFill>
              </a:rPr>
              <a:t> לעיל </a:t>
            </a:r>
            <a:r>
              <a:rPr lang="he-IL" sz="1700" dirty="0" err="1">
                <a:solidFill>
                  <a:srgbClr val="002060"/>
                </a:solidFill>
              </a:rPr>
              <a:t>דכל</a:t>
            </a:r>
            <a:r>
              <a:rPr lang="he-IL" sz="1700" dirty="0">
                <a:solidFill>
                  <a:srgbClr val="002060"/>
                </a:solidFill>
              </a:rPr>
              <a:t> נדרי </a:t>
            </a:r>
            <a:r>
              <a:rPr lang="he-IL" sz="1700" dirty="0" err="1">
                <a:solidFill>
                  <a:srgbClr val="002060"/>
                </a:solidFill>
              </a:rPr>
              <a:t>דביטול</a:t>
            </a:r>
            <a:r>
              <a:rPr lang="he-IL" sz="1700" dirty="0">
                <a:solidFill>
                  <a:srgbClr val="002060"/>
                </a:solidFill>
              </a:rPr>
              <a:t> נדרים הוא </a:t>
            </a:r>
            <a:r>
              <a:rPr lang="he-IL" sz="1700" dirty="0">
                <a:solidFill>
                  <a:srgbClr val="FF0000"/>
                </a:solidFill>
              </a:rPr>
              <a:t>היאך </a:t>
            </a:r>
            <a:r>
              <a:rPr lang="he-IL" sz="1700" dirty="0" err="1">
                <a:solidFill>
                  <a:srgbClr val="FF0000"/>
                </a:solidFill>
              </a:rPr>
              <a:t>אמרינן</a:t>
            </a:r>
            <a:r>
              <a:rPr lang="he-IL" sz="1700" dirty="0">
                <a:solidFill>
                  <a:srgbClr val="FF0000"/>
                </a:solidFill>
              </a:rPr>
              <a:t> </a:t>
            </a:r>
            <a:r>
              <a:rPr lang="he-IL" sz="1700" dirty="0" err="1">
                <a:solidFill>
                  <a:srgbClr val="FF0000"/>
                </a:solidFill>
              </a:rPr>
              <a:t>בבהכ</a:t>
            </a:r>
            <a:r>
              <a:rPr lang="he-IL" sz="1700" dirty="0">
                <a:solidFill>
                  <a:srgbClr val="FF0000"/>
                </a:solidFill>
              </a:rPr>
              <a:t>''נ </a:t>
            </a:r>
            <a:r>
              <a:rPr lang="he-IL" sz="1700" dirty="0" err="1">
                <a:solidFill>
                  <a:srgbClr val="FF0000"/>
                </a:solidFill>
              </a:rPr>
              <a:t>בכנופיא</a:t>
            </a:r>
            <a:r>
              <a:rPr lang="he-IL" sz="1700" dirty="0">
                <a:solidFill>
                  <a:srgbClr val="FF0000"/>
                </a:solidFill>
              </a:rPr>
              <a:t> בפני כל והאמר הכא דלא </a:t>
            </a:r>
            <a:r>
              <a:rPr lang="he-IL" sz="1700" dirty="0" err="1">
                <a:solidFill>
                  <a:srgbClr val="FF0000"/>
                </a:solidFill>
              </a:rPr>
              <a:t>דרשינן</a:t>
            </a:r>
            <a:r>
              <a:rPr lang="he-IL" sz="1700" dirty="0">
                <a:solidFill>
                  <a:srgbClr val="FF0000"/>
                </a:solidFill>
              </a:rPr>
              <a:t> </a:t>
            </a:r>
            <a:r>
              <a:rPr lang="he-IL" sz="1700" dirty="0" err="1">
                <a:solidFill>
                  <a:srgbClr val="FF0000"/>
                </a:solidFill>
              </a:rPr>
              <a:t>בפירקא</a:t>
            </a:r>
            <a:r>
              <a:rPr lang="he-IL" sz="1700" dirty="0">
                <a:solidFill>
                  <a:srgbClr val="002060"/>
                </a:solidFill>
              </a:rPr>
              <a:t> </a:t>
            </a:r>
            <a:r>
              <a:rPr lang="he-IL" sz="1700" dirty="0" err="1">
                <a:solidFill>
                  <a:srgbClr val="002060"/>
                </a:solidFill>
              </a:rPr>
              <a:t>וי''ל</a:t>
            </a:r>
            <a:r>
              <a:rPr lang="he-IL" sz="1700" dirty="0">
                <a:solidFill>
                  <a:srgbClr val="002060"/>
                </a:solidFill>
              </a:rPr>
              <a:t> </a:t>
            </a:r>
            <a:r>
              <a:rPr lang="he-IL" sz="1700" dirty="0" err="1">
                <a:solidFill>
                  <a:srgbClr val="002060"/>
                </a:solidFill>
              </a:rPr>
              <a:t>דהכא</a:t>
            </a:r>
            <a:r>
              <a:rPr lang="he-IL" sz="1700" dirty="0">
                <a:solidFill>
                  <a:srgbClr val="002060"/>
                </a:solidFill>
              </a:rPr>
              <a:t> היינו </a:t>
            </a:r>
            <a:r>
              <a:rPr lang="he-IL" sz="1700" dirty="0" err="1">
                <a:solidFill>
                  <a:srgbClr val="002060"/>
                </a:solidFill>
              </a:rPr>
              <a:t>דוקא</a:t>
            </a:r>
            <a:r>
              <a:rPr lang="he-IL" sz="1700" dirty="0">
                <a:solidFill>
                  <a:srgbClr val="002060"/>
                </a:solidFill>
              </a:rPr>
              <a:t> משום עמי הארץ </a:t>
            </a:r>
            <a:r>
              <a:rPr lang="he-IL" sz="1700" dirty="0" err="1">
                <a:solidFill>
                  <a:srgbClr val="002060"/>
                </a:solidFill>
              </a:rPr>
              <a:t>דאתו</a:t>
            </a:r>
            <a:r>
              <a:rPr lang="he-IL" sz="1700" dirty="0">
                <a:solidFill>
                  <a:srgbClr val="002060"/>
                </a:solidFill>
              </a:rPr>
              <a:t> </a:t>
            </a:r>
            <a:r>
              <a:rPr lang="he-IL" sz="1700" dirty="0" err="1">
                <a:solidFill>
                  <a:srgbClr val="002060"/>
                </a:solidFill>
              </a:rPr>
              <a:t>לפרקא</a:t>
            </a:r>
            <a:r>
              <a:rPr lang="he-IL" sz="1700" dirty="0">
                <a:solidFill>
                  <a:srgbClr val="002060"/>
                </a:solidFill>
              </a:rPr>
              <a:t> ועוד כשהיו </a:t>
            </a:r>
            <a:r>
              <a:rPr lang="he-IL" sz="1700" dirty="0" err="1">
                <a:solidFill>
                  <a:srgbClr val="002060"/>
                </a:solidFill>
              </a:rPr>
              <a:t>דורשין</a:t>
            </a:r>
            <a:r>
              <a:rPr lang="he-IL" sz="1700" dirty="0">
                <a:solidFill>
                  <a:srgbClr val="002060"/>
                </a:solidFill>
              </a:rPr>
              <a:t> ללועזות בלעז ואתי לזלזולי בנדרים ולכך </a:t>
            </a:r>
            <a:r>
              <a:rPr lang="he-IL" sz="1700" dirty="0" err="1">
                <a:solidFill>
                  <a:srgbClr val="002060"/>
                </a:solidFill>
              </a:rPr>
              <a:t>קאמר</a:t>
            </a:r>
            <a:r>
              <a:rPr lang="he-IL" sz="1700" dirty="0">
                <a:solidFill>
                  <a:srgbClr val="002060"/>
                </a:solidFill>
              </a:rPr>
              <a:t> דלא </a:t>
            </a:r>
            <a:r>
              <a:rPr lang="he-IL" sz="1700" dirty="0" err="1">
                <a:solidFill>
                  <a:srgbClr val="002060"/>
                </a:solidFill>
              </a:rPr>
              <a:t>דרשינן</a:t>
            </a:r>
            <a:r>
              <a:rPr lang="he-IL" sz="1700" dirty="0">
                <a:solidFill>
                  <a:srgbClr val="002060"/>
                </a:solidFill>
              </a:rPr>
              <a:t> ליה </a:t>
            </a:r>
            <a:r>
              <a:rPr lang="he-IL" sz="1700" dirty="0" err="1">
                <a:solidFill>
                  <a:srgbClr val="002060"/>
                </a:solidFill>
              </a:rPr>
              <a:t>בפירקא</a:t>
            </a:r>
            <a:r>
              <a:rPr lang="he-IL" sz="1700" dirty="0">
                <a:solidFill>
                  <a:srgbClr val="002060"/>
                </a:solidFill>
              </a:rPr>
              <a:t> בפירוש אבל כל נדרי שהוא כתרגומו אין כל העם </a:t>
            </a:r>
            <a:r>
              <a:rPr lang="he-IL" sz="1700" dirty="0" smtClean="0">
                <a:solidFill>
                  <a:srgbClr val="002060"/>
                </a:solidFill>
              </a:rPr>
              <a:t>מבינים...</a:t>
            </a:r>
          </a:p>
        </p:txBody>
      </p:sp>
    </p:spTree>
    <p:extLst>
      <p:ext uri="{BB962C8B-B14F-4D97-AF65-F5344CB8AC3E}">
        <p14:creationId xmlns:p14="http://schemas.microsoft.com/office/powerpoint/2010/main" val="276601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772" y="1282828"/>
            <a:ext cx="8568952" cy="52168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21:00-21:40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בימים א-ה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3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4408" y="331369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4408" y="3841884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44408" y="439381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11" name="טבלה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880240"/>
              </p:ext>
            </p:extLst>
          </p:nvPr>
        </p:nvGraphicFramePr>
        <p:xfrm>
          <a:off x="1115615" y="2996952"/>
          <a:ext cx="6912769" cy="2879208"/>
        </p:xfrm>
        <a:graphic>
          <a:graphicData uri="http://schemas.openxmlformats.org/drawingml/2006/table">
            <a:tbl>
              <a:tblPr rtl="1" firstRow="1" firstCol="1" bandRow="1"/>
              <a:tblGrid>
                <a:gridCol w="1420354"/>
                <a:gridCol w="3909827"/>
                <a:gridCol w="1582588"/>
              </a:tblGrid>
              <a:tr h="3083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מגיד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א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(כ"ז סיון)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כ</a:t>
                      </a:r>
                      <a:r>
                        <a:rPr lang="he-IL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ע"ב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(תחילת הפרק) - </a:t>
                      </a: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כב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ע"א (שורה 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יוסף </a:t>
                      </a:r>
                      <a:r>
                        <a:rPr lang="he-IL" sz="150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מרובקה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ב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(כ"ח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סיון)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כב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ע"א (שורה 3) - </a:t>
                      </a: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כג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ע"א (שורה 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דובי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שחור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ג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(כ"ט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סיון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כג</a:t>
                      </a:r>
                      <a:r>
                        <a:rPr lang="he-IL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ע"א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(שורה 7) - </a:t>
                      </a: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כג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ע"ב (2 שורות מלמטה)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הראל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 שפירא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ד (ל'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סיון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כג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ע"ב (2 שורות מלמטה) - כה ע"א (שורה 2)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הראל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 שפירא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5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ה (א'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תמוז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כה ע"א (שורה 2) - </a:t>
                      </a: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כו</a:t>
                      </a:r>
                      <a:r>
                        <a:rPr lang="he-IL" sz="15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ע"א (</a:t>
                      </a:r>
                      <a:r>
                        <a:rPr lang="he-IL" sz="15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שורה 8)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שמואל נבון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61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16632"/>
            <a:ext cx="8568952" cy="63186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30000"/>
              </a:lnSpc>
            </a:pPr>
            <a:endParaRPr lang="he-IL" sz="1400" b="1" dirty="0" smtClean="0">
              <a:solidFill>
                <a:schemeClr val="accent2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800" b="1" dirty="0" smtClean="0">
                <a:solidFill>
                  <a:schemeClr val="accent2"/>
                </a:solidFill>
              </a:rPr>
              <a:t>להתראות מחר </a:t>
            </a:r>
            <a:r>
              <a:rPr lang="he-IL" sz="2800" b="1" dirty="0">
                <a:solidFill>
                  <a:schemeClr val="accent2"/>
                </a:solidFill>
              </a:rPr>
              <a:t>בשיעור </a:t>
            </a:r>
            <a:r>
              <a:rPr lang="he-IL" sz="2800" b="1" dirty="0" smtClean="0">
                <a:solidFill>
                  <a:schemeClr val="accent2"/>
                </a:solidFill>
              </a:rPr>
              <a:t>הבא</a:t>
            </a: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endParaRPr lang="he-IL" sz="2000" dirty="0" smtClean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000" dirty="0" smtClean="0">
                <a:solidFill>
                  <a:prstClr val="black"/>
                </a:solidFill>
              </a:rPr>
              <a:t>לידיעתכם</a:t>
            </a:r>
            <a:r>
              <a:rPr lang="he-IL" sz="2000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שיעורי האונליין מוקלטים וזמינים </a:t>
            </a:r>
            <a:r>
              <a:rPr lang="he-IL" sz="2000" dirty="0" err="1">
                <a:solidFill>
                  <a:prstClr val="black"/>
                </a:solidFill>
              </a:rPr>
              <a:t>לצפיה</a:t>
            </a:r>
            <a:r>
              <a:rPr lang="he-IL" sz="2000" dirty="0">
                <a:solidFill>
                  <a:prstClr val="black"/>
                </a:solidFill>
              </a:rPr>
              <a:t> חוזרת [החל מעוד </a:t>
            </a:r>
            <a:r>
              <a:rPr lang="he-IL" sz="2000" dirty="0" smtClean="0">
                <a:solidFill>
                  <a:prstClr val="black"/>
                </a:solidFill>
              </a:rPr>
              <a:t>שעה] </a:t>
            </a:r>
            <a:r>
              <a:rPr lang="he-IL" sz="2000" dirty="0">
                <a:solidFill>
                  <a:prstClr val="black"/>
                </a:solidFill>
              </a:rPr>
              <a:t>בפורטל הדף היומי (בספריית שיעורי שמע/וידאו</a:t>
            </a:r>
            <a:r>
              <a:rPr lang="he-IL" sz="2000" dirty="0" smtClean="0">
                <a:solidFill>
                  <a:prstClr val="black"/>
                </a:solidFill>
              </a:rPr>
              <a:t>) ובאפליקציה.</a:t>
            </a: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algn="ctr"/>
            <a:endParaRPr lang="he-IL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endParaRPr lang="he-IL" dirty="0" smtClean="0">
              <a:solidFill>
                <a:prstClr val="black"/>
              </a:solidFill>
            </a:endParaRPr>
          </a:p>
          <a:p>
            <a:pPr lvl="0" algn="ctr"/>
            <a:endParaRPr lang="he-IL" sz="3200" dirty="0">
              <a:solidFill>
                <a:prstClr val="black"/>
              </a:solidFill>
            </a:endParaRPr>
          </a:p>
          <a:p>
            <a:pPr lvl="0" algn="ctr"/>
            <a:endParaRPr lang="he-IL" sz="1600" dirty="0" smtClean="0">
              <a:solidFill>
                <a:prstClr val="black"/>
              </a:solidFill>
            </a:endParaRPr>
          </a:p>
          <a:p>
            <a:pPr lvl="0" algn="ctr"/>
            <a:r>
              <a:rPr lang="he-IL" sz="2300" b="1" dirty="0">
                <a:solidFill>
                  <a:srgbClr val="EEECE1">
                    <a:lumMod val="50000"/>
                  </a:srgbClr>
                </a:solidFill>
              </a:rPr>
              <a:t>השיעור היום הוקדש </a:t>
            </a:r>
            <a:r>
              <a:rPr lang="he-IL" sz="2300" b="1" dirty="0" smtClean="0">
                <a:solidFill>
                  <a:srgbClr val="EEECE1">
                    <a:lumMod val="50000"/>
                  </a:srgbClr>
                </a:solidFill>
              </a:rPr>
              <a:t>לרפואת אלעד צפריר בן דנה</a:t>
            </a:r>
            <a:endParaRPr lang="he-IL" sz="2300" b="1" dirty="0">
              <a:solidFill>
                <a:srgbClr val="EEECE1">
                  <a:lumMod val="50000"/>
                </a:srgbClr>
              </a:solidFill>
            </a:endParaRPr>
          </a:p>
          <a:p>
            <a:pPr lvl="0" algn="ctr"/>
            <a:endParaRPr lang="he-IL" sz="16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760794"/>
            <a:ext cx="6624736" cy="1964350"/>
          </a:xfrm>
          <a:prstGeom prst="rect">
            <a:avLst/>
          </a:prstGeom>
        </p:spPr>
      </p:pic>
      <p:cxnSp>
        <p:nvCxnSpPr>
          <p:cNvPr id="6" name="מחבר חץ ישר 5"/>
          <p:cNvCxnSpPr/>
          <p:nvPr/>
        </p:nvCxnSpPr>
        <p:spPr>
          <a:xfrm flipH="1">
            <a:off x="6444208" y="2492896"/>
            <a:ext cx="648072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06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252" y="35332"/>
            <a:ext cx="16164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כג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404664"/>
            <a:ext cx="7272808" cy="36933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/>
              <a:t>ר' ישמעאל בר ר' יוסי </a:t>
            </a:r>
            <a:r>
              <a:rPr lang="he-IL" sz="2000" dirty="0" err="1"/>
              <a:t>הוה</a:t>
            </a:r>
            <a:r>
              <a:rPr lang="he-IL" sz="2000" dirty="0"/>
              <a:t> ליה </a:t>
            </a:r>
            <a:r>
              <a:rPr lang="he-IL" sz="2000" dirty="0" err="1"/>
              <a:t>נדרא</a:t>
            </a:r>
            <a:r>
              <a:rPr lang="he-IL" sz="2000" dirty="0"/>
              <a:t> </a:t>
            </a:r>
            <a:r>
              <a:rPr lang="he-IL" sz="2000" dirty="0" err="1" smtClean="0"/>
              <a:t>למישרא</a:t>
            </a:r>
            <a:r>
              <a:rPr lang="he-IL" sz="2000" dirty="0" smtClean="0"/>
              <a:t>. 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אתא </a:t>
            </a:r>
            <a:r>
              <a:rPr lang="he-IL" sz="2000" dirty="0" err="1"/>
              <a:t>לקמייהו</a:t>
            </a:r>
            <a:r>
              <a:rPr lang="he-IL" sz="2000" dirty="0"/>
              <a:t> </a:t>
            </a:r>
            <a:r>
              <a:rPr lang="he-IL" sz="2000" dirty="0" smtClean="0"/>
              <a:t>דרבנן,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אמרו ליה: </a:t>
            </a:r>
            <a:r>
              <a:rPr lang="he-IL" sz="2000" dirty="0"/>
              <a:t>נדרת </a:t>
            </a:r>
            <a:r>
              <a:rPr lang="he-IL" sz="2000" dirty="0" err="1"/>
              <a:t>אדעתא</a:t>
            </a:r>
            <a:r>
              <a:rPr lang="he-IL" sz="2000" dirty="0"/>
              <a:t> </a:t>
            </a:r>
            <a:r>
              <a:rPr lang="he-IL" sz="2000" dirty="0" err="1" smtClean="0"/>
              <a:t>דהכי</a:t>
            </a:r>
            <a:r>
              <a:rPr lang="he-IL" sz="2000" dirty="0" smtClean="0"/>
              <a:t>?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אמר להו: אין.</a:t>
            </a:r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נדרתא</a:t>
            </a:r>
            <a:r>
              <a:rPr lang="he-IL" sz="2000" dirty="0" smtClean="0"/>
              <a:t> </a:t>
            </a:r>
            <a:r>
              <a:rPr lang="he-IL" sz="2000" dirty="0" err="1"/>
              <a:t>אדעתא</a:t>
            </a:r>
            <a:r>
              <a:rPr lang="he-IL" sz="2000" dirty="0"/>
              <a:t> </a:t>
            </a:r>
            <a:r>
              <a:rPr lang="he-IL" sz="2000" dirty="0" err="1" smtClean="0"/>
              <a:t>דהכי</a:t>
            </a:r>
            <a:r>
              <a:rPr lang="he-IL" sz="2000" dirty="0" smtClean="0"/>
              <a:t>?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אמר להו: אין.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כמה </a:t>
            </a:r>
            <a:r>
              <a:rPr lang="he-IL" sz="2000" dirty="0" err="1" smtClean="0"/>
              <a:t>זימנין</a:t>
            </a:r>
            <a:r>
              <a:rPr lang="he-IL" sz="200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כיון </a:t>
            </a:r>
            <a:r>
              <a:rPr lang="he-IL" sz="2000" dirty="0" err="1"/>
              <a:t>דחזא</a:t>
            </a:r>
            <a:r>
              <a:rPr lang="he-IL" sz="2000" dirty="0"/>
              <a:t> ההוא </a:t>
            </a:r>
            <a:r>
              <a:rPr lang="he-IL" sz="2000" dirty="0" err="1"/>
              <a:t>קצרא</a:t>
            </a:r>
            <a:r>
              <a:rPr lang="he-IL" sz="2000" dirty="0"/>
              <a:t> </a:t>
            </a:r>
            <a:r>
              <a:rPr lang="he-IL" sz="2000" dirty="0" err="1"/>
              <a:t>דמצטערי</a:t>
            </a:r>
            <a:r>
              <a:rPr lang="he-IL" sz="2000" dirty="0"/>
              <a:t> </a:t>
            </a:r>
            <a:r>
              <a:rPr lang="he-IL" sz="2000" dirty="0" smtClean="0"/>
              <a:t>רבנן, </a:t>
            </a:r>
            <a:r>
              <a:rPr lang="he-IL" sz="2000" dirty="0"/>
              <a:t>מחייה </a:t>
            </a:r>
            <a:r>
              <a:rPr lang="he-IL" sz="2000" dirty="0" err="1"/>
              <a:t>באוכלא</a:t>
            </a:r>
            <a:r>
              <a:rPr lang="he-IL" sz="2000" dirty="0"/>
              <a:t> </a:t>
            </a:r>
            <a:r>
              <a:rPr lang="he-IL" sz="2000" dirty="0" err="1" smtClean="0"/>
              <a:t>דקצרי</a:t>
            </a:r>
            <a:r>
              <a:rPr lang="he-IL" sz="2000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אמר: </a:t>
            </a:r>
            <a:r>
              <a:rPr lang="he-IL" sz="2000" dirty="0" err="1"/>
              <a:t>אדעתא</a:t>
            </a:r>
            <a:r>
              <a:rPr lang="he-IL" sz="2000" dirty="0"/>
              <a:t> </a:t>
            </a:r>
            <a:r>
              <a:rPr lang="he-IL" sz="2000" dirty="0" err="1"/>
              <a:t>דמחי</a:t>
            </a:r>
            <a:r>
              <a:rPr lang="he-IL" sz="2000" dirty="0"/>
              <a:t> לי </a:t>
            </a:r>
            <a:r>
              <a:rPr lang="he-IL" sz="2000" dirty="0" err="1"/>
              <a:t>קצרא</a:t>
            </a:r>
            <a:r>
              <a:rPr lang="he-IL" sz="2000" dirty="0"/>
              <a:t> לא </a:t>
            </a:r>
            <a:r>
              <a:rPr lang="he-IL" sz="2000" dirty="0" smtClean="0"/>
              <a:t>נדרי, </a:t>
            </a:r>
            <a:r>
              <a:rPr lang="he-IL" sz="2000" dirty="0"/>
              <a:t>ושריה </a:t>
            </a:r>
            <a:r>
              <a:rPr lang="he-IL" sz="2000" dirty="0" err="1" smtClean="0"/>
              <a:t>לנפשיה</a:t>
            </a:r>
            <a:r>
              <a:rPr lang="he-IL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831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252" y="35332"/>
            <a:ext cx="16164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כג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404664"/>
            <a:ext cx="7272808" cy="55399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/>
              <a:t>ר' ישמעאל בר ר' יוסי </a:t>
            </a:r>
            <a:r>
              <a:rPr lang="he-IL" sz="2000" dirty="0" err="1"/>
              <a:t>הוה</a:t>
            </a:r>
            <a:r>
              <a:rPr lang="he-IL" sz="2000" dirty="0"/>
              <a:t> ליה </a:t>
            </a:r>
            <a:r>
              <a:rPr lang="he-IL" sz="2000" dirty="0" err="1"/>
              <a:t>נדרא</a:t>
            </a:r>
            <a:r>
              <a:rPr lang="he-IL" sz="2000" dirty="0"/>
              <a:t> </a:t>
            </a:r>
            <a:r>
              <a:rPr lang="he-IL" sz="2000" dirty="0" err="1" smtClean="0"/>
              <a:t>למישרא</a:t>
            </a:r>
            <a:r>
              <a:rPr lang="he-IL" sz="2000" dirty="0" smtClean="0"/>
              <a:t>. 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אתא </a:t>
            </a:r>
            <a:r>
              <a:rPr lang="he-IL" sz="2000" dirty="0" err="1"/>
              <a:t>לקמייהו</a:t>
            </a:r>
            <a:r>
              <a:rPr lang="he-IL" sz="2000" dirty="0"/>
              <a:t> </a:t>
            </a:r>
            <a:r>
              <a:rPr lang="he-IL" sz="2000" dirty="0" smtClean="0"/>
              <a:t>דרבנן,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אמרו ליה: </a:t>
            </a:r>
            <a:r>
              <a:rPr lang="he-IL" sz="2000" dirty="0"/>
              <a:t>נדרת </a:t>
            </a:r>
            <a:r>
              <a:rPr lang="he-IL" sz="2000" dirty="0" err="1"/>
              <a:t>אדעתא</a:t>
            </a:r>
            <a:r>
              <a:rPr lang="he-IL" sz="2000" dirty="0"/>
              <a:t> </a:t>
            </a:r>
            <a:r>
              <a:rPr lang="he-IL" sz="2000" dirty="0" err="1" smtClean="0"/>
              <a:t>דהכי</a:t>
            </a:r>
            <a:r>
              <a:rPr lang="he-IL" sz="2000" dirty="0" smtClean="0"/>
              <a:t>?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אמר להו: אין.</a:t>
            </a:r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נדרתא</a:t>
            </a:r>
            <a:r>
              <a:rPr lang="he-IL" sz="2000" dirty="0" smtClean="0"/>
              <a:t> </a:t>
            </a:r>
            <a:r>
              <a:rPr lang="he-IL" sz="2000" dirty="0" err="1"/>
              <a:t>אדעתא</a:t>
            </a:r>
            <a:r>
              <a:rPr lang="he-IL" sz="2000" dirty="0"/>
              <a:t> </a:t>
            </a:r>
            <a:r>
              <a:rPr lang="he-IL" sz="2000" dirty="0" err="1" smtClean="0"/>
              <a:t>דהכי</a:t>
            </a:r>
            <a:r>
              <a:rPr lang="he-IL" sz="2000" dirty="0" smtClean="0"/>
              <a:t>?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אמר להו: אין.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כמה </a:t>
            </a:r>
            <a:r>
              <a:rPr lang="he-IL" sz="2000" dirty="0" err="1" smtClean="0"/>
              <a:t>זימנין</a:t>
            </a:r>
            <a:r>
              <a:rPr lang="he-IL" sz="200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כיון </a:t>
            </a:r>
            <a:r>
              <a:rPr lang="he-IL" sz="2000" dirty="0" err="1"/>
              <a:t>דחזא</a:t>
            </a:r>
            <a:r>
              <a:rPr lang="he-IL" sz="2000" dirty="0"/>
              <a:t> ההוא </a:t>
            </a:r>
            <a:r>
              <a:rPr lang="he-IL" sz="2000" dirty="0" err="1"/>
              <a:t>קצרא</a:t>
            </a:r>
            <a:r>
              <a:rPr lang="he-IL" sz="2000" dirty="0"/>
              <a:t> </a:t>
            </a:r>
            <a:r>
              <a:rPr lang="he-IL" sz="2000" dirty="0" err="1"/>
              <a:t>דמצטערי</a:t>
            </a:r>
            <a:r>
              <a:rPr lang="he-IL" sz="2000" dirty="0"/>
              <a:t> </a:t>
            </a:r>
            <a:r>
              <a:rPr lang="he-IL" sz="2000" dirty="0" smtClean="0"/>
              <a:t>רבנן, </a:t>
            </a:r>
            <a:r>
              <a:rPr lang="he-IL" sz="2000" dirty="0"/>
              <a:t>מחייה </a:t>
            </a:r>
            <a:r>
              <a:rPr lang="he-IL" sz="2000" dirty="0" err="1"/>
              <a:t>באוכלא</a:t>
            </a:r>
            <a:r>
              <a:rPr lang="he-IL" sz="2000" dirty="0"/>
              <a:t> </a:t>
            </a:r>
            <a:r>
              <a:rPr lang="he-IL" sz="2000" dirty="0" err="1" smtClean="0"/>
              <a:t>דקצרי</a:t>
            </a:r>
            <a:r>
              <a:rPr lang="he-IL" sz="2000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אמר: </a:t>
            </a:r>
            <a:r>
              <a:rPr lang="he-IL" sz="2000" dirty="0" err="1"/>
              <a:t>אדעתא</a:t>
            </a:r>
            <a:r>
              <a:rPr lang="he-IL" sz="2000" dirty="0"/>
              <a:t> </a:t>
            </a:r>
            <a:r>
              <a:rPr lang="he-IL" sz="2000" dirty="0" err="1"/>
              <a:t>דמחי</a:t>
            </a:r>
            <a:r>
              <a:rPr lang="he-IL" sz="2000" dirty="0"/>
              <a:t> לי </a:t>
            </a:r>
            <a:r>
              <a:rPr lang="he-IL" sz="2000" dirty="0" err="1"/>
              <a:t>קצרא</a:t>
            </a:r>
            <a:r>
              <a:rPr lang="he-IL" sz="2000" dirty="0"/>
              <a:t> לא </a:t>
            </a:r>
            <a:r>
              <a:rPr lang="he-IL" sz="2000" dirty="0" smtClean="0"/>
              <a:t>נדרי, </a:t>
            </a:r>
            <a:r>
              <a:rPr lang="he-IL" sz="2000" dirty="0"/>
              <a:t>ושריה </a:t>
            </a:r>
            <a:r>
              <a:rPr lang="he-IL" sz="2000" dirty="0" err="1" smtClean="0"/>
              <a:t>לנפשיה</a:t>
            </a:r>
            <a:r>
              <a:rPr lang="he-IL" sz="200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א</a:t>
            </a:r>
            <a:r>
              <a:rPr lang="he-IL" sz="2000" dirty="0" err="1"/>
              <a:t>''ל</a:t>
            </a:r>
            <a:r>
              <a:rPr lang="he-IL" sz="2000" dirty="0"/>
              <a:t> רב אחא </a:t>
            </a:r>
            <a:r>
              <a:rPr lang="he-IL" sz="2000" dirty="0" err="1"/>
              <a:t>מדיפתי</a:t>
            </a:r>
            <a:r>
              <a:rPr lang="he-IL" sz="2000" dirty="0"/>
              <a:t> </a:t>
            </a:r>
            <a:r>
              <a:rPr lang="he-IL" sz="2000" dirty="0" err="1" smtClean="0"/>
              <a:t>לרבינא</a:t>
            </a:r>
            <a:r>
              <a:rPr lang="he-IL" sz="2000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האי </a:t>
            </a:r>
            <a:r>
              <a:rPr lang="he-IL" sz="2000" dirty="0"/>
              <a:t>נולד </a:t>
            </a:r>
            <a:r>
              <a:rPr lang="he-IL" sz="2000" dirty="0" smtClean="0"/>
              <a:t>הוא! </a:t>
            </a:r>
            <a:r>
              <a:rPr lang="he-IL" sz="2000" dirty="0"/>
              <a:t>דלא מסיק </a:t>
            </a:r>
            <a:r>
              <a:rPr lang="he-IL" sz="2000" dirty="0" err="1"/>
              <a:t>אדעתיה</a:t>
            </a:r>
            <a:r>
              <a:rPr lang="he-IL" sz="2000" dirty="0"/>
              <a:t> </a:t>
            </a:r>
            <a:r>
              <a:rPr lang="he-IL" sz="2000" dirty="0" err="1"/>
              <a:t>דמחי</a:t>
            </a:r>
            <a:r>
              <a:rPr lang="he-IL" sz="2000" dirty="0"/>
              <a:t> ליה </a:t>
            </a:r>
            <a:r>
              <a:rPr lang="he-IL" sz="2000" dirty="0" err="1" smtClean="0"/>
              <a:t>קצרא</a:t>
            </a:r>
            <a:r>
              <a:rPr lang="he-IL" sz="20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ותנינא</a:t>
            </a:r>
            <a:r>
              <a:rPr lang="he-IL" sz="2000" dirty="0" smtClean="0"/>
              <a:t>: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אין </a:t>
            </a:r>
            <a:r>
              <a:rPr lang="he-IL" sz="2000" dirty="0" err="1">
                <a:solidFill>
                  <a:schemeClr val="accent6">
                    <a:lumMod val="50000"/>
                  </a:schemeClr>
                </a:solidFill>
              </a:rPr>
              <a:t>פותחין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 לו בנולד</a:t>
            </a:r>
            <a:r>
              <a:rPr lang="he-IL" sz="2000" dirty="0" smtClean="0"/>
              <a:t>!</a:t>
            </a:r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א</a:t>
            </a:r>
            <a:r>
              <a:rPr lang="he-IL" sz="2000" dirty="0" err="1"/>
              <a:t>'</a:t>
            </a:r>
            <a:r>
              <a:rPr lang="he-IL" sz="2000" dirty="0" err="1" smtClean="0"/>
              <a:t>'ל</a:t>
            </a:r>
            <a:r>
              <a:rPr lang="he-IL" sz="2000" dirty="0" smtClean="0"/>
              <a:t>: </a:t>
            </a:r>
            <a:r>
              <a:rPr lang="he-IL" sz="2000" dirty="0"/>
              <a:t>האי לאו נולד </a:t>
            </a:r>
            <a:r>
              <a:rPr lang="he-IL" sz="2000" dirty="0" smtClean="0"/>
              <a:t>הוא, </a:t>
            </a:r>
            <a:r>
              <a:rPr lang="he-IL" sz="2000" dirty="0" err="1"/>
              <a:t>דשכיחי</a:t>
            </a:r>
            <a:r>
              <a:rPr lang="he-IL" sz="2000" dirty="0"/>
              <a:t> אפיקורי </a:t>
            </a:r>
            <a:r>
              <a:rPr lang="he-IL" sz="2000" dirty="0" err="1"/>
              <a:t>דמצערי</a:t>
            </a:r>
            <a:r>
              <a:rPr lang="he-IL" sz="2000" dirty="0"/>
              <a:t> </a:t>
            </a:r>
            <a:r>
              <a:rPr lang="he-IL" sz="2000" dirty="0" smtClean="0"/>
              <a:t>רבנן.</a:t>
            </a:r>
          </a:p>
        </p:txBody>
      </p:sp>
    </p:spTree>
    <p:extLst>
      <p:ext uri="{BB962C8B-B14F-4D97-AF65-F5344CB8AC3E}">
        <p14:creationId xmlns:p14="http://schemas.microsoft.com/office/powerpoint/2010/main" val="398638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252" y="35332"/>
            <a:ext cx="16164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כג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260648"/>
            <a:ext cx="7560840" cy="63340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err="1" smtClean="0"/>
              <a:t>דביתהו</a:t>
            </a:r>
            <a:r>
              <a:rPr lang="he-IL" dirty="0" smtClean="0"/>
              <a:t> </a:t>
            </a:r>
            <a:r>
              <a:rPr lang="he-IL" dirty="0" err="1"/>
              <a:t>דאביי</a:t>
            </a:r>
            <a:r>
              <a:rPr lang="he-IL" dirty="0"/>
              <a:t> </a:t>
            </a:r>
            <a:r>
              <a:rPr lang="he-IL" dirty="0" err="1"/>
              <a:t>הוה</a:t>
            </a:r>
            <a:r>
              <a:rPr lang="he-IL" dirty="0"/>
              <a:t> לה ההיא </a:t>
            </a:r>
            <a:r>
              <a:rPr lang="he-IL" dirty="0" err="1" smtClean="0"/>
              <a:t>ברתא</a:t>
            </a:r>
            <a:r>
              <a:rPr lang="he-IL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הוא </a:t>
            </a:r>
            <a:r>
              <a:rPr lang="he-IL" dirty="0"/>
              <a:t>אמר </a:t>
            </a:r>
            <a:r>
              <a:rPr lang="he-IL" dirty="0" err="1" smtClean="0"/>
              <a:t>לקריבאי</a:t>
            </a:r>
            <a:r>
              <a:rPr lang="he-IL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היא </a:t>
            </a:r>
            <a:r>
              <a:rPr lang="he-IL" dirty="0"/>
              <a:t>אמרה </a:t>
            </a:r>
            <a:r>
              <a:rPr lang="he-IL" dirty="0" err="1" smtClean="0"/>
              <a:t>לקריבה</a:t>
            </a:r>
            <a:r>
              <a:rPr lang="he-IL" dirty="0" smtClean="0"/>
              <a:t>. </a:t>
            </a:r>
          </a:p>
          <a:p>
            <a:pPr>
              <a:lnSpc>
                <a:spcPct val="120000"/>
              </a:lnSpc>
            </a:pPr>
            <a:endParaRPr lang="he-IL" sz="6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אמר לה: </a:t>
            </a:r>
            <a:r>
              <a:rPr lang="he-IL" dirty="0" err="1"/>
              <a:t>תיתסרא</a:t>
            </a:r>
            <a:r>
              <a:rPr lang="he-IL" dirty="0"/>
              <a:t> הנאתי עלך אי עברת </a:t>
            </a:r>
            <a:r>
              <a:rPr lang="he-IL" dirty="0" err="1"/>
              <a:t>אדעתאי</a:t>
            </a:r>
            <a:r>
              <a:rPr lang="he-IL" dirty="0"/>
              <a:t> </a:t>
            </a:r>
            <a:r>
              <a:rPr lang="he-IL" dirty="0" err="1"/>
              <a:t>ומינסבת</a:t>
            </a:r>
            <a:r>
              <a:rPr lang="he-IL" dirty="0"/>
              <a:t> לה </a:t>
            </a:r>
            <a:r>
              <a:rPr lang="he-IL" dirty="0" err="1" smtClean="0"/>
              <a:t>לקריבך</a:t>
            </a:r>
            <a:r>
              <a:rPr lang="he-IL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אזלת </a:t>
            </a:r>
            <a:r>
              <a:rPr lang="he-IL" dirty="0"/>
              <a:t>ועברת על </a:t>
            </a:r>
            <a:r>
              <a:rPr lang="he-IL" dirty="0" err="1"/>
              <a:t>דעתיה</a:t>
            </a:r>
            <a:r>
              <a:rPr lang="he-IL" dirty="0"/>
              <a:t> </a:t>
            </a:r>
            <a:r>
              <a:rPr lang="he-IL" dirty="0" err="1"/>
              <a:t>ואינסבא</a:t>
            </a:r>
            <a:r>
              <a:rPr lang="he-IL" dirty="0"/>
              <a:t> </a:t>
            </a:r>
            <a:r>
              <a:rPr lang="he-IL" dirty="0" err="1" smtClean="0"/>
              <a:t>לקריבה</a:t>
            </a:r>
            <a:r>
              <a:rPr lang="he-IL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6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אתא </a:t>
            </a:r>
            <a:r>
              <a:rPr lang="he-IL" dirty="0" err="1"/>
              <a:t>לקמיה</a:t>
            </a:r>
            <a:r>
              <a:rPr lang="he-IL" dirty="0"/>
              <a:t> </a:t>
            </a:r>
            <a:r>
              <a:rPr lang="he-IL" dirty="0" err="1"/>
              <a:t>דרב</a:t>
            </a:r>
            <a:r>
              <a:rPr lang="he-IL" dirty="0"/>
              <a:t> </a:t>
            </a:r>
            <a:r>
              <a:rPr lang="he-IL" dirty="0" smtClean="0"/>
              <a:t>יוסף,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אמר ליה: </a:t>
            </a:r>
            <a:r>
              <a:rPr lang="he-IL" dirty="0"/>
              <a:t>אילו </a:t>
            </a:r>
            <a:r>
              <a:rPr lang="he-IL" dirty="0" err="1"/>
              <a:t>הוה</a:t>
            </a:r>
            <a:r>
              <a:rPr lang="he-IL" dirty="0"/>
              <a:t> ידעת </a:t>
            </a:r>
            <a:r>
              <a:rPr lang="he-IL" dirty="0" err="1"/>
              <a:t>דעברת</a:t>
            </a:r>
            <a:r>
              <a:rPr lang="he-IL" dirty="0"/>
              <a:t> על דעתך </a:t>
            </a:r>
            <a:r>
              <a:rPr lang="he-IL" dirty="0" err="1"/>
              <a:t>ומנסבא</a:t>
            </a:r>
            <a:r>
              <a:rPr lang="he-IL" dirty="0"/>
              <a:t> לה </a:t>
            </a:r>
            <a:r>
              <a:rPr lang="he-IL" dirty="0" err="1"/>
              <a:t>לקריבה</a:t>
            </a:r>
            <a:r>
              <a:rPr lang="he-IL" dirty="0"/>
              <a:t> מי </a:t>
            </a:r>
            <a:r>
              <a:rPr lang="he-IL" dirty="0" smtClean="0"/>
              <a:t>אדרתה?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אמר: לא.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ושרייה </a:t>
            </a:r>
            <a:r>
              <a:rPr lang="he-IL" dirty="0"/>
              <a:t>רב </a:t>
            </a:r>
            <a:r>
              <a:rPr lang="he-IL" dirty="0" smtClean="0"/>
              <a:t>יוסף.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dirty="0" smtClean="0"/>
              <a:t>ומי </a:t>
            </a:r>
            <a:r>
              <a:rPr lang="he-IL" dirty="0"/>
              <a:t>שרי כי האי </a:t>
            </a:r>
            <a:r>
              <a:rPr lang="he-IL" dirty="0" err="1" smtClean="0"/>
              <a:t>גוונא</a:t>
            </a:r>
            <a:r>
              <a:rPr lang="he-IL" dirty="0" smtClean="0"/>
              <a:t>?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אין, </a:t>
            </a:r>
            <a:r>
              <a:rPr lang="he-IL" dirty="0" err="1" smtClean="0"/>
              <a:t>והתניא</a:t>
            </a:r>
            <a:r>
              <a:rPr lang="he-IL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מעשה באדם אחד שהדיר את אשתו מלעלות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לרגל,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ועברה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על דעתו ועלתה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לרגל.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ובא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לפני רבי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יוסי,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אמר לו: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ואילו היית יודע שעוברת על דעתך ועולה לרגל כלום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הדרתה?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אמר לו: לא.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והתירו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רבי יוסי.</a:t>
            </a:r>
          </a:p>
        </p:txBody>
      </p:sp>
    </p:spTree>
    <p:extLst>
      <p:ext uri="{BB962C8B-B14F-4D97-AF65-F5344CB8AC3E}">
        <p14:creationId xmlns:p14="http://schemas.microsoft.com/office/powerpoint/2010/main" val="393424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252" y="35332"/>
            <a:ext cx="16884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כג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611044"/>
            <a:ext cx="775906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b="1" dirty="0" smtClean="0"/>
              <a:t>משנה </a:t>
            </a:r>
          </a:p>
          <a:p>
            <a:pPr>
              <a:lnSpc>
                <a:spcPct val="120000"/>
              </a:lnSpc>
            </a:pPr>
            <a:r>
              <a:rPr lang="he-IL" sz="2000" dirty="0" err="1">
                <a:solidFill>
                  <a:schemeClr val="accent6">
                    <a:lumMod val="50000"/>
                  </a:schemeClr>
                </a:solidFill>
              </a:rPr>
              <a:t>ר''א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 בן יעקב אומר: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אף הרוצה להדיר את </a:t>
            </a:r>
            <a:r>
              <a:rPr lang="he-IL" sz="2000" dirty="0" err="1">
                <a:solidFill>
                  <a:schemeClr val="accent6">
                    <a:lumMod val="50000"/>
                  </a:schemeClr>
                </a:solidFill>
              </a:rPr>
              <a:t>חבירו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 שיאכל 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אצלו,</a:t>
            </a:r>
            <a:endParaRPr lang="he-IL" sz="20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יאמר 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לו: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כל נדר שאני עתיד </a:t>
            </a:r>
            <a:r>
              <a:rPr lang="he-IL" sz="2000" dirty="0" err="1">
                <a:solidFill>
                  <a:schemeClr val="accent6">
                    <a:lumMod val="50000"/>
                  </a:schemeClr>
                </a:solidFill>
              </a:rPr>
              <a:t>לידור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 הוא 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בטל. </a:t>
            </a:r>
            <a:endParaRPr lang="he-IL" sz="20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ובלבד שיהא זכור בשעת 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הנדר.</a:t>
            </a:r>
            <a:r>
              <a:rPr lang="he-IL" sz="2000" dirty="0"/>
              <a:t/>
            </a:r>
            <a:br>
              <a:rPr lang="he-IL" sz="2000" dirty="0"/>
            </a:br>
            <a:endParaRPr lang="he-IL" sz="2000" dirty="0" smtClean="0"/>
          </a:p>
        </p:txBody>
      </p:sp>
      <p:sp>
        <p:nvSpPr>
          <p:cNvPr id="8" name="הסבר מלבני מעוגל 7"/>
          <p:cNvSpPr/>
          <p:nvPr/>
        </p:nvSpPr>
        <p:spPr>
          <a:xfrm>
            <a:off x="251520" y="692696"/>
            <a:ext cx="3600400" cy="1728192"/>
          </a:xfrm>
          <a:prstGeom prst="wedgeRoundRectCallout">
            <a:avLst>
              <a:gd name="adj1" fmla="val 64071"/>
              <a:gd name="adj2" fmla="val -1894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tx1"/>
                </a:solidFill>
              </a:rPr>
              <a:t>משנה בתחילת הפרק (כ:-</a:t>
            </a:r>
            <a:r>
              <a:rPr lang="he-IL" sz="1400" dirty="0" err="1" smtClean="0">
                <a:solidFill>
                  <a:schemeClr val="tx1"/>
                </a:solidFill>
              </a:rPr>
              <a:t>כא</a:t>
            </a:r>
            <a:r>
              <a:rPr lang="he-IL" sz="1400" dirty="0" smtClean="0">
                <a:solidFill>
                  <a:schemeClr val="tx1"/>
                </a:solidFill>
              </a:rPr>
              <a:t>.):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ארבעה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נדרים התירו חכמים נדרי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זרוזין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ונדרי הבאי ונדרי שגגות ונדרי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אונסין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נדרי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זרוזין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כיצד היה מוכר חפץ ואמר קונם שאיני פוחת לך מן הסלע והלה אומר קונם שאיני מוסיף לך על השקל שניהם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רוצין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בשלשה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דינרין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76592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7584" y="611044"/>
            <a:ext cx="7759066" cy="32316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b="1" dirty="0" smtClean="0"/>
              <a:t>משנה </a:t>
            </a:r>
          </a:p>
          <a:p>
            <a:pPr>
              <a:lnSpc>
                <a:spcPct val="120000"/>
              </a:lnSpc>
            </a:pPr>
            <a:r>
              <a:rPr lang="he-IL" sz="2000" dirty="0" err="1">
                <a:solidFill>
                  <a:schemeClr val="accent6">
                    <a:lumMod val="50000"/>
                  </a:schemeClr>
                </a:solidFill>
              </a:rPr>
              <a:t>ר''א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 בן יעקב אומר: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אף הרוצה להדיר את </a:t>
            </a:r>
            <a:r>
              <a:rPr lang="he-IL" sz="2000" dirty="0" err="1">
                <a:solidFill>
                  <a:schemeClr val="accent6">
                    <a:lumMod val="50000"/>
                  </a:schemeClr>
                </a:solidFill>
              </a:rPr>
              <a:t>חבירו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 שיאכל 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אצלו,</a:t>
            </a:r>
            <a:endParaRPr lang="he-IL" sz="20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יאמר 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לו: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כל נדר שאני עתיד </a:t>
            </a:r>
            <a:r>
              <a:rPr lang="he-IL" sz="2000" dirty="0" err="1">
                <a:solidFill>
                  <a:schemeClr val="accent6">
                    <a:lumMod val="50000"/>
                  </a:schemeClr>
                </a:solidFill>
              </a:rPr>
              <a:t>לידור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 הוא 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בטל. </a:t>
            </a:r>
            <a:endParaRPr lang="he-IL" sz="20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ובלבד שיהא זכור בשעת 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הנדר.</a:t>
            </a:r>
            <a:r>
              <a:rPr lang="he-IL" sz="2000" dirty="0"/>
              <a:t/>
            </a:r>
            <a:br>
              <a:rPr lang="he-IL" sz="2000" dirty="0"/>
            </a:b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b="1" dirty="0" smtClean="0"/>
              <a:t>גמרא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וכיון </a:t>
            </a:r>
            <a:r>
              <a:rPr lang="he-IL" sz="2000" dirty="0" err="1"/>
              <a:t>דאמר</a:t>
            </a:r>
            <a:r>
              <a:rPr lang="he-IL" sz="2000" dirty="0"/>
              <a:t> </a:t>
            </a:r>
            <a:r>
              <a:rPr lang="he-IL" sz="2000" dirty="0" smtClean="0"/>
              <a:t>"כל </a:t>
            </a:r>
            <a:r>
              <a:rPr lang="he-IL" sz="2000" dirty="0"/>
              <a:t>נדר שאני עתיד </a:t>
            </a:r>
            <a:r>
              <a:rPr lang="he-IL" sz="2000" dirty="0" err="1"/>
              <a:t>לידור</a:t>
            </a:r>
            <a:r>
              <a:rPr lang="he-IL" sz="2000" dirty="0"/>
              <a:t> יהא </a:t>
            </a:r>
            <a:r>
              <a:rPr lang="he-IL" sz="2000" dirty="0" smtClean="0"/>
              <a:t>בטל" </a:t>
            </a:r>
            <a:r>
              <a:rPr lang="he-IL" sz="2000" dirty="0"/>
              <a:t>לא שמע ליה ולא אתי </a:t>
            </a:r>
            <a:r>
              <a:rPr lang="he-IL" sz="2000" dirty="0" smtClean="0"/>
              <a:t>בהדיה!</a:t>
            </a:r>
          </a:p>
          <a:p>
            <a:pPr>
              <a:lnSpc>
                <a:spcPct val="120000"/>
              </a:lnSpc>
            </a:pPr>
            <a:endParaRPr lang="he-IL" sz="1000" dirty="0" smtClean="0"/>
          </a:p>
        </p:txBody>
      </p:sp>
      <p:sp>
        <p:nvSpPr>
          <p:cNvPr id="6" name="הסבר מלבני מעוגל 5"/>
          <p:cNvSpPr/>
          <p:nvPr/>
        </p:nvSpPr>
        <p:spPr>
          <a:xfrm>
            <a:off x="251520" y="692696"/>
            <a:ext cx="3600400" cy="1728192"/>
          </a:xfrm>
          <a:prstGeom prst="wedgeRoundRectCallout">
            <a:avLst>
              <a:gd name="adj1" fmla="val 64071"/>
              <a:gd name="adj2" fmla="val -1894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tx1"/>
                </a:solidFill>
              </a:rPr>
              <a:t>משנה בתחילת הפרק (כ:-</a:t>
            </a:r>
            <a:r>
              <a:rPr lang="he-IL" sz="1400" dirty="0" err="1" smtClean="0">
                <a:solidFill>
                  <a:schemeClr val="tx1"/>
                </a:solidFill>
              </a:rPr>
              <a:t>כא</a:t>
            </a:r>
            <a:r>
              <a:rPr lang="he-IL" sz="1400" dirty="0" smtClean="0">
                <a:solidFill>
                  <a:schemeClr val="tx1"/>
                </a:solidFill>
              </a:rPr>
              <a:t>.):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ארבעה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נדרים התירו חכמים נדרי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זרוזין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ונדרי הבאי ונדרי שגגות ונדרי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אונסין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נדרי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זרוזין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כיצד היה מוכר חפץ ואמר קונם שאיני פוחת לך מן הסלע והלה אומר קונם שאיני מוסיף לך על השקל שניהם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רוצין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בשלשה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דינרין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252" y="35332"/>
            <a:ext cx="16884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כג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40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252" y="35332"/>
            <a:ext cx="31285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כג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 - 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כג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611044"/>
            <a:ext cx="7759066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b="1" dirty="0" smtClean="0"/>
              <a:t>משנה </a:t>
            </a:r>
          </a:p>
          <a:p>
            <a:pPr>
              <a:lnSpc>
                <a:spcPct val="120000"/>
              </a:lnSpc>
            </a:pPr>
            <a:r>
              <a:rPr lang="he-IL" sz="2000" dirty="0" err="1">
                <a:solidFill>
                  <a:schemeClr val="accent6">
                    <a:lumMod val="50000"/>
                  </a:schemeClr>
                </a:solidFill>
              </a:rPr>
              <a:t>ר''א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 בן יעקב אומר: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אף הרוצה להדיר את </a:t>
            </a:r>
            <a:r>
              <a:rPr lang="he-IL" sz="2000" dirty="0" err="1">
                <a:solidFill>
                  <a:schemeClr val="accent6">
                    <a:lumMod val="50000"/>
                  </a:schemeClr>
                </a:solidFill>
              </a:rPr>
              <a:t>חבירו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 שיאכל 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אצלו,</a:t>
            </a:r>
            <a:endParaRPr lang="he-IL" sz="20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יאמר 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לו: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כל נדר שאני עתיד </a:t>
            </a:r>
            <a:r>
              <a:rPr lang="he-IL" sz="2000" dirty="0" err="1">
                <a:solidFill>
                  <a:schemeClr val="accent6">
                    <a:lumMod val="50000"/>
                  </a:schemeClr>
                </a:solidFill>
              </a:rPr>
              <a:t>לידור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 הוא 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בטל. </a:t>
            </a:r>
            <a:endParaRPr lang="he-IL" sz="20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ובלבד שיהא זכור בשעת 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הנדר.</a:t>
            </a:r>
            <a:r>
              <a:rPr lang="he-IL" sz="2000" dirty="0"/>
              <a:t/>
            </a:r>
            <a:br>
              <a:rPr lang="he-IL" sz="2000" dirty="0"/>
            </a:b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b="1" dirty="0" smtClean="0"/>
              <a:t>גמרא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וכיון </a:t>
            </a:r>
            <a:r>
              <a:rPr lang="he-IL" sz="2000" dirty="0" err="1"/>
              <a:t>דאמר</a:t>
            </a:r>
            <a:r>
              <a:rPr lang="he-IL" sz="2000" dirty="0"/>
              <a:t> </a:t>
            </a:r>
            <a:r>
              <a:rPr lang="he-IL" sz="2000" dirty="0" smtClean="0"/>
              <a:t>"כל </a:t>
            </a:r>
            <a:r>
              <a:rPr lang="he-IL" sz="2000" dirty="0"/>
              <a:t>נדר שאני עתיד </a:t>
            </a:r>
            <a:r>
              <a:rPr lang="he-IL" sz="2000" dirty="0" err="1"/>
              <a:t>לידור</a:t>
            </a:r>
            <a:r>
              <a:rPr lang="he-IL" sz="2000" dirty="0"/>
              <a:t> יהא </a:t>
            </a:r>
            <a:r>
              <a:rPr lang="he-IL" sz="2000" dirty="0" smtClean="0"/>
              <a:t>בטל" </a:t>
            </a:r>
            <a:r>
              <a:rPr lang="he-IL" sz="2000" dirty="0"/>
              <a:t>לא שמע ליה ולא אתי </a:t>
            </a:r>
            <a:r>
              <a:rPr lang="he-IL" sz="2000" dirty="0" smtClean="0"/>
              <a:t>בהדיה!</a:t>
            </a:r>
          </a:p>
          <a:p>
            <a:pPr>
              <a:lnSpc>
                <a:spcPct val="120000"/>
              </a:lnSpc>
            </a:pPr>
            <a:endParaRPr lang="he-IL" sz="1000" dirty="0" smtClean="0"/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חסורי</a:t>
            </a:r>
            <a:r>
              <a:rPr lang="he-IL" sz="2000" dirty="0" smtClean="0"/>
              <a:t> </a:t>
            </a:r>
            <a:r>
              <a:rPr lang="he-IL" sz="2000" dirty="0" err="1"/>
              <a:t>מיחסרא</a:t>
            </a:r>
            <a:r>
              <a:rPr lang="he-IL" sz="2000" dirty="0"/>
              <a:t> והכי </a:t>
            </a:r>
            <a:r>
              <a:rPr lang="he-IL" sz="2000" dirty="0" err="1" smtClean="0"/>
              <a:t>קתני</a:t>
            </a:r>
            <a:r>
              <a:rPr lang="he-IL" sz="2000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הרוצה שיאכל אצלו </a:t>
            </a:r>
            <a:r>
              <a:rPr lang="he-IL" sz="2000" dirty="0" err="1">
                <a:solidFill>
                  <a:schemeClr val="accent6">
                    <a:lumMod val="50000"/>
                  </a:schemeClr>
                </a:solidFill>
              </a:rPr>
              <a:t>חבירו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 ומסרב בו ומדירו - נדרי </a:t>
            </a:r>
            <a:r>
              <a:rPr lang="he-IL" sz="2000" dirty="0" err="1">
                <a:solidFill>
                  <a:schemeClr val="accent6">
                    <a:lumMod val="50000"/>
                  </a:schemeClr>
                </a:solidFill>
              </a:rPr>
              <a:t>זירוזין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 הוא.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והרוצה שלא יתקיימו נדריו כל השנה, 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יעמוד בראש השנה ויאמר: כל נדר שאני עתיד </a:t>
            </a:r>
            <a:r>
              <a:rPr lang="he-IL" sz="2000" dirty="0" err="1">
                <a:solidFill>
                  <a:schemeClr val="accent6">
                    <a:lumMod val="50000"/>
                  </a:schemeClr>
                </a:solidFill>
              </a:rPr>
              <a:t>לידור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 יהא בטל,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ובלבד שיהא זכור בשעת הנדר.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17584" y="3861628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ב</a:t>
            </a:r>
            <a:endParaRPr lang="he-IL" sz="800" dirty="0"/>
          </a:p>
        </p:txBody>
      </p:sp>
      <p:sp>
        <p:nvSpPr>
          <p:cNvPr id="6" name="הסבר מלבני מעוגל 5"/>
          <p:cNvSpPr/>
          <p:nvPr/>
        </p:nvSpPr>
        <p:spPr>
          <a:xfrm>
            <a:off x="251520" y="692696"/>
            <a:ext cx="3600400" cy="1728192"/>
          </a:xfrm>
          <a:prstGeom prst="wedgeRoundRectCallout">
            <a:avLst>
              <a:gd name="adj1" fmla="val 64071"/>
              <a:gd name="adj2" fmla="val -1894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tx1"/>
                </a:solidFill>
              </a:rPr>
              <a:t>משנה בתחילת הפרק (כ:-</a:t>
            </a:r>
            <a:r>
              <a:rPr lang="he-IL" sz="1400" dirty="0" err="1" smtClean="0">
                <a:solidFill>
                  <a:schemeClr val="tx1"/>
                </a:solidFill>
              </a:rPr>
              <a:t>כא</a:t>
            </a:r>
            <a:r>
              <a:rPr lang="he-IL" sz="1400" dirty="0" smtClean="0">
                <a:solidFill>
                  <a:schemeClr val="tx1"/>
                </a:solidFill>
              </a:rPr>
              <a:t>.):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ארבעה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נדרים התירו חכמים נדרי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זרוזין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ונדרי הבאי ונדרי שגגות ונדרי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אונסין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נדרי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זרוזין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כיצד היה מוכר חפץ ואמר קונם שאיני פוחת לך מן הסלע והלה אומר קונם שאיני מוסיף לך על השקל שניהם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רוצין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בשלשה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דינרין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157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252" y="35332"/>
            <a:ext cx="31285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כג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 - 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כג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611044"/>
            <a:ext cx="7759066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b="1" dirty="0" smtClean="0"/>
              <a:t>משנה </a:t>
            </a:r>
          </a:p>
          <a:p>
            <a:pPr>
              <a:lnSpc>
                <a:spcPct val="120000"/>
              </a:lnSpc>
            </a:pPr>
            <a:r>
              <a:rPr lang="he-IL" sz="2000" dirty="0" err="1">
                <a:solidFill>
                  <a:schemeClr val="accent6">
                    <a:lumMod val="50000"/>
                  </a:schemeClr>
                </a:solidFill>
              </a:rPr>
              <a:t>ר''א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 בן יעקב אומר: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אף הרוצה להדיר את </a:t>
            </a:r>
            <a:r>
              <a:rPr lang="he-IL" sz="2000" dirty="0" err="1">
                <a:solidFill>
                  <a:schemeClr val="accent6">
                    <a:lumMod val="50000"/>
                  </a:schemeClr>
                </a:solidFill>
              </a:rPr>
              <a:t>חבירו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 שיאכל 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אצלו,</a:t>
            </a:r>
            <a:endParaRPr lang="he-IL" sz="20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יאמר 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לו: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כל נדר שאני עתיד </a:t>
            </a:r>
            <a:r>
              <a:rPr lang="he-IL" sz="2000" dirty="0" err="1">
                <a:solidFill>
                  <a:schemeClr val="accent6">
                    <a:lumMod val="50000"/>
                  </a:schemeClr>
                </a:solidFill>
              </a:rPr>
              <a:t>לידור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 הוא 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בטל. </a:t>
            </a:r>
            <a:endParaRPr lang="he-IL" sz="20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ובלבד שיהא זכור בשעת 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הנדר.</a:t>
            </a:r>
            <a:r>
              <a:rPr lang="he-IL" sz="2000" dirty="0"/>
              <a:t/>
            </a:r>
            <a:br>
              <a:rPr lang="he-IL" sz="2000" dirty="0"/>
            </a:b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b="1" dirty="0" smtClean="0"/>
              <a:t>גמרא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וכיון </a:t>
            </a:r>
            <a:r>
              <a:rPr lang="he-IL" sz="2000" dirty="0" err="1"/>
              <a:t>דאמר</a:t>
            </a:r>
            <a:r>
              <a:rPr lang="he-IL" sz="2000" dirty="0"/>
              <a:t> </a:t>
            </a:r>
            <a:r>
              <a:rPr lang="he-IL" sz="2000" dirty="0" smtClean="0"/>
              <a:t>"כל </a:t>
            </a:r>
            <a:r>
              <a:rPr lang="he-IL" sz="2000" dirty="0"/>
              <a:t>נדר שאני עתיד </a:t>
            </a:r>
            <a:r>
              <a:rPr lang="he-IL" sz="2000" dirty="0" err="1"/>
              <a:t>לידור</a:t>
            </a:r>
            <a:r>
              <a:rPr lang="he-IL" sz="2000" dirty="0"/>
              <a:t> יהא </a:t>
            </a:r>
            <a:r>
              <a:rPr lang="he-IL" sz="2000" dirty="0" smtClean="0"/>
              <a:t>בטל" </a:t>
            </a:r>
            <a:r>
              <a:rPr lang="he-IL" sz="2000" dirty="0"/>
              <a:t>לא שמע ליה ולא אתי </a:t>
            </a:r>
            <a:r>
              <a:rPr lang="he-IL" sz="2000" dirty="0" smtClean="0"/>
              <a:t>בהדיה!</a:t>
            </a:r>
          </a:p>
          <a:p>
            <a:pPr>
              <a:lnSpc>
                <a:spcPct val="120000"/>
              </a:lnSpc>
            </a:pPr>
            <a:endParaRPr lang="he-IL" sz="1000" dirty="0" smtClean="0"/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חסורי</a:t>
            </a:r>
            <a:r>
              <a:rPr lang="he-IL" sz="2000" dirty="0" smtClean="0"/>
              <a:t> </a:t>
            </a:r>
            <a:r>
              <a:rPr lang="he-IL" sz="2000" dirty="0" err="1"/>
              <a:t>מיחסרא</a:t>
            </a:r>
            <a:r>
              <a:rPr lang="he-IL" sz="2000" dirty="0"/>
              <a:t> והכי </a:t>
            </a:r>
            <a:r>
              <a:rPr lang="he-IL" sz="2000" dirty="0" err="1" smtClean="0"/>
              <a:t>קתני</a:t>
            </a:r>
            <a:r>
              <a:rPr lang="he-IL" sz="2000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הרוצה שיאכל אצלו </a:t>
            </a:r>
            <a:r>
              <a:rPr lang="he-IL" sz="2000" dirty="0" err="1">
                <a:solidFill>
                  <a:schemeClr val="accent6">
                    <a:lumMod val="50000"/>
                  </a:schemeClr>
                </a:solidFill>
              </a:rPr>
              <a:t>חבירו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 ומסרב בו ומדירו </a:t>
            </a:r>
            <a:r>
              <a:rPr lang="he-IL" sz="2000" dirty="0">
                <a:solidFill>
                  <a:srgbClr val="FF0000"/>
                </a:solidFill>
              </a:rPr>
              <a:t>- נדרי </a:t>
            </a:r>
            <a:r>
              <a:rPr lang="he-IL" sz="2000" dirty="0" err="1">
                <a:solidFill>
                  <a:srgbClr val="FF0000"/>
                </a:solidFill>
              </a:rPr>
              <a:t>זירוזין</a:t>
            </a:r>
            <a:r>
              <a:rPr lang="he-IL" sz="2000" dirty="0">
                <a:solidFill>
                  <a:srgbClr val="FF0000"/>
                </a:solidFill>
              </a:rPr>
              <a:t> הוא.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rgbClr val="FF0000"/>
                </a:solidFill>
              </a:rPr>
              <a:t>והרוצה שלא יתקיימו נדריו כל השנה, 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rgbClr val="FF0000"/>
                </a:solidFill>
              </a:rPr>
              <a:t>יעמוד בראש השנה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ויאמר: כל נדר שאני עתיד </a:t>
            </a:r>
            <a:r>
              <a:rPr lang="he-IL" sz="2000" dirty="0" err="1">
                <a:solidFill>
                  <a:schemeClr val="accent6">
                    <a:lumMod val="50000"/>
                  </a:schemeClr>
                </a:solidFill>
              </a:rPr>
              <a:t>לידור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 יהא בטל,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ובלבד שיהא זכור בשעת הנדר.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17584" y="3861628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ב</a:t>
            </a:r>
            <a:endParaRPr lang="he-IL" sz="800" dirty="0"/>
          </a:p>
        </p:txBody>
      </p:sp>
      <p:sp>
        <p:nvSpPr>
          <p:cNvPr id="6" name="הסבר מלבני מעוגל 5"/>
          <p:cNvSpPr/>
          <p:nvPr/>
        </p:nvSpPr>
        <p:spPr>
          <a:xfrm>
            <a:off x="251520" y="692696"/>
            <a:ext cx="3600400" cy="1728192"/>
          </a:xfrm>
          <a:prstGeom prst="wedgeRoundRectCallout">
            <a:avLst>
              <a:gd name="adj1" fmla="val 64071"/>
              <a:gd name="adj2" fmla="val -1894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tx1"/>
                </a:solidFill>
              </a:rPr>
              <a:t>משנה בתחילת הפרק (כ:-</a:t>
            </a:r>
            <a:r>
              <a:rPr lang="he-IL" sz="1400" dirty="0" err="1" smtClean="0">
                <a:solidFill>
                  <a:schemeClr val="tx1"/>
                </a:solidFill>
              </a:rPr>
              <a:t>כא</a:t>
            </a:r>
            <a:r>
              <a:rPr lang="he-IL" sz="1400" dirty="0" smtClean="0">
                <a:solidFill>
                  <a:schemeClr val="tx1"/>
                </a:solidFill>
              </a:rPr>
              <a:t>.):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ארבעה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נדרים התירו חכמים נדרי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זרוזין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ונדרי הבאי ונדרי שגגות ונדרי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אונסין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נדרי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זרוזין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כיצד היה מוכר חפץ ואמר קונם שאיני פוחת לך מן הסלע והלה אומר קונם שאיני מוסיף לך על השקל שניהם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רוצין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בשלשה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דינרין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15082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252" y="35332"/>
            <a:ext cx="16164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כג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0720" y="2276872"/>
            <a:ext cx="7704856" cy="16804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אי </a:t>
            </a:r>
            <a:r>
              <a:rPr lang="he-IL" dirty="0"/>
              <a:t>זכור עקריה לתנאיה וקיים ליה </a:t>
            </a:r>
            <a:r>
              <a:rPr lang="he-IL" dirty="0" smtClean="0"/>
              <a:t>לנדריה!</a:t>
            </a:r>
          </a:p>
          <a:p>
            <a:pPr>
              <a:lnSpc>
                <a:spcPct val="120000"/>
              </a:lnSpc>
            </a:pP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 err="1" smtClean="0"/>
              <a:t>אביי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תני "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ובלבד שלא יהא זכור בשעת הנדר</a:t>
            </a:r>
            <a:r>
              <a:rPr lang="he-IL" dirty="0" smtClean="0"/>
              <a:t>".</a:t>
            </a:r>
          </a:p>
          <a:p>
            <a:pPr>
              <a:lnSpc>
                <a:spcPct val="120000"/>
              </a:lnSpc>
            </a:pPr>
            <a:endParaRPr lang="he-IL" sz="1600" dirty="0" smtClean="0"/>
          </a:p>
        </p:txBody>
      </p:sp>
      <p:sp>
        <p:nvSpPr>
          <p:cNvPr id="5" name="הסבר מלבני מעוגל 4"/>
          <p:cNvSpPr/>
          <p:nvPr/>
        </p:nvSpPr>
        <p:spPr>
          <a:xfrm>
            <a:off x="3366318" y="260648"/>
            <a:ext cx="5166121" cy="1728192"/>
          </a:xfrm>
          <a:prstGeom prst="wedgeRoundRectCallout">
            <a:avLst>
              <a:gd name="adj1" fmla="val 54391"/>
              <a:gd name="adj2" fmla="val 4057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chemeClr val="tx1"/>
                </a:solidFill>
              </a:rPr>
              <a:t>חסורי</a:t>
            </a:r>
            <a:r>
              <a:rPr lang="he-IL" sz="1600" dirty="0">
                <a:solidFill>
                  <a:schemeClr val="tx1"/>
                </a:solidFill>
              </a:rPr>
              <a:t> </a:t>
            </a:r>
            <a:r>
              <a:rPr lang="he-IL" sz="1600" dirty="0" err="1">
                <a:solidFill>
                  <a:schemeClr val="tx1"/>
                </a:solidFill>
              </a:rPr>
              <a:t>מיחסרא</a:t>
            </a:r>
            <a:r>
              <a:rPr lang="he-IL" sz="1600" dirty="0">
                <a:solidFill>
                  <a:schemeClr val="tx1"/>
                </a:solidFill>
              </a:rPr>
              <a:t> והכי </a:t>
            </a:r>
            <a:r>
              <a:rPr lang="he-IL" sz="1600" dirty="0" err="1">
                <a:solidFill>
                  <a:schemeClr val="tx1"/>
                </a:solidFill>
              </a:rPr>
              <a:t>קתני</a:t>
            </a:r>
            <a:r>
              <a:rPr lang="he-IL" sz="1600" dirty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הרוצה שיאכל אצלו 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חבירו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ומסרב בו ומדירו - נדרי 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זירוזין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הוא.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והרוצה שלא יתקיימו נדריו כל השנה,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יעמוד בראש השנה ויאמר: כל נדר שאני עתיד 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לידור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יהא בטל,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ובלבד שיהא זכור בשעת הנדר.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60816" y="2920752"/>
            <a:ext cx="4469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①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9456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8368</TotalTime>
  <Words>2133</Words>
  <Application>Microsoft Office PowerPoint</Application>
  <PresentationFormat>‫הצגה על המסך (4:3)</PresentationFormat>
  <Paragraphs>284</Paragraphs>
  <Slides>16</Slides>
  <Notes>14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הראל</cp:lastModifiedBy>
  <cp:revision>802</cp:revision>
  <dcterms:created xsi:type="dcterms:W3CDTF">2015-01-28T10:22:53Z</dcterms:created>
  <dcterms:modified xsi:type="dcterms:W3CDTF">2015-06-16T17:21:52Z</dcterms:modified>
</cp:coreProperties>
</file>