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76" r:id="rId2"/>
    <p:sldId id="408" r:id="rId3"/>
    <p:sldId id="413" r:id="rId4"/>
    <p:sldId id="410" r:id="rId5"/>
    <p:sldId id="409" r:id="rId6"/>
    <p:sldId id="411" r:id="rId7"/>
    <p:sldId id="412" r:id="rId8"/>
    <p:sldId id="414" r:id="rId9"/>
    <p:sldId id="415" r:id="rId10"/>
    <p:sldId id="416" r:id="rId11"/>
    <p:sldId id="419" r:id="rId12"/>
    <p:sldId id="418" r:id="rId13"/>
    <p:sldId id="417" r:id="rId14"/>
    <p:sldId id="420" r:id="rId15"/>
    <p:sldId id="293" r:id="rId16"/>
    <p:sldId id="274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85062" autoAdjust="0"/>
  </p:normalViewPr>
  <p:slideViewPr>
    <p:cSldViewPr>
      <p:cViewPr varScale="1">
        <p:scale>
          <a:sx n="65" d="100"/>
          <a:sy n="65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הנודר מן הילודים</a:t>
            </a:r>
            <a:r>
              <a:rPr lang="he-IL" dirty="0" smtClean="0"/>
              <a:t>. משמע שכבר באו לעולם כמה </a:t>
            </a:r>
            <a:r>
              <a:rPr lang="he-IL" dirty="0" err="1" smtClean="0"/>
              <a:t>דכתיב</a:t>
            </a:r>
            <a:r>
              <a:rPr lang="he-IL" dirty="0" smtClean="0"/>
              <a:t> הילודים במדבר (יהושע ה):</a:t>
            </a:r>
            <a:r>
              <a:rPr lang="he-IL" b="1" dirty="0" smtClean="0"/>
              <a:t> מותר </a:t>
            </a:r>
            <a:r>
              <a:rPr lang="he-IL" b="1" dirty="0" err="1" smtClean="0"/>
              <a:t>בנולדין</a:t>
            </a:r>
            <a:r>
              <a:rPr lang="he-IL" dirty="0" smtClean="0"/>
              <a:t>. באותן העתידים </a:t>
            </a:r>
            <a:r>
              <a:rPr lang="he-IL" dirty="0" err="1" smtClean="0"/>
              <a:t>להוולד</a:t>
            </a:r>
            <a:r>
              <a:rPr lang="he-IL" dirty="0" smtClean="0"/>
              <a:t>:</a:t>
            </a:r>
          </a:p>
          <a:p>
            <a:endParaRPr lang="he-IL" b="1" dirty="0" smtClean="0"/>
          </a:p>
          <a:p>
            <a:r>
              <a:rPr lang="he-IL" b="1" dirty="0" smtClean="0"/>
              <a:t>מן הנולדים אסור בילודים</a:t>
            </a:r>
            <a:r>
              <a:rPr lang="he-IL" dirty="0" smtClean="0"/>
              <a:t>. </a:t>
            </a:r>
            <a:r>
              <a:rPr lang="he-IL" dirty="0" err="1" smtClean="0"/>
              <a:t>דכיון</a:t>
            </a:r>
            <a:r>
              <a:rPr lang="he-IL" dirty="0" smtClean="0"/>
              <a:t> שנודר באותן שעתידים </a:t>
            </a:r>
            <a:r>
              <a:rPr lang="he-IL" dirty="0" err="1" smtClean="0"/>
              <a:t>להוולד</a:t>
            </a:r>
            <a:r>
              <a:rPr lang="he-IL" dirty="0" smtClean="0"/>
              <a:t> </a:t>
            </a:r>
            <a:r>
              <a:rPr lang="he-IL" dirty="0" err="1" smtClean="0"/>
              <a:t>כ''ש</a:t>
            </a:r>
            <a:r>
              <a:rPr lang="he-IL" dirty="0" smtClean="0"/>
              <a:t> שאסר עצמו באותן שכבר נולדו </a:t>
            </a:r>
          </a:p>
          <a:p>
            <a:endParaRPr lang="he-IL" b="1" dirty="0" smtClean="0"/>
          </a:p>
          <a:p>
            <a:r>
              <a:rPr lang="he-IL" b="1" dirty="0" smtClean="0"/>
              <a:t> וחכמים אומרים</a:t>
            </a:r>
            <a:r>
              <a:rPr lang="he-IL" dirty="0" smtClean="0"/>
              <a:t>. אסור בשניהן דלא </a:t>
            </a:r>
            <a:r>
              <a:rPr lang="he-IL" dirty="0" err="1" smtClean="0"/>
              <a:t>נתכוין</a:t>
            </a:r>
            <a:r>
              <a:rPr lang="he-IL" dirty="0" smtClean="0"/>
              <a:t> זה אלא מכל מי שדרכו </a:t>
            </a:r>
            <a:r>
              <a:rPr lang="he-IL" dirty="0" err="1" smtClean="0"/>
              <a:t>להוולד</a:t>
            </a:r>
            <a:r>
              <a:rPr lang="he-IL" dirty="0" smtClean="0"/>
              <a:t> חכמים </a:t>
            </a:r>
            <a:r>
              <a:rPr lang="he-IL" dirty="0" err="1" smtClean="0"/>
              <a:t>דסיפא</a:t>
            </a:r>
            <a:r>
              <a:rPr lang="he-IL" dirty="0" smtClean="0"/>
              <a:t> היינו </a:t>
            </a:r>
            <a:r>
              <a:rPr lang="he-IL" dirty="0" err="1" smtClean="0"/>
              <a:t>ת''ק</a:t>
            </a:r>
            <a:r>
              <a:rPr lang="he-IL" dirty="0" smtClean="0"/>
              <a:t>:</a:t>
            </a:r>
          </a:p>
          <a:p>
            <a:endParaRPr lang="he-IL" b="0" dirty="0" smtClean="0"/>
          </a:p>
          <a:p>
            <a:r>
              <a:rPr lang="he-IL" b="0" dirty="0" smtClean="0"/>
              <a:t>לדעת </a:t>
            </a:r>
            <a:r>
              <a:rPr lang="he-IL" b="0" dirty="0" err="1" smtClean="0"/>
              <a:t>הרא"ש</a:t>
            </a:r>
            <a:r>
              <a:rPr lang="he-IL" b="0" dirty="0" smtClean="0"/>
              <a:t> חכמים חולקים</a:t>
            </a:r>
            <a:r>
              <a:rPr lang="he-IL" b="0" baseline="0" dirty="0" smtClean="0"/>
              <a:t> גם על ת"ק וסוברים שאף מן הילודים אסור בשניהם.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4472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הנודר מן הילודים</a:t>
            </a:r>
            <a:r>
              <a:rPr lang="he-IL" dirty="0" smtClean="0"/>
              <a:t>. משמע שכבר באו לעולם כמה </a:t>
            </a:r>
            <a:r>
              <a:rPr lang="he-IL" dirty="0" err="1" smtClean="0"/>
              <a:t>דכתיב</a:t>
            </a:r>
            <a:r>
              <a:rPr lang="he-IL" dirty="0" smtClean="0"/>
              <a:t> הילודים במדבר (יהושע ה):</a:t>
            </a:r>
            <a:r>
              <a:rPr lang="he-IL" b="1" dirty="0" smtClean="0"/>
              <a:t> מותר </a:t>
            </a:r>
            <a:r>
              <a:rPr lang="he-IL" b="1" dirty="0" err="1" smtClean="0"/>
              <a:t>בנולדין</a:t>
            </a:r>
            <a:r>
              <a:rPr lang="he-IL" dirty="0" smtClean="0"/>
              <a:t>. באותן העתידים </a:t>
            </a:r>
            <a:r>
              <a:rPr lang="he-IL" dirty="0" err="1" smtClean="0"/>
              <a:t>להוולד</a:t>
            </a:r>
            <a:r>
              <a:rPr lang="he-IL" dirty="0" smtClean="0"/>
              <a:t>:</a:t>
            </a:r>
          </a:p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6672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הנודר מן הילודים</a:t>
            </a:r>
            <a:r>
              <a:rPr lang="he-IL" dirty="0" smtClean="0"/>
              <a:t>. משמע שכבר באו לעולם כמה </a:t>
            </a:r>
            <a:r>
              <a:rPr lang="he-IL" dirty="0" err="1" smtClean="0"/>
              <a:t>דכתיב</a:t>
            </a:r>
            <a:r>
              <a:rPr lang="he-IL" dirty="0" smtClean="0"/>
              <a:t> הילודים במדבר (יהושע ה):</a:t>
            </a:r>
            <a:r>
              <a:rPr lang="he-IL" b="1" dirty="0" smtClean="0"/>
              <a:t> מותר </a:t>
            </a:r>
            <a:r>
              <a:rPr lang="he-IL" b="1" dirty="0" err="1" smtClean="0"/>
              <a:t>בנולדין</a:t>
            </a:r>
            <a:r>
              <a:rPr lang="he-IL" dirty="0" smtClean="0"/>
              <a:t>. באותן העתידים </a:t>
            </a:r>
            <a:r>
              <a:rPr lang="he-IL" dirty="0" err="1" smtClean="0"/>
              <a:t>להוולד</a:t>
            </a:r>
            <a:r>
              <a:rPr lang="he-IL" dirty="0" smtClean="0"/>
              <a:t>:</a:t>
            </a:r>
          </a:p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6453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הפסוק במלכים עוסק בנבואתו  של עדו הנביא לירבעם בן נבט בשעה שעמד להקטיר לעבודה זרה על גבי המזבח</a:t>
            </a:r>
          </a:p>
          <a:p>
            <a:endParaRPr lang="he-IL" b="0" dirty="0" smtClean="0"/>
          </a:p>
          <a:p>
            <a:r>
              <a:rPr lang="he-IL" b="0" dirty="0" smtClean="0"/>
              <a:t>מנשה &gt; אמון &gt; יאשיהו</a:t>
            </a:r>
          </a:p>
          <a:p>
            <a:endParaRPr lang="he-IL" b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="1" dirty="0" smtClean="0"/>
              <a:t>הנודר מן הילודים</a:t>
            </a:r>
            <a:r>
              <a:rPr lang="he-IL" dirty="0" smtClean="0"/>
              <a:t>. משמע שכבר באו לעולם כמה </a:t>
            </a:r>
            <a:r>
              <a:rPr lang="he-IL" dirty="0" err="1" smtClean="0"/>
              <a:t>דכתיב</a:t>
            </a:r>
            <a:r>
              <a:rPr lang="he-IL" dirty="0" smtClean="0"/>
              <a:t> הילודים במדבר (יהושע ה):</a:t>
            </a:r>
            <a:r>
              <a:rPr lang="he-IL" b="1" dirty="0" smtClean="0"/>
              <a:t> מותר </a:t>
            </a:r>
            <a:r>
              <a:rPr lang="he-IL" b="1" dirty="0" err="1" smtClean="0"/>
              <a:t>בנולדין</a:t>
            </a:r>
            <a:r>
              <a:rPr lang="he-IL" dirty="0" smtClean="0"/>
              <a:t>. באותן העתידים </a:t>
            </a:r>
            <a:r>
              <a:rPr lang="he-IL" dirty="0" err="1" smtClean="0"/>
              <a:t>להוולד</a:t>
            </a:r>
            <a:r>
              <a:rPr lang="he-IL" dirty="0" smtClean="0"/>
              <a:t>:</a:t>
            </a:r>
          </a:p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3663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לאפוקי</a:t>
            </a:r>
            <a:r>
              <a:rPr lang="he-IL" b="1" dirty="0" smtClean="0"/>
              <a:t> עופות ודגים</a:t>
            </a:r>
            <a:r>
              <a:rPr lang="he-IL" dirty="0" smtClean="0"/>
              <a:t>. שאין נולדים ממעי אמן אלא </a:t>
            </a:r>
            <a:r>
              <a:rPr lang="he-IL" dirty="0" err="1" smtClean="0"/>
              <a:t>מטילין</a:t>
            </a:r>
            <a:r>
              <a:rPr lang="he-IL" dirty="0" smtClean="0"/>
              <a:t> ביצים ומתחממים </a:t>
            </a:r>
            <a:r>
              <a:rPr lang="he-IL" dirty="0" err="1" smtClean="0"/>
              <a:t>ויוצאין</a:t>
            </a:r>
            <a:r>
              <a:rPr lang="he-IL" smtClean="0"/>
              <a:t>: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1018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והנודר </a:t>
            </a:r>
            <a:r>
              <a:rPr lang="he-IL" dirty="0" err="1" smtClean="0"/>
              <a:t>מליהנות</a:t>
            </a:r>
            <a:r>
              <a:rPr lang="he-IL" dirty="0" smtClean="0"/>
              <a:t> מיושבי היבשה אסור ליהנות מיורדי הים שהן </a:t>
            </a:r>
            <a:r>
              <a:rPr lang="he-IL" dirty="0" err="1" smtClean="0"/>
              <a:t>נמי</a:t>
            </a:r>
            <a:r>
              <a:rPr lang="he-IL" dirty="0" smtClean="0"/>
              <a:t> מיושבי היבשה הן שסופן לצאת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346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3396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249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6551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28490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92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err="1" smtClean="0"/>
              <a:t>מדלא</a:t>
            </a:r>
            <a:r>
              <a:rPr lang="he-IL" b="1" dirty="0" smtClean="0"/>
              <a:t> אמר מן הרואין</a:t>
            </a:r>
            <a:r>
              <a:rPr lang="he-IL" dirty="0" smtClean="0"/>
              <a:t>. </a:t>
            </a:r>
            <a:r>
              <a:rPr lang="he-IL" dirty="0" err="1" smtClean="0"/>
              <a:t>דאילו</a:t>
            </a:r>
            <a:r>
              <a:rPr lang="he-IL" dirty="0" smtClean="0"/>
              <a:t> אמר הכי היה מותר </a:t>
            </a:r>
            <a:r>
              <a:rPr lang="he-IL" dirty="0" err="1" smtClean="0"/>
              <a:t>בסומין</a:t>
            </a:r>
            <a:r>
              <a:rPr lang="he-IL" dirty="0" smtClean="0"/>
              <a:t> </a:t>
            </a:r>
            <a:r>
              <a:rPr lang="he-IL" dirty="0" err="1" smtClean="0"/>
              <a:t>ומדאמר</a:t>
            </a:r>
            <a:r>
              <a:rPr lang="he-IL" dirty="0" smtClean="0"/>
              <a:t> מרואי חמה משמע ממי שחמה זורחת עליו </a:t>
            </a:r>
            <a:r>
              <a:rPr lang="he-IL" dirty="0" err="1" smtClean="0"/>
              <a:t>לאפוקי</a:t>
            </a:r>
            <a:r>
              <a:rPr lang="he-IL" dirty="0" smtClean="0"/>
              <a:t> דגים שבים </a:t>
            </a:r>
            <a:r>
              <a:rPr lang="he-IL" dirty="0" err="1" smtClean="0"/>
              <a:t>ועוברין</a:t>
            </a:r>
            <a:r>
              <a:rPr lang="he-IL" dirty="0" smtClean="0"/>
              <a:t> שבמעי אמן שאין חמה רואה אותן שמותר בהן: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1133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1" dirty="0" smtClean="0"/>
              <a:t>הנודר משחורי הראש אסור בקרחים ובעלי שיבות</a:t>
            </a:r>
            <a:r>
              <a:rPr lang="he-IL" dirty="0" smtClean="0"/>
              <a:t>. </a:t>
            </a:r>
            <a:r>
              <a:rPr lang="he-IL" dirty="0" err="1" smtClean="0"/>
              <a:t>דשחורי</a:t>
            </a:r>
            <a:r>
              <a:rPr lang="he-IL" dirty="0" smtClean="0"/>
              <a:t> הראש משמע שנודר מאותן שהיו שחורי הראש:</a:t>
            </a:r>
            <a:r>
              <a:rPr lang="he-IL" b="1" dirty="0" smtClean="0"/>
              <a:t> ומותר בנשים</a:t>
            </a:r>
            <a:r>
              <a:rPr lang="he-IL" dirty="0" smtClean="0"/>
              <a:t>. מפרש בגמרא:</a:t>
            </a:r>
            <a:r>
              <a:rPr lang="he-IL" b="1" dirty="0" smtClean="0"/>
              <a:t> גמ' מאי טעמא</a:t>
            </a:r>
            <a:r>
              <a:rPr lang="he-IL" dirty="0" smtClean="0"/>
              <a:t>. אסור בקרחים:</a:t>
            </a:r>
            <a:r>
              <a:rPr lang="he-IL" b="1" dirty="0" smtClean="0"/>
              <a:t> </a:t>
            </a:r>
            <a:r>
              <a:rPr lang="he-IL" b="1" dirty="0" err="1" smtClean="0"/>
              <a:t>מדלא</a:t>
            </a:r>
            <a:r>
              <a:rPr lang="he-IL" b="1" dirty="0" smtClean="0"/>
              <a:t> אמר מבעלי שיער</a:t>
            </a:r>
            <a:r>
              <a:rPr lang="he-IL" dirty="0" smtClean="0"/>
              <a:t>. </a:t>
            </a:r>
            <a:r>
              <a:rPr lang="he-IL" dirty="0" err="1" smtClean="0"/>
              <a:t>דאילו</a:t>
            </a:r>
            <a:r>
              <a:rPr lang="he-IL" dirty="0" smtClean="0"/>
              <a:t> אמר מבעלי שיער היה מותר </a:t>
            </a:r>
            <a:r>
              <a:rPr lang="he-IL" dirty="0" err="1" smtClean="0"/>
              <a:t>בקרחין</a:t>
            </a:r>
            <a:r>
              <a:rPr lang="he-IL" dirty="0" smtClean="0"/>
              <a:t>:</a:t>
            </a:r>
            <a:r>
              <a:rPr lang="he-IL" b="1" dirty="0" smtClean="0"/>
              <a:t> </a:t>
            </a:r>
            <a:r>
              <a:rPr lang="he-IL" b="1" dirty="0" err="1" smtClean="0"/>
              <a:t>זימנין</a:t>
            </a:r>
            <a:r>
              <a:rPr lang="he-IL" b="1" dirty="0" smtClean="0"/>
              <a:t> </a:t>
            </a:r>
            <a:r>
              <a:rPr lang="he-IL" b="1" dirty="0" err="1" smtClean="0"/>
              <a:t>מיכסו</a:t>
            </a:r>
            <a:r>
              <a:rPr lang="he-IL" b="1" dirty="0" smtClean="0"/>
              <a:t> </a:t>
            </a:r>
            <a:r>
              <a:rPr lang="he-IL" b="1" dirty="0" err="1" smtClean="0"/>
              <a:t>רישייהו</a:t>
            </a:r>
            <a:r>
              <a:rPr lang="he-IL" b="1" dirty="0" smtClean="0"/>
              <a:t> </a:t>
            </a:r>
            <a:r>
              <a:rPr lang="he-IL" b="1" dirty="0" err="1" smtClean="0"/>
              <a:t>וזימנין</a:t>
            </a:r>
            <a:r>
              <a:rPr lang="he-IL" b="1" dirty="0" smtClean="0"/>
              <a:t> </a:t>
            </a:r>
            <a:r>
              <a:rPr lang="he-IL" b="1" dirty="0" err="1" smtClean="0"/>
              <a:t>מיגלו</a:t>
            </a:r>
            <a:r>
              <a:rPr lang="he-IL" dirty="0" smtClean="0"/>
              <a:t>. והוו שחורי ראש:</a:t>
            </a:r>
            <a:r>
              <a:rPr lang="he-IL" b="1" dirty="0" smtClean="0"/>
              <a:t> אבל נשים לעולם </a:t>
            </a:r>
            <a:r>
              <a:rPr lang="he-IL" b="1" dirty="0" err="1" smtClean="0"/>
              <a:t>מיכסו</a:t>
            </a:r>
            <a:r>
              <a:rPr lang="he-IL" dirty="0" smtClean="0"/>
              <a:t>. שאינם שחורי הראש ועטופות כל שעה בלבנים:</a:t>
            </a:r>
            <a:r>
              <a:rPr lang="he-IL" b="1" dirty="0" smtClean="0"/>
              <a:t> וקטנים לעולם </a:t>
            </a:r>
            <a:r>
              <a:rPr lang="he-IL" b="1" dirty="0" err="1" smtClean="0"/>
              <a:t>מיגלו</a:t>
            </a:r>
            <a:r>
              <a:rPr lang="he-IL" b="1" dirty="0" smtClean="0"/>
              <a:t> </a:t>
            </a:r>
            <a:r>
              <a:rPr lang="he-IL" b="1" dirty="0" err="1" smtClean="0"/>
              <a:t>רישייהו</a:t>
            </a:r>
            <a:r>
              <a:rPr lang="he-IL" dirty="0" smtClean="0"/>
              <a:t>. כלומר </a:t>
            </a:r>
            <a:r>
              <a:rPr lang="he-IL" dirty="0" err="1" smtClean="0"/>
              <a:t>איהו</a:t>
            </a:r>
            <a:r>
              <a:rPr lang="he-IL" dirty="0" smtClean="0"/>
              <a:t> כי נדר </a:t>
            </a:r>
            <a:r>
              <a:rPr lang="he-IL" dirty="0" err="1" smtClean="0"/>
              <a:t>אדעתא</a:t>
            </a:r>
            <a:r>
              <a:rPr lang="he-IL" dirty="0" smtClean="0"/>
              <a:t> </a:t>
            </a:r>
            <a:r>
              <a:rPr lang="he-IL" dirty="0" err="1" smtClean="0"/>
              <a:t>דגדולים</a:t>
            </a:r>
            <a:r>
              <a:rPr lang="he-IL" dirty="0" smtClean="0"/>
              <a:t> נדר והני כיון </a:t>
            </a:r>
            <a:r>
              <a:rPr lang="he-IL" dirty="0" err="1" smtClean="0"/>
              <a:t>דלאו</a:t>
            </a:r>
            <a:r>
              <a:rPr lang="he-IL" dirty="0" smtClean="0"/>
              <a:t> גדולים </a:t>
            </a:r>
            <a:r>
              <a:rPr lang="he-IL" dirty="0" err="1" smtClean="0"/>
              <a:t>נינהו</a:t>
            </a:r>
            <a:r>
              <a:rPr lang="he-IL" dirty="0" smtClean="0"/>
              <a:t> ולא </a:t>
            </a:r>
            <a:r>
              <a:rPr lang="he-IL" dirty="0" err="1" smtClean="0"/>
              <a:t>נהיגי</a:t>
            </a:r>
            <a:r>
              <a:rPr lang="he-IL" dirty="0" smtClean="0"/>
              <a:t> מנהג גדולים להכי </a:t>
            </a:r>
            <a:r>
              <a:rPr lang="he-IL" dirty="0" err="1" smtClean="0"/>
              <a:t>ליתנהו</a:t>
            </a:r>
            <a:r>
              <a:rPr lang="he-IL" dirty="0" smtClean="0"/>
              <a:t> בכלל גדולים ומותר בהן:</a:t>
            </a:r>
          </a:p>
          <a:p>
            <a:endParaRPr lang="he-IL" b="0" dirty="0" smtClean="0"/>
          </a:p>
          <a:p>
            <a:r>
              <a:rPr lang="he-IL" b="1" dirty="0" err="1" smtClean="0"/>
              <a:t>ר"ן</a:t>
            </a:r>
            <a:r>
              <a:rPr lang="he-IL" b="0" dirty="0" smtClean="0"/>
              <a:t>: </a:t>
            </a:r>
            <a:r>
              <a:rPr lang="he-IL" dirty="0" err="1" smtClean="0"/>
              <a:t>דכי</a:t>
            </a:r>
            <a:r>
              <a:rPr lang="he-IL" dirty="0" smtClean="0"/>
              <a:t> </a:t>
            </a:r>
            <a:r>
              <a:rPr lang="he-IL" dirty="0" err="1" smtClean="0"/>
              <a:t>קאמר</a:t>
            </a:r>
            <a:r>
              <a:rPr lang="he-IL" dirty="0" smtClean="0"/>
              <a:t> שחורי הראש לאותם שאדם מתאר אותם בשחורי הראש נתכוון דהיינו אנשים </a:t>
            </a:r>
            <a:r>
              <a:rPr lang="he-IL" dirty="0" err="1" smtClean="0"/>
              <a:t>דמשום</a:t>
            </a:r>
            <a:r>
              <a:rPr lang="he-IL" dirty="0" smtClean="0"/>
              <a:t> </a:t>
            </a:r>
            <a:r>
              <a:rPr lang="he-IL" dirty="0" err="1" smtClean="0"/>
              <a:t>דזימנין</a:t>
            </a:r>
            <a:r>
              <a:rPr lang="he-IL" dirty="0" smtClean="0"/>
              <a:t> </a:t>
            </a:r>
            <a:r>
              <a:rPr lang="he-IL" dirty="0" err="1" smtClean="0"/>
              <a:t>מכסו</a:t>
            </a:r>
            <a:r>
              <a:rPr lang="he-IL" dirty="0" smtClean="0"/>
              <a:t> </a:t>
            </a:r>
            <a:r>
              <a:rPr lang="he-IL" dirty="0" err="1" smtClean="0"/>
              <a:t>רישיהון</a:t>
            </a:r>
            <a:r>
              <a:rPr lang="he-IL" dirty="0" smtClean="0"/>
              <a:t> </a:t>
            </a:r>
            <a:r>
              <a:rPr lang="he-IL" dirty="0" err="1" smtClean="0"/>
              <a:t>וזימנין</a:t>
            </a:r>
            <a:r>
              <a:rPr lang="he-IL" dirty="0" smtClean="0"/>
              <a:t> </a:t>
            </a:r>
            <a:r>
              <a:rPr lang="he-IL" dirty="0" err="1" smtClean="0"/>
              <a:t>מיגלו</a:t>
            </a:r>
            <a:r>
              <a:rPr lang="he-IL" dirty="0" smtClean="0"/>
              <a:t> אי אפשר לתאר אותם לא במכוסי הראש ולא </a:t>
            </a:r>
            <a:r>
              <a:rPr lang="he-IL" dirty="0" err="1" smtClean="0"/>
              <a:t>במגולי</a:t>
            </a:r>
            <a:r>
              <a:rPr lang="he-IL" dirty="0" smtClean="0"/>
              <a:t> הראש ונקראים שחורי הראש לפי שרובן של אנשים ראשן שחור אבל נשים כיון </a:t>
            </a:r>
            <a:r>
              <a:rPr lang="he-IL" dirty="0" err="1" smtClean="0"/>
              <a:t>דלעולם</a:t>
            </a:r>
            <a:r>
              <a:rPr lang="he-IL" dirty="0" smtClean="0"/>
              <a:t> </a:t>
            </a:r>
            <a:r>
              <a:rPr lang="he-IL" dirty="0" err="1" smtClean="0"/>
              <a:t>מיכסו</a:t>
            </a:r>
            <a:r>
              <a:rPr lang="he-IL" dirty="0" smtClean="0"/>
              <a:t> במכוסי הראש אדם מתאר אותם וקטנים כיון </a:t>
            </a:r>
            <a:r>
              <a:rPr lang="he-IL" dirty="0" err="1" smtClean="0"/>
              <a:t>דלעולם</a:t>
            </a:r>
            <a:r>
              <a:rPr lang="he-IL" dirty="0" smtClean="0"/>
              <a:t> </a:t>
            </a:r>
            <a:r>
              <a:rPr lang="he-IL" dirty="0" err="1" smtClean="0"/>
              <a:t>מיגלו</a:t>
            </a:r>
            <a:r>
              <a:rPr lang="he-IL" dirty="0" smtClean="0"/>
              <a:t> </a:t>
            </a:r>
            <a:r>
              <a:rPr lang="he-IL" dirty="0" err="1" smtClean="0"/>
              <a:t>במגולי</a:t>
            </a:r>
            <a:r>
              <a:rPr lang="he-IL" dirty="0" smtClean="0"/>
              <a:t> הראש אדם מתאר אותם</a:t>
            </a:r>
            <a:endParaRPr lang="he-IL" b="0" dirty="0" smtClean="0"/>
          </a:p>
          <a:p>
            <a:endParaRPr lang="he-IL" b="0" dirty="0" smtClean="0"/>
          </a:p>
          <a:p>
            <a:r>
              <a:rPr lang="he-IL" b="0" dirty="0" err="1" smtClean="0"/>
              <a:t>תוס</a:t>
            </a:r>
            <a:r>
              <a:rPr lang="he-IL" b="0" dirty="0" smtClean="0"/>
              <a:t>': </a:t>
            </a:r>
            <a:r>
              <a:rPr lang="he-IL" b="1" dirty="0" smtClean="0"/>
              <a:t>קטנים</a:t>
            </a:r>
            <a:r>
              <a:rPr lang="he-IL" dirty="0" smtClean="0"/>
              <a:t> לעולם </a:t>
            </a:r>
            <a:r>
              <a:rPr lang="he-IL" dirty="0" err="1" smtClean="0"/>
              <a:t>מיגלו</a:t>
            </a:r>
            <a:r>
              <a:rPr lang="he-IL" dirty="0" smtClean="0"/>
              <a:t>. ואין חידוש כשהוברר שחרות שלעולם </a:t>
            </a:r>
            <a:r>
              <a:rPr lang="he-IL" dirty="0" err="1" smtClean="0"/>
              <a:t>הוין</a:t>
            </a:r>
            <a:r>
              <a:rPr lang="he-IL" dirty="0" smtClean="0"/>
              <a:t> כך ואין </a:t>
            </a:r>
            <a:r>
              <a:rPr lang="he-IL" dirty="0" err="1" smtClean="0"/>
              <a:t>נקראין</a:t>
            </a:r>
            <a:r>
              <a:rPr lang="he-IL" dirty="0" smtClean="0"/>
              <a:t> שחורי הראש אלא אותם שלפעמים ניכר שחרותם ועוד יש לפרש קטנים לעולם </a:t>
            </a:r>
            <a:r>
              <a:rPr lang="he-IL" dirty="0" err="1" smtClean="0"/>
              <a:t>מיגלו</a:t>
            </a:r>
            <a:r>
              <a:rPr lang="he-IL" dirty="0" smtClean="0"/>
              <a:t> בין זכרים בין נקבות ואפילו נקבות קטנות שאינן נשואות רגילות יפה בגלוי הראש ואין </a:t>
            </a:r>
            <a:r>
              <a:rPr lang="he-IL" dirty="0" err="1" smtClean="0"/>
              <a:t>רגילין</a:t>
            </a:r>
            <a:r>
              <a:rPr lang="he-IL" dirty="0" smtClean="0"/>
              <a:t> לקרות שחורי הראש אלא אנשים </a:t>
            </a:r>
            <a:r>
              <a:rPr lang="he-IL" dirty="0" err="1" smtClean="0"/>
              <a:t>דכוותייהו</a:t>
            </a:r>
            <a:r>
              <a:rPr lang="he-IL" dirty="0" smtClean="0"/>
              <a:t> בנשים אינם שחורי הראש: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6673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ו'/תמוז/תשע"ה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שלישי ו' תמוז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21:00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ל ע"א (משנה) - ל ע"ב (סוף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העמוד)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886" y="122380"/>
            <a:ext cx="8149586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מן הילודים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בנולדים,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הנולדים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הילודים.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ר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 מאיר מתיר אף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בילודים.</a:t>
            </a: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'א: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לא נתכוון זה אלא במי שדרכו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להוולד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/>
            </a:r>
            <a:br>
              <a:rPr lang="he-IL" sz="2000" dirty="0" smtClean="0"/>
            </a:b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41158"/>
              </p:ext>
            </p:extLst>
          </p:nvPr>
        </p:nvGraphicFramePr>
        <p:xfrm>
          <a:off x="395536" y="603776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מותר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</a:t>
                      </a:r>
                      <a:r>
                        <a:rPr lang="he-IL" sz="1600" baseline="0" dirty="0" smtClean="0"/>
                        <a:t> בנולדים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9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886" y="122380"/>
            <a:ext cx="8149586" cy="44504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מן הילודים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בנולדים,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הנולדים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הילודים.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ר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 מאיר מתיר אף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בילודים.</a:t>
            </a: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'א: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לא נתכוון זה אלא במי שדרכו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להוולד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/>
            </a:r>
            <a:br>
              <a:rPr lang="he-IL" sz="2000" dirty="0" smtClean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/>
              <a:t>לר</a:t>
            </a:r>
            <a:r>
              <a:rPr lang="he-IL" dirty="0"/>
              <a:t>' מאיר </a:t>
            </a:r>
            <a:r>
              <a:rPr lang="he-IL" dirty="0" smtClean="0"/>
              <a:t>- ולא </a:t>
            </a:r>
            <a:r>
              <a:rPr lang="he-IL" dirty="0" err="1"/>
              <a:t>מיבעיא</a:t>
            </a:r>
            <a:r>
              <a:rPr lang="he-IL" dirty="0"/>
              <a:t> נולדים אלא ממאן </a:t>
            </a:r>
            <a:r>
              <a:rPr lang="he-IL" dirty="0" smtClean="0"/>
              <a:t>אסור?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חסורי</a:t>
            </a:r>
            <a:r>
              <a:rPr lang="he-IL" dirty="0" smtClean="0"/>
              <a:t> </a:t>
            </a:r>
            <a:r>
              <a:rPr lang="he-IL" dirty="0" err="1"/>
              <a:t>מיחסרא</a:t>
            </a:r>
            <a:r>
              <a:rPr lang="he-IL" dirty="0"/>
              <a:t> והכי </a:t>
            </a:r>
            <a:r>
              <a:rPr lang="he-IL" dirty="0" err="1" smtClean="0"/>
              <a:t>קתני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מן הילודים - מותר בנולדים,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מן הנולדים - אסור בילודים.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מאיר אומר אף הנודר מן הנולדים מותר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בילודים, </a:t>
            </a:r>
            <a:r>
              <a:rPr lang="he-IL" dirty="0" smtClean="0"/>
              <a:t>כי </a:t>
            </a:r>
            <a:r>
              <a:rPr lang="he-IL" dirty="0" err="1"/>
              <a:t>היכי</a:t>
            </a:r>
            <a:r>
              <a:rPr lang="he-IL" dirty="0"/>
              <a:t> </a:t>
            </a:r>
            <a:r>
              <a:rPr lang="he-IL" dirty="0" err="1"/>
              <a:t>דנודר</a:t>
            </a:r>
            <a:r>
              <a:rPr lang="he-IL" dirty="0"/>
              <a:t> מן הילודים מותר </a:t>
            </a:r>
            <a:r>
              <a:rPr lang="he-IL" dirty="0" smtClean="0"/>
              <a:t>בנולדים.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35688"/>
              </p:ext>
            </p:extLst>
          </p:nvPr>
        </p:nvGraphicFramePr>
        <p:xfrm>
          <a:off x="395536" y="603776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מותר בילודים</a:t>
                      </a:r>
                    </a:p>
                    <a:p>
                      <a:pPr rtl="1"/>
                      <a:r>
                        <a:rPr lang="he-IL" sz="1600" dirty="0" smtClean="0">
                          <a:solidFill>
                            <a:srgbClr val="00B050"/>
                          </a:solidFill>
                        </a:rPr>
                        <a:t>מותר</a:t>
                      </a:r>
                      <a:r>
                        <a:rPr lang="he-IL" sz="1600" baseline="0" dirty="0" smtClean="0">
                          <a:solidFill>
                            <a:srgbClr val="00B050"/>
                          </a:solidFill>
                        </a:rPr>
                        <a:t> בנולדים</a:t>
                      </a:r>
                      <a:endParaRPr lang="he-IL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034661"/>
              </p:ext>
            </p:extLst>
          </p:nvPr>
        </p:nvGraphicFramePr>
        <p:xfrm>
          <a:off x="395536" y="4581128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מותר בילודים</a:t>
                      </a:r>
                    </a:p>
                    <a:p>
                      <a:pPr rtl="1"/>
                      <a:r>
                        <a:rPr lang="he-IL" sz="1600" baseline="0" dirty="0" smtClean="0">
                          <a:solidFill>
                            <a:srgbClr val="00B050"/>
                          </a:solidFill>
                        </a:rPr>
                        <a:t>אסור בנולדים</a:t>
                      </a:r>
                      <a:endParaRPr lang="he-IL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886" y="122380"/>
            <a:ext cx="8149586" cy="44504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מן הילודים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בנולדים,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הנולדים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הילודים.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ר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 מאיר מתיר אף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בילודים.</a:t>
            </a:r>
          </a:p>
          <a:p>
            <a:pPr>
              <a:lnSpc>
                <a:spcPct val="120000"/>
              </a:lnSpc>
            </a:pP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'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'א: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לא נתכוון זה אלא במי שדרכו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להוולד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2000" dirty="0" smtClean="0"/>
              <a:t/>
            </a:r>
            <a:br>
              <a:rPr lang="he-IL" sz="2000" dirty="0" smtClean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/>
              <a:t>לר</a:t>
            </a:r>
            <a:r>
              <a:rPr lang="he-IL" dirty="0"/>
              <a:t>' מאיר </a:t>
            </a:r>
            <a:r>
              <a:rPr lang="he-IL" dirty="0" smtClean="0"/>
              <a:t>- ולא </a:t>
            </a:r>
            <a:r>
              <a:rPr lang="he-IL" dirty="0" err="1"/>
              <a:t>מיבעיא</a:t>
            </a:r>
            <a:r>
              <a:rPr lang="he-IL" dirty="0"/>
              <a:t> נולדים אלא ממאן </a:t>
            </a:r>
            <a:r>
              <a:rPr lang="he-IL" dirty="0" smtClean="0"/>
              <a:t>אסור?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חסורי</a:t>
            </a:r>
            <a:r>
              <a:rPr lang="he-IL" dirty="0" smtClean="0"/>
              <a:t> </a:t>
            </a:r>
            <a:r>
              <a:rPr lang="he-IL" dirty="0" err="1"/>
              <a:t>מיחסרא</a:t>
            </a:r>
            <a:r>
              <a:rPr lang="he-IL" dirty="0"/>
              <a:t> והכי </a:t>
            </a:r>
            <a:r>
              <a:rPr lang="he-IL" dirty="0" err="1" smtClean="0"/>
              <a:t>קתני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מן הילודים - מותר בנולדים,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מן הנולדים - אסור בילודים.</a:t>
            </a: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ר' מאיר אומר אף </a:t>
            </a:r>
            <a:r>
              <a:rPr lang="he-IL" dirty="0">
                <a:solidFill>
                  <a:srgbClr val="FF0000"/>
                </a:solidFill>
              </a:rPr>
              <a:t>הנודר מן הנולדים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מותר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בילודים, </a:t>
            </a:r>
            <a:r>
              <a:rPr lang="he-IL" dirty="0" smtClean="0"/>
              <a:t>כי </a:t>
            </a:r>
            <a:r>
              <a:rPr lang="he-IL" dirty="0" err="1"/>
              <a:t>היכי</a:t>
            </a:r>
            <a:r>
              <a:rPr lang="he-IL" dirty="0"/>
              <a:t> </a:t>
            </a:r>
            <a:r>
              <a:rPr lang="he-IL" dirty="0" err="1"/>
              <a:t>דנודר</a:t>
            </a:r>
            <a:r>
              <a:rPr lang="he-IL" dirty="0"/>
              <a:t> מן הילודים מותר </a:t>
            </a:r>
            <a:r>
              <a:rPr lang="he-IL" dirty="0" smtClean="0"/>
              <a:t>בנולדים.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42682"/>
              </p:ext>
            </p:extLst>
          </p:nvPr>
        </p:nvGraphicFramePr>
        <p:xfrm>
          <a:off x="395536" y="603776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מותר בילודים</a:t>
                      </a:r>
                    </a:p>
                    <a:p>
                      <a:pPr rtl="1"/>
                      <a:r>
                        <a:rPr lang="he-IL" sz="1600" dirty="0" smtClean="0">
                          <a:solidFill>
                            <a:srgbClr val="00B050"/>
                          </a:solidFill>
                        </a:rPr>
                        <a:t>מותר</a:t>
                      </a:r>
                      <a:r>
                        <a:rPr lang="he-IL" sz="1600" baseline="0" dirty="0" smtClean="0">
                          <a:solidFill>
                            <a:srgbClr val="00B050"/>
                          </a:solidFill>
                        </a:rPr>
                        <a:t> בנולדים</a:t>
                      </a:r>
                      <a:endParaRPr lang="he-IL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69739"/>
              </p:ext>
            </p:extLst>
          </p:nvPr>
        </p:nvGraphicFramePr>
        <p:xfrm>
          <a:off x="395536" y="4581128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מותר בילודים</a:t>
                      </a:r>
                    </a:p>
                    <a:p>
                      <a:pPr rtl="1"/>
                      <a:r>
                        <a:rPr lang="he-IL" sz="1600" baseline="0" dirty="0" smtClean="0">
                          <a:solidFill>
                            <a:srgbClr val="00B050"/>
                          </a:solidFill>
                        </a:rPr>
                        <a:t>אסור בנולדים</a:t>
                      </a:r>
                      <a:endParaRPr lang="he-IL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804" y="2636912"/>
            <a:ext cx="814958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smtClean="0"/>
              <a:t>אמר </a:t>
            </a:r>
            <a:r>
              <a:rPr lang="he-IL" dirty="0"/>
              <a:t>ליה רב </a:t>
            </a:r>
            <a:r>
              <a:rPr lang="he-IL" dirty="0" err="1"/>
              <a:t>פפא</a:t>
            </a:r>
            <a:r>
              <a:rPr lang="he-IL" dirty="0"/>
              <a:t> </a:t>
            </a:r>
            <a:r>
              <a:rPr lang="he-IL" dirty="0" err="1" smtClean="0"/>
              <a:t>לאביי</a:t>
            </a:r>
            <a:r>
              <a:rPr lang="he-IL" dirty="0" smtClean="0"/>
              <a:t>: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למימרא</a:t>
            </a:r>
            <a:r>
              <a:rPr lang="he-IL" dirty="0" smtClean="0"/>
              <a:t> </a:t>
            </a:r>
            <a:r>
              <a:rPr lang="he-IL" dirty="0" err="1"/>
              <a:t>דנולדים</a:t>
            </a:r>
            <a:r>
              <a:rPr lang="he-IL" dirty="0"/>
              <a:t> </a:t>
            </a:r>
            <a:r>
              <a:rPr lang="he-IL" b="1" dirty="0" err="1">
                <a:solidFill>
                  <a:srgbClr val="FF0000"/>
                </a:solidFill>
              </a:rPr>
              <a:t>דמתיילדן</a:t>
            </a:r>
            <a:r>
              <a:rPr lang="he-IL" dirty="0">
                <a:solidFill>
                  <a:srgbClr val="FF0000"/>
                </a:solidFill>
              </a:rPr>
              <a:t> </a:t>
            </a:r>
            <a:r>
              <a:rPr lang="he-IL" dirty="0" smtClean="0"/>
              <a:t>משמע,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מעתה "שני </a:t>
            </a:r>
            <a:r>
              <a:rPr lang="he-IL" dirty="0"/>
              <a:t>בניך הנולדים לך בארץ </a:t>
            </a:r>
            <a:r>
              <a:rPr lang="he-IL" dirty="0" smtClean="0"/>
              <a:t>מצרים" </a:t>
            </a:r>
            <a:r>
              <a:rPr lang="he-IL" dirty="0" err="1"/>
              <a:t>ה''נ</a:t>
            </a:r>
            <a:r>
              <a:rPr lang="he-IL" dirty="0"/>
              <a:t> </a:t>
            </a:r>
            <a:r>
              <a:rPr lang="he-IL" dirty="0" err="1"/>
              <a:t>דאיתיילדן</a:t>
            </a:r>
            <a:r>
              <a:rPr lang="he-IL" dirty="0"/>
              <a:t> </a:t>
            </a:r>
            <a:r>
              <a:rPr lang="he-IL" dirty="0" smtClean="0"/>
              <a:t>הוא?     </a:t>
            </a:r>
            <a:r>
              <a:rPr lang="he-IL" sz="1300" dirty="0" smtClean="0"/>
              <a:t>(הגהות </a:t>
            </a:r>
            <a:r>
              <a:rPr lang="he-IL" sz="1300" dirty="0" err="1" smtClean="0"/>
              <a:t>הב"ח</a:t>
            </a:r>
            <a:r>
              <a:rPr lang="he-IL" sz="1300" dirty="0" smtClean="0"/>
              <a:t>: </a:t>
            </a:r>
            <a:r>
              <a:rPr lang="he-IL" sz="1300" dirty="0" err="1" smtClean="0"/>
              <a:t>דמתיילדן</a:t>
            </a:r>
            <a:r>
              <a:rPr lang="he-IL" sz="1300" dirty="0" smtClean="0"/>
              <a:t>)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ואלא </a:t>
            </a:r>
            <a:r>
              <a:rPr lang="he-IL" dirty="0"/>
              <a:t>מאי </a:t>
            </a:r>
            <a:r>
              <a:rPr lang="he-IL" dirty="0" err="1"/>
              <a:t>דיילידו</a:t>
            </a:r>
            <a:r>
              <a:rPr lang="he-IL" dirty="0"/>
              <a:t> </a:t>
            </a:r>
            <a:r>
              <a:rPr lang="he-IL" dirty="0" smtClean="0"/>
              <a:t>משמע?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מעתה </a:t>
            </a:r>
            <a:r>
              <a:rPr lang="he-IL" dirty="0" err="1"/>
              <a:t>דכתיב</a:t>
            </a:r>
            <a:r>
              <a:rPr lang="he-IL" dirty="0"/>
              <a:t> </a:t>
            </a:r>
            <a:r>
              <a:rPr lang="he-IL" dirty="0" smtClean="0"/>
              <a:t>"הנה </a:t>
            </a:r>
            <a:r>
              <a:rPr lang="he-IL" dirty="0"/>
              <a:t>בן נולד לבית דוד יאשיהו </a:t>
            </a:r>
            <a:r>
              <a:rPr lang="he-IL" dirty="0" smtClean="0"/>
              <a:t>שמו" - הכי </a:t>
            </a:r>
            <a:r>
              <a:rPr lang="he-IL" dirty="0" err="1"/>
              <a:t>נמי</a:t>
            </a:r>
            <a:r>
              <a:rPr lang="he-IL" dirty="0"/>
              <a:t> </a:t>
            </a:r>
            <a:r>
              <a:rPr lang="he-IL" dirty="0" smtClean="0"/>
              <a:t>דהוה?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והא </a:t>
            </a:r>
            <a:r>
              <a:rPr lang="he-IL" dirty="0"/>
              <a:t>עדיין מנשה לא </a:t>
            </a:r>
            <a:r>
              <a:rPr lang="he-IL" dirty="0" smtClean="0"/>
              <a:t>בא!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משמע הכי ומשמע </a:t>
            </a:r>
            <a:r>
              <a:rPr lang="he-IL" dirty="0" smtClean="0"/>
              <a:t>הכי,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ובנדרים </a:t>
            </a:r>
            <a:r>
              <a:rPr lang="he-IL" dirty="0"/>
              <a:t>הלך אחר לשון בני </a:t>
            </a:r>
            <a:r>
              <a:rPr lang="he-IL" dirty="0" smtClean="0"/>
              <a:t>אדם.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4211960" y="260648"/>
            <a:ext cx="4536504" cy="1872208"/>
          </a:xfrm>
          <a:prstGeom prst="wedgeRoundRectCallout">
            <a:avLst>
              <a:gd name="adj1" fmla="val 52658"/>
              <a:gd name="adj2" fmla="val 384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09487"/>
              </p:ext>
            </p:extLst>
          </p:nvPr>
        </p:nvGraphicFramePr>
        <p:xfrm>
          <a:off x="4486740" y="446508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solidFill>
                            <a:srgbClr val="FF0000"/>
                          </a:solidFill>
                        </a:rPr>
                        <a:t>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(אסור</a:t>
                      </a:r>
                      <a:r>
                        <a:rPr lang="he-IL" sz="1600" baseline="0" dirty="0" smtClean="0"/>
                        <a:t> בנולדים)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מותר בילודים</a:t>
                      </a:r>
                    </a:p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אסור בנולדים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4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7300" y="3563607"/>
            <a:ext cx="8149586" cy="1421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וחכ</a:t>
            </a:r>
            <a:r>
              <a:rPr lang="he-IL" dirty="0"/>
              <a:t>''א לא </a:t>
            </a:r>
            <a:r>
              <a:rPr lang="he-IL" dirty="0" err="1"/>
              <a:t>נתכוין</a:t>
            </a:r>
            <a:r>
              <a:rPr lang="he-IL" dirty="0"/>
              <a:t> זה אלא ממי שדרכו </a:t>
            </a:r>
            <a:r>
              <a:rPr lang="he-IL" dirty="0" err="1"/>
              <a:t>להוולד</a:t>
            </a:r>
            <a:r>
              <a:rPr lang="he-IL" dirty="0"/>
              <a:t>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לאפוקי</a:t>
            </a:r>
            <a:r>
              <a:rPr lang="he-IL" dirty="0" smtClean="0"/>
              <a:t> מאי?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לאפוקי</a:t>
            </a:r>
            <a:r>
              <a:rPr lang="he-IL" dirty="0" smtClean="0"/>
              <a:t> </a:t>
            </a:r>
            <a:r>
              <a:rPr lang="he-IL" dirty="0"/>
              <a:t>דגים </a:t>
            </a:r>
            <a:r>
              <a:rPr lang="he-IL" dirty="0" smtClean="0"/>
              <a:t>ועופות.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507300" y="908720"/>
            <a:ext cx="8241164" cy="1872208"/>
          </a:xfrm>
          <a:prstGeom prst="wedgeRoundRectCallout">
            <a:avLst>
              <a:gd name="adj1" fmla="val 52658"/>
              <a:gd name="adj2" fmla="val 3844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tx1"/>
                </a:solidFill>
              </a:rPr>
              <a:t>משנה</a:t>
            </a:r>
          </a:p>
          <a:p>
            <a:pPr>
              <a:lnSpc>
                <a:spcPct val="120000"/>
              </a:lnSpc>
            </a:pP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מן הילודים - מותר בנולדים,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מן הנולדים - אסור מן הילודים.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ר' מאיר מתיר אף בילודים.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וחכ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''א: לא נתכוון זה אלא במי שדרכו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להוולד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605329"/>
              </p:ext>
            </p:extLst>
          </p:nvPr>
        </p:nvGraphicFramePr>
        <p:xfrm>
          <a:off x="827584" y="1094580"/>
          <a:ext cx="4032448" cy="15290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12733"/>
                <a:gridCol w="1601753"/>
                <a:gridCol w="1617962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הילודים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הנודר מן הנולדים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ת"ק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בילודים)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אסור בילודים</a:t>
                      </a:r>
                    </a:p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(אסור בנולדים)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ר' מאיר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(אסור בילודים</a:t>
                      </a:r>
                    </a:p>
                    <a:p>
                      <a:pPr rtl="1"/>
                      <a:r>
                        <a:rPr lang="he-IL" sz="1600" dirty="0" smtClean="0"/>
                        <a:t>מותר בנולדים)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מותר בילודים</a:t>
                      </a:r>
                    </a:p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אסור בנולדים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41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4408" y="3841884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44408" y="439381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940691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(ד'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כז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(משנה)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כח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(נקודתיים)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יוסף </a:t>
                      </a:r>
                      <a:r>
                        <a:rPr lang="he-IL" sz="1500" dirty="0" err="1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מרובקה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(ה'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כח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(נקודתיים) - ל ע"א (משנה)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(ו'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(משנה) - ל ע"ב (סוף העמוד)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(ז'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לא ע"א (תחילת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העמוד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) - לב ע"א (שורה 5)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(ח'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לב ע"א (שורה 5) - לב ע"ב (סוף הפרק)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1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21421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הים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מיושבי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היבשה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הים, שיורדי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הים בכלל 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כאלו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שהולכין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ליפו,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במי שדרכו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לפרש.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531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הים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מיושבי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היבשה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הים, שיורדי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הים בכלל 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כאלו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שהולכין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ליפו,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במי שדרכו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לפרש.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פפא</a:t>
            </a:r>
            <a:r>
              <a:rPr lang="he-IL" dirty="0"/>
              <a:t> ורב אחא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איקא</a:t>
            </a:r>
            <a:r>
              <a:rPr lang="he-IL" dirty="0"/>
              <a:t> </a:t>
            </a:r>
            <a:r>
              <a:rPr lang="he-IL" dirty="0" smtClean="0"/>
              <a:t>- חד </a:t>
            </a:r>
            <a:r>
              <a:rPr lang="he-IL" dirty="0"/>
              <a:t>מתני </a:t>
            </a:r>
            <a:r>
              <a:rPr lang="he-IL" dirty="0" err="1"/>
              <a:t>ארישא</a:t>
            </a:r>
            <a:r>
              <a:rPr lang="he-IL" dirty="0"/>
              <a:t> וחד מתני </a:t>
            </a:r>
            <a:r>
              <a:rPr lang="he-IL" dirty="0" err="1" smtClean="0"/>
              <a:t>אסיפא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 err="1"/>
              <a:t>דתני</a:t>
            </a:r>
            <a:r>
              <a:rPr lang="he-IL" dirty="0"/>
              <a:t> </a:t>
            </a:r>
            <a:r>
              <a:rPr lang="he-IL" dirty="0" err="1"/>
              <a:t>ארישא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מיורדי הים מותר ביושבי יבשה </a:t>
            </a:r>
            <a:r>
              <a:rPr lang="he-IL" dirty="0" smtClean="0"/>
              <a:t>- הא </a:t>
            </a:r>
            <a:r>
              <a:rPr lang="he-IL" dirty="0"/>
              <a:t>ביורדי הים </a:t>
            </a:r>
            <a:r>
              <a:rPr lang="he-IL" dirty="0" smtClean="0"/>
              <a:t>אסור,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כאלו ההולכים </a:t>
            </a:r>
            <a:r>
              <a:rPr lang="he-IL" dirty="0"/>
              <a:t>מעכו </a:t>
            </a:r>
            <a:r>
              <a:rPr lang="he-IL" dirty="0" smtClean="0"/>
              <a:t>ליפו, </a:t>
            </a:r>
            <a:r>
              <a:rPr lang="he-IL" dirty="0" err="1"/>
              <a:t>דהלין</a:t>
            </a:r>
            <a:r>
              <a:rPr lang="he-IL" dirty="0"/>
              <a:t> יושבי יבשה </a:t>
            </a:r>
            <a:r>
              <a:rPr lang="he-IL" dirty="0" err="1" smtClean="0"/>
              <a:t>נינהו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ממי שדרכן </a:t>
            </a:r>
            <a:r>
              <a:rPr lang="he-IL" dirty="0" smtClean="0"/>
              <a:t>לפרש.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2768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3802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93036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הנודר </a:t>
            </a:r>
            <a:r>
              <a:rPr lang="he-IL" dirty="0">
                <a:solidFill>
                  <a:srgbClr val="FF0000"/>
                </a:solidFill>
              </a:rPr>
              <a:t>מיורדי הים </a:t>
            </a:r>
            <a:r>
              <a:rPr lang="he-IL" dirty="0" smtClean="0">
                <a:solidFill>
                  <a:srgbClr val="FF0000"/>
                </a:solidFill>
              </a:rPr>
              <a:t>- מותר </a:t>
            </a:r>
            <a:r>
              <a:rPr lang="he-IL" dirty="0">
                <a:solidFill>
                  <a:srgbClr val="FF0000"/>
                </a:solidFill>
              </a:rPr>
              <a:t>ביושבי </a:t>
            </a:r>
            <a:r>
              <a:rPr lang="he-IL" dirty="0" smtClean="0">
                <a:solidFill>
                  <a:srgbClr val="FF0000"/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מיושבי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היבשה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הים, שיורדי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הים בכלל 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לא </a:t>
            </a:r>
            <a:r>
              <a:rPr lang="he-IL" dirty="0">
                <a:solidFill>
                  <a:srgbClr val="FF0000"/>
                </a:solidFill>
              </a:rPr>
              <a:t>כאלו </a:t>
            </a:r>
            <a:r>
              <a:rPr lang="he-IL" dirty="0" err="1">
                <a:solidFill>
                  <a:srgbClr val="FF0000"/>
                </a:solidFill>
              </a:rPr>
              <a:t>שהולכין</a:t>
            </a:r>
            <a:r>
              <a:rPr lang="he-IL" dirty="0">
                <a:solidFill>
                  <a:srgbClr val="FF0000"/>
                </a:solidFill>
              </a:rPr>
              <a:t> מעכו </a:t>
            </a:r>
            <a:r>
              <a:rPr lang="he-IL" dirty="0" smtClean="0">
                <a:solidFill>
                  <a:srgbClr val="FF0000"/>
                </a:solidFill>
              </a:rPr>
              <a:t>ליפו, </a:t>
            </a:r>
            <a:r>
              <a:rPr lang="he-IL" dirty="0">
                <a:solidFill>
                  <a:srgbClr val="FF0000"/>
                </a:solidFill>
              </a:rPr>
              <a:t>אלא במי שדרכו </a:t>
            </a:r>
            <a:r>
              <a:rPr lang="he-IL" dirty="0" smtClean="0">
                <a:solidFill>
                  <a:srgbClr val="FF0000"/>
                </a:solidFill>
              </a:rPr>
              <a:t>לפרש.</a:t>
            </a:r>
            <a:endParaRPr lang="he-IL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פפא</a:t>
            </a:r>
            <a:r>
              <a:rPr lang="he-IL" dirty="0"/>
              <a:t> ורב אחא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איקא</a:t>
            </a:r>
            <a:r>
              <a:rPr lang="he-IL" dirty="0"/>
              <a:t> </a:t>
            </a:r>
            <a:r>
              <a:rPr lang="he-IL" dirty="0" smtClean="0"/>
              <a:t>- חד </a:t>
            </a:r>
            <a:r>
              <a:rPr lang="he-IL" dirty="0"/>
              <a:t>מתני </a:t>
            </a:r>
            <a:r>
              <a:rPr lang="he-IL" dirty="0" err="1"/>
              <a:t>ארישא</a:t>
            </a:r>
            <a:r>
              <a:rPr lang="he-IL" dirty="0"/>
              <a:t> וחד מתני </a:t>
            </a:r>
            <a:r>
              <a:rPr lang="he-IL" dirty="0" err="1" smtClean="0"/>
              <a:t>אסיפא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 err="1"/>
              <a:t>דתני</a:t>
            </a:r>
            <a:r>
              <a:rPr lang="he-IL" dirty="0"/>
              <a:t> </a:t>
            </a:r>
            <a:r>
              <a:rPr lang="he-IL" dirty="0" err="1"/>
              <a:t>ארישא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הנודר </a:t>
            </a:r>
            <a:r>
              <a:rPr lang="he-IL" dirty="0">
                <a:solidFill>
                  <a:srgbClr val="FF0000"/>
                </a:solidFill>
              </a:rPr>
              <a:t>מיורדי הים מותר ביושבי יבשה </a:t>
            </a:r>
            <a:r>
              <a:rPr lang="he-IL" dirty="0" smtClean="0"/>
              <a:t>- הא </a:t>
            </a:r>
            <a:r>
              <a:rPr lang="he-IL" dirty="0"/>
              <a:t>ביורדי הים </a:t>
            </a:r>
            <a:r>
              <a:rPr lang="he-IL" dirty="0" smtClean="0"/>
              <a:t>אסור,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ולא כאלו ההולכים </a:t>
            </a:r>
            <a:r>
              <a:rPr lang="he-IL" dirty="0">
                <a:solidFill>
                  <a:srgbClr val="FF0000"/>
                </a:solidFill>
              </a:rPr>
              <a:t>מעכו </a:t>
            </a:r>
            <a:r>
              <a:rPr lang="he-IL" dirty="0" smtClean="0">
                <a:solidFill>
                  <a:srgbClr val="FF0000"/>
                </a:solidFill>
              </a:rPr>
              <a:t>ליפו, </a:t>
            </a:r>
            <a:r>
              <a:rPr lang="he-IL" dirty="0" err="1"/>
              <a:t>דהלין</a:t>
            </a:r>
            <a:r>
              <a:rPr lang="he-IL" dirty="0"/>
              <a:t> יושבי יבשה </a:t>
            </a:r>
            <a:r>
              <a:rPr lang="he-IL" dirty="0" err="1" smtClean="0"/>
              <a:t>נינהו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אלא </a:t>
            </a:r>
            <a:r>
              <a:rPr lang="he-IL" dirty="0">
                <a:solidFill>
                  <a:srgbClr val="FF0000"/>
                </a:solidFill>
              </a:rPr>
              <a:t>ממי שדרכן </a:t>
            </a:r>
            <a:r>
              <a:rPr lang="he-IL" dirty="0" smtClean="0">
                <a:solidFill>
                  <a:srgbClr val="FF0000"/>
                </a:solidFill>
              </a:rPr>
              <a:t>לפרש.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2768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3802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6941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הים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מיושבי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היבשה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הים, שיורדי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הים בכלל 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כאלו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שהולכין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ליפו,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במי שדרכו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לפרש.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פפא</a:t>
            </a:r>
            <a:r>
              <a:rPr lang="he-IL" dirty="0"/>
              <a:t> ורב אחא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איקא</a:t>
            </a:r>
            <a:r>
              <a:rPr lang="he-IL" dirty="0"/>
              <a:t> </a:t>
            </a:r>
            <a:r>
              <a:rPr lang="he-IL" dirty="0" smtClean="0"/>
              <a:t>- חד </a:t>
            </a:r>
            <a:r>
              <a:rPr lang="he-IL" dirty="0"/>
              <a:t>מתני </a:t>
            </a:r>
            <a:r>
              <a:rPr lang="he-IL" dirty="0" err="1"/>
              <a:t>ארישא</a:t>
            </a:r>
            <a:r>
              <a:rPr lang="he-IL" dirty="0"/>
              <a:t> וחד מתני </a:t>
            </a:r>
            <a:r>
              <a:rPr lang="he-IL" dirty="0" err="1" smtClean="0"/>
              <a:t>אסיפא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 err="1"/>
              <a:t>דתני</a:t>
            </a:r>
            <a:r>
              <a:rPr lang="he-IL" dirty="0"/>
              <a:t> </a:t>
            </a:r>
            <a:r>
              <a:rPr lang="he-IL" dirty="0" err="1"/>
              <a:t>ארישא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מיורדי הים מותר ביושבי יבשה </a:t>
            </a:r>
            <a:r>
              <a:rPr lang="he-IL" dirty="0" smtClean="0"/>
              <a:t>- הא </a:t>
            </a:r>
            <a:r>
              <a:rPr lang="he-IL" dirty="0"/>
              <a:t>ביורדי הים </a:t>
            </a:r>
            <a:r>
              <a:rPr lang="he-IL" dirty="0" smtClean="0"/>
              <a:t>אסור,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כאלו ההולכים </a:t>
            </a:r>
            <a:r>
              <a:rPr lang="he-IL" dirty="0"/>
              <a:t>מעכו </a:t>
            </a:r>
            <a:r>
              <a:rPr lang="he-IL" dirty="0" smtClean="0"/>
              <a:t>ליפו, </a:t>
            </a:r>
            <a:r>
              <a:rPr lang="he-IL" dirty="0" err="1"/>
              <a:t>דהלין</a:t>
            </a:r>
            <a:r>
              <a:rPr lang="he-IL" dirty="0"/>
              <a:t> יושבי יבשה </a:t>
            </a:r>
            <a:r>
              <a:rPr lang="he-IL" dirty="0" err="1" smtClean="0"/>
              <a:t>נינהו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ממי שדרכן </a:t>
            </a:r>
            <a:r>
              <a:rPr lang="he-IL" dirty="0" smtClean="0"/>
              <a:t>לפרש.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ומאן </a:t>
            </a:r>
            <a:r>
              <a:rPr lang="he-IL" dirty="0" err="1"/>
              <a:t>דמתני</a:t>
            </a:r>
            <a:r>
              <a:rPr lang="he-IL" dirty="0"/>
              <a:t> </a:t>
            </a:r>
            <a:r>
              <a:rPr lang="he-IL" dirty="0" err="1"/>
              <a:t>אסיפא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מיושבי יבשה </a:t>
            </a:r>
            <a:r>
              <a:rPr lang="he-IL" dirty="0" smtClean="0"/>
              <a:t>- אסור </a:t>
            </a:r>
            <a:r>
              <a:rPr lang="he-IL" dirty="0"/>
              <a:t>ביורדי </a:t>
            </a:r>
            <a:r>
              <a:rPr lang="he-IL" dirty="0" smtClean="0"/>
              <a:t>הים,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באלו ההולכים מעכו ליפו </a:t>
            </a:r>
            <a:r>
              <a:rPr lang="he-IL" dirty="0" smtClean="0"/>
              <a:t>בלבד,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אפילו במי שדרכו </a:t>
            </a:r>
            <a:r>
              <a:rPr lang="he-IL" dirty="0" smtClean="0"/>
              <a:t>לפרש, </a:t>
            </a:r>
            <a:r>
              <a:rPr lang="he-IL" dirty="0"/>
              <a:t>הואיל וסופו ליבשה </a:t>
            </a:r>
            <a:r>
              <a:rPr lang="he-IL" dirty="0" smtClean="0"/>
              <a:t>סליק.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2768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3802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391673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הים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מיושבי </a:t>
            </a:r>
            <a:r>
              <a:rPr lang="he-IL" dirty="0">
                <a:solidFill>
                  <a:srgbClr val="FF0000"/>
                </a:solidFill>
              </a:rPr>
              <a:t>היבשה </a:t>
            </a:r>
            <a:r>
              <a:rPr lang="he-IL" dirty="0" smtClean="0">
                <a:solidFill>
                  <a:srgbClr val="FF0000"/>
                </a:solidFill>
              </a:rPr>
              <a:t>- אסור </a:t>
            </a:r>
            <a:r>
              <a:rPr lang="he-IL" dirty="0">
                <a:solidFill>
                  <a:srgbClr val="FF0000"/>
                </a:solidFill>
              </a:rPr>
              <a:t>מיורדי </a:t>
            </a:r>
            <a:r>
              <a:rPr lang="he-IL" dirty="0" smtClean="0">
                <a:solidFill>
                  <a:srgbClr val="FF0000"/>
                </a:solidFill>
              </a:rPr>
              <a:t>הים, שיורדי </a:t>
            </a:r>
            <a:r>
              <a:rPr lang="he-IL" dirty="0">
                <a:solidFill>
                  <a:srgbClr val="FF0000"/>
                </a:solidFill>
              </a:rPr>
              <a:t>הים בכלל יושבי </a:t>
            </a:r>
            <a:r>
              <a:rPr lang="he-IL" dirty="0" smtClean="0">
                <a:solidFill>
                  <a:srgbClr val="FF0000"/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לא </a:t>
            </a:r>
            <a:r>
              <a:rPr lang="he-IL" dirty="0">
                <a:solidFill>
                  <a:srgbClr val="FF0000"/>
                </a:solidFill>
              </a:rPr>
              <a:t>כאלו </a:t>
            </a:r>
            <a:r>
              <a:rPr lang="he-IL" dirty="0" err="1">
                <a:solidFill>
                  <a:srgbClr val="FF0000"/>
                </a:solidFill>
              </a:rPr>
              <a:t>שהולכין</a:t>
            </a:r>
            <a:r>
              <a:rPr lang="he-IL" dirty="0">
                <a:solidFill>
                  <a:srgbClr val="FF0000"/>
                </a:solidFill>
              </a:rPr>
              <a:t> מעכו </a:t>
            </a:r>
            <a:r>
              <a:rPr lang="he-IL" dirty="0" smtClean="0">
                <a:solidFill>
                  <a:srgbClr val="FF0000"/>
                </a:solidFill>
              </a:rPr>
              <a:t>ליפו, </a:t>
            </a:r>
            <a:r>
              <a:rPr lang="he-IL" dirty="0">
                <a:solidFill>
                  <a:srgbClr val="FF0000"/>
                </a:solidFill>
              </a:rPr>
              <a:t>אלא במי שדרכו </a:t>
            </a:r>
            <a:r>
              <a:rPr lang="he-IL" dirty="0" smtClean="0">
                <a:solidFill>
                  <a:srgbClr val="FF0000"/>
                </a:solidFill>
              </a:rPr>
              <a:t>לפרש.</a:t>
            </a:r>
            <a:endParaRPr lang="he-IL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פפא</a:t>
            </a:r>
            <a:r>
              <a:rPr lang="he-IL" dirty="0"/>
              <a:t> ורב אחא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איקא</a:t>
            </a:r>
            <a:r>
              <a:rPr lang="he-IL" dirty="0"/>
              <a:t> </a:t>
            </a:r>
            <a:r>
              <a:rPr lang="he-IL" dirty="0" smtClean="0"/>
              <a:t>- חד </a:t>
            </a:r>
            <a:r>
              <a:rPr lang="he-IL" dirty="0"/>
              <a:t>מתני </a:t>
            </a:r>
            <a:r>
              <a:rPr lang="he-IL" dirty="0" err="1"/>
              <a:t>ארישא</a:t>
            </a:r>
            <a:r>
              <a:rPr lang="he-IL" dirty="0"/>
              <a:t> וחד מתני </a:t>
            </a:r>
            <a:r>
              <a:rPr lang="he-IL" dirty="0" err="1" smtClean="0"/>
              <a:t>אסיפא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 err="1"/>
              <a:t>דתני</a:t>
            </a:r>
            <a:r>
              <a:rPr lang="he-IL" dirty="0"/>
              <a:t> </a:t>
            </a:r>
            <a:r>
              <a:rPr lang="he-IL" dirty="0" err="1"/>
              <a:t>ארישא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מיורדי הים מותר ביושבי יבשה </a:t>
            </a:r>
            <a:r>
              <a:rPr lang="he-IL" dirty="0" smtClean="0"/>
              <a:t>- הא </a:t>
            </a:r>
            <a:r>
              <a:rPr lang="he-IL" dirty="0"/>
              <a:t>ביורדי הים </a:t>
            </a:r>
            <a:r>
              <a:rPr lang="he-IL" dirty="0" smtClean="0"/>
              <a:t>אסור,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כאלו ההולכים </a:t>
            </a:r>
            <a:r>
              <a:rPr lang="he-IL" dirty="0"/>
              <a:t>מעכו </a:t>
            </a:r>
            <a:r>
              <a:rPr lang="he-IL" dirty="0" smtClean="0"/>
              <a:t>ליפו, </a:t>
            </a:r>
            <a:r>
              <a:rPr lang="he-IL" dirty="0" err="1"/>
              <a:t>דהלין</a:t>
            </a:r>
            <a:r>
              <a:rPr lang="he-IL" dirty="0"/>
              <a:t> יושבי יבשה </a:t>
            </a:r>
            <a:r>
              <a:rPr lang="he-IL" dirty="0" err="1" smtClean="0"/>
              <a:t>נינהו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ממי שדרכן </a:t>
            </a:r>
            <a:r>
              <a:rPr lang="he-IL" dirty="0" smtClean="0"/>
              <a:t>לפרש.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ומאן </a:t>
            </a:r>
            <a:r>
              <a:rPr lang="he-IL" dirty="0" err="1"/>
              <a:t>דמתני</a:t>
            </a:r>
            <a:r>
              <a:rPr lang="he-IL" dirty="0"/>
              <a:t> </a:t>
            </a:r>
            <a:r>
              <a:rPr lang="he-IL" dirty="0" err="1"/>
              <a:t>אסיפא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הנודר </a:t>
            </a:r>
            <a:r>
              <a:rPr lang="he-IL" dirty="0">
                <a:solidFill>
                  <a:srgbClr val="FF0000"/>
                </a:solidFill>
              </a:rPr>
              <a:t>מיושבי יבשה </a:t>
            </a:r>
            <a:r>
              <a:rPr lang="he-IL" dirty="0" smtClean="0">
                <a:solidFill>
                  <a:srgbClr val="FF0000"/>
                </a:solidFill>
              </a:rPr>
              <a:t>- אסור </a:t>
            </a:r>
            <a:r>
              <a:rPr lang="he-IL" dirty="0">
                <a:solidFill>
                  <a:srgbClr val="FF0000"/>
                </a:solidFill>
              </a:rPr>
              <a:t>ביורדי </a:t>
            </a:r>
            <a:r>
              <a:rPr lang="he-IL" dirty="0" smtClean="0">
                <a:solidFill>
                  <a:srgbClr val="FF0000"/>
                </a:solidFill>
              </a:rPr>
              <a:t>הים,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ולא </a:t>
            </a:r>
            <a:r>
              <a:rPr lang="he-IL" dirty="0">
                <a:solidFill>
                  <a:srgbClr val="FF0000"/>
                </a:solidFill>
              </a:rPr>
              <a:t>באלו ההולכים מעכו ליפו </a:t>
            </a:r>
            <a:r>
              <a:rPr lang="he-IL" dirty="0" smtClean="0">
                <a:solidFill>
                  <a:srgbClr val="FF0000"/>
                </a:solidFill>
              </a:rPr>
              <a:t>בלבד,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rgbClr val="FF0000"/>
                </a:solidFill>
              </a:rPr>
              <a:t>אלא </a:t>
            </a:r>
            <a:r>
              <a:rPr lang="he-IL" dirty="0">
                <a:solidFill>
                  <a:srgbClr val="FF0000"/>
                </a:solidFill>
              </a:rPr>
              <a:t>אפילו במי שדרכו </a:t>
            </a:r>
            <a:r>
              <a:rPr lang="he-IL" dirty="0" smtClean="0">
                <a:solidFill>
                  <a:srgbClr val="FF0000"/>
                </a:solidFill>
              </a:rPr>
              <a:t>לפרש, </a:t>
            </a:r>
            <a:r>
              <a:rPr lang="he-IL" dirty="0"/>
              <a:t>הואיל וסופו ליבשה </a:t>
            </a:r>
            <a:r>
              <a:rPr lang="he-IL" dirty="0" smtClean="0"/>
              <a:t>סליק.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2768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3802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18194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62232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הים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מיושבי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היבשה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מיורדי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הים, שיורדי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הים בכלל יושבי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היבשה.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כאלו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שהולכין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מעכו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ליפו,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אלא במי שדרכו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לפרש.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רב </a:t>
            </a:r>
            <a:r>
              <a:rPr lang="he-IL" dirty="0" err="1"/>
              <a:t>פפא</a:t>
            </a:r>
            <a:r>
              <a:rPr lang="he-IL" dirty="0"/>
              <a:t> ורב אחא בריה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איקא</a:t>
            </a:r>
            <a:r>
              <a:rPr lang="he-IL" dirty="0"/>
              <a:t> </a:t>
            </a:r>
            <a:r>
              <a:rPr lang="he-IL" dirty="0" smtClean="0"/>
              <a:t>- חד </a:t>
            </a:r>
            <a:r>
              <a:rPr lang="he-IL" dirty="0"/>
              <a:t>מתני </a:t>
            </a:r>
            <a:r>
              <a:rPr lang="he-IL" dirty="0" err="1"/>
              <a:t>ארישא</a:t>
            </a:r>
            <a:r>
              <a:rPr lang="he-IL" dirty="0"/>
              <a:t> וחד מתני </a:t>
            </a:r>
            <a:r>
              <a:rPr lang="he-IL" dirty="0" err="1" smtClean="0"/>
              <a:t>אסיפא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מאן </a:t>
            </a:r>
            <a:r>
              <a:rPr lang="he-IL" dirty="0" err="1"/>
              <a:t>דתני</a:t>
            </a:r>
            <a:r>
              <a:rPr lang="he-IL" dirty="0"/>
              <a:t> </a:t>
            </a:r>
            <a:r>
              <a:rPr lang="he-IL" dirty="0" err="1"/>
              <a:t>ארישא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מיורדי הים מותר ביושבי יבשה </a:t>
            </a:r>
            <a:r>
              <a:rPr lang="he-IL" dirty="0" smtClean="0"/>
              <a:t>- הא </a:t>
            </a:r>
            <a:r>
              <a:rPr lang="he-IL" dirty="0"/>
              <a:t>ביורדי הים </a:t>
            </a:r>
            <a:r>
              <a:rPr lang="he-IL" dirty="0" smtClean="0"/>
              <a:t>אסור,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כאלו ההולכים </a:t>
            </a:r>
            <a:r>
              <a:rPr lang="he-IL" dirty="0"/>
              <a:t>מעכו </a:t>
            </a:r>
            <a:r>
              <a:rPr lang="he-IL" dirty="0" smtClean="0"/>
              <a:t>ליפו, </a:t>
            </a:r>
            <a:r>
              <a:rPr lang="he-IL" dirty="0" err="1"/>
              <a:t>דהלין</a:t>
            </a:r>
            <a:r>
              <a:rPr lang="he-IL" dirty="0"/>
              <a:t> יושבי יבשה </a:t>
            </a:r>
            <a:r>
              <a:rPr lang="he-IL" dirty="0" err="1" smtClean="0"/>
              <a:t>נינהו</a:t>
            </a:r>
            <a:r>
              <a:rPr lang="he-IL" dirty="0"/>
              <a:t>,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ממי שדרכן </a:t>
            </a:r>
            <a:r>
              <a:rPr lang="he-IL" dirty="0" smtClean="0"/>
              <a:t>לפרש.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smtClean="0"/>
              <a:t>ומאן </a:t>
            </a:r>
            <a:r>
              <a:rPr lang="he-IL" dirty="0" err="1"/>
              <a:t>דמתני</a:t>
            </a:r>
            <a:r>
              <a:rPr lang="he-IL" dirty="0"/>
              <a:t> </a:t>
            </a:r>
            <a:r>
              <a:rPr lang="he-IL" dirty="0" err="1"/>
              <a:t>אסיפא</a:t>
            </a:r>
            <a:r>
              <a:rPr lang="he-IL" dirty="0"/>
              <a:t> מתני </a:t>
            </a:r>
            <a:r>
              <a:rPr lang="he-IL" dirty="0" smtClean="0"/>
              <a:t>הכי: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הנודר </a:t>
            </a:r>
            <a:r>
              <a:rPr lang="he-IL" dirty="0"/>
              <a:t>מיושבי יבשה </a:t>
            </a:r>
            <a:r>
              <a:rPr lang="he-IL" dirty="0" smtClean="0"/>
              <a:t>- אסור </a:t>
            </a:r>
            <a:r>
              <a:rPr lang="he-IL" dirty="0"/>
              <a:t>ביורדי </a:t>
            </a:r>
            <a:r>
              <a:rPr lang="he-IL" dirty="0" smtClean="0"/>
              <a:t>הים,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ולא </a:t>
            </a:r>
            <a:r>
              <a:rPr lang="he-IL" dirty="0"/>
              <a:t>באלו ההולכים מעכו ליפו </a:t>
            </a:r>
            <a:r>
              <a:rPr lang="he-IL" dirty="0" smtClean="0"/>
              <a:t>בלבד,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אלא </a:t>
            </a:r>
            <a:r>
              <a:rPr lang="he-IL" dirty="0"/>
              <a:t>אפילו במי שדרכו </a:t>
            </a:r>
            <a:r>
              <a:rPr lang="he-IL" dirty="0" smtClean="0"/>
              <a:t>לפרש, </a:t>
            </a:r>
            <a:r>
              <a:rPr lang="he-IL" dirty="0"/>
              <a:t>הואיל וסופו ליבשה </a:t>
            </a:r>
            <a:r>
              <a:rPr lang="he-IL" dirty="0" smtClean="0"/>
              <a:t>סליק.</a:t>
            </a:r>
            <a:endParaRPr lang="he-IL" dirty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27685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ל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6416" y="38028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06481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38595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מרואי החמה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אסור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אף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בסומין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שלא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נתכוון זה אלא למי שהחמה רואה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אותן.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3200" dirty="0"/>
              <a:t/>
            </a:r>
            <a:br>
              <a:rPr lang="he-IL" sz="32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/>
              <a:t>מ'</a:t>
            </a:r>
            <a:r>
              <a:rPr lang="he-IL" dirty="0" err="1" smtClean="0"/>
              <a:t>'ט</a:t>
            </a:r>
            <a:r>
              <a:rPr lang="he-IL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מדלא</a:t>
            </a:r>
            <a:r>
              <a:rPr lang="he-IL" dirty="0" smtClean="0"/>
              <a:t> </a:t>
            </a:r>
            <a:r>
              <a:rPr lang="he-IL" dirty="0" err="1"/>
              <a:t>קאמר</a:t>
            </a:r>
            <a:r>
              <a:rPr lang="he-IL" dirty="0"/>
              <a:t> </a:t>
            </a:r>
            <a:r>
              <a:rPr lang="he-IL" dirty="0" smtClean="0"/>
              <a:t>"מן הרואין".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לאפוקי</a:t>
            </a:r>
            <a:r>
              <a:rPr lang="he-IL" dirty="0" smtClean="0"/>
              <a:t> </a:t>
            </a:r>
            <a:r>
              <a:rPr lang="he-IL" dirty="0"/>
              <a:t>דגים </a:t>
            </a:r>
            <a:r>
              <a:rPr lang="he-IL" dirty="0" smtClean="0"/>
              <a:t>ועוברים.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23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67544" y="230094"/>
            <a:ext cx="7933562" cy="53183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 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הנודר משחורי הראש -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אסור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בקרחין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ובעלי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שיבות,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ומותר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בנשים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ובקטנים,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שאין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נקראין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שחורי הראש אלא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אנשים.</a:t>
            </a: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2800" dirty="0"/>
              <a:t/>
            </a:r>
            <a:br>
              <a:rPr lang="he-IL" sz="28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/>
              <a:t>מ'</a:t>
            </a:r>
            <a:r>
              <a:rPr lang="he-IL" dirty="0" err="1" smtClean="0"/>
              <a:t>'ט</a:t>
            </a:r>
            <a:r>
              <a:rPr lang="he-IL" dirty="0" smtClean="0"/>
              <a:t>?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מדלא</a:t>
            </a:r>
            <a:r>
              <a:rPr lang="he-IL" dirty="0" smtClean="0"/>
              <a:t> </a:t>
            </a:r>
            <a:r>
              <a:rPr lang="he-IL" dirty="0" err="1"/>
              <a:t>קאמר</a:t>
            </a:r>
            <a:r>
              <a:rPr lang="he-IL" dirty="0"/>
              <a:t> </a:t>
            </a:r>
            <a:r>
              <a:rPr lang="he-IL" dirty="0" smtClean="0"/>
              <a:t>"מבעלי שער".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 smtClean="0"/>
              <a:t>ומותר </a:t>
            </a:r>
            <a:r>
              <a:rPr lang="he-IL" dirty="0"/>
              <a:t>בנשים ובקטנים שאין </a:t>
            </a:r>
            <a:r>
              <a:rPr lang="he-IL" dirty="0" err="1"/>
              <a:t>נקראין</a:t>
            </a:r>
            <a:r>
              <a:rPr lang="he-IL" dirty="0"/>
              <a:t> שחורי הראש אלא אנשים: </a:t>
            </a:r>
            <a:endParaRPr lang="he-IL" dirty="0" smtClean="0"/>
          </a:p>
          <a:p>
            <a:pPr>
              <a:lnSpc>
                <a:spcPct val="120000"/>
              </a:lnSpc>
            </a:pPr>
            <a:endParaRPr lang="he-IL" sz="500" dirty="0" smtClean="0"/>
          </a:p>
          <a:p>
            <a:pPr>
              <a:lnSpc>
                <a:spcPct val="120000"/>
              </a:lnSpc>
            </a:pPr>
            <a:r>
              <a:rPr lang="he-IL" dirty="0" err="1" smtClean="0"/>
              <a:t>מ</a:t>
            </a:r>
            <a:r>
              <a:rPr lang="he-IL" dirty="0" err="1"/>
              <a:t>'</a:t>
            </a:r>
            <a:r>
              <a:rPr lang="he-IL" dirty="0" err="1" smtClean="0"/>
              <a:t>'ט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אנשים </a:t>
            </a:r>
            <a:r>
              <a:rPr lang="he-IL" dirty="0" err="1"/>
              <a:t>זימנין</a:t>
            </a:r>
            <a:r>
              <a:rPr lang="he-IL" dirty="0"/>
              <a:t> </a:t>
            </a:r>
            <a:r>
              <a:rPr lang="he-IL" dirty="0" err="1"/>
              <a:t>דמיכסו</a:t>
            </a:r>
            <a:r>
              <a:rPr lang="he-IL" dirty="0"/>
              <a:t> </a:t>
            </a:r>
            <a:r>
              <a:rPr lang="he-IL" dirty="0" err="1"/>
              <a:t>רישייהו</a:t>
            </a:r>
            <a:r>
              <a:rPr lang="he-IL" dirty="0"/>
              <a:t> </a:t>
            </a:r>
            <a:r>
              <a:rPr lang="he-IL" dirty="0" err="1"/>
              <a:t>וזימנין</a:t>
            </a:r>
            <a:r>
              <a:rPr lang="he-IL" dirty="0"/>
              <a:t> </a:t>
            </a:r>
            <a:r>
              <a:rPr lang="he-IL" dirty="0" err="1"/>
              <a:t>דמגלו</a:t>
            </a:r>
            <a:r>
              <a:rPr lang="he-IL" dirty="0"/>
              <a:t> </a:t>
            </a:r>
            <a:r>
              <a:rPr lang="he-IL" dirty="0" err="1" smtClean="0"/>
              <a:t>רישייהו</a:t>
            </a:r>
            <a:r>
              <a:rPr lang="he-IL" dirty="0" smtClean="0"/>
              <a:t>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אבל </a:t>
            </a:r>
            <a:r>
              <a:rPr lang="he-IL" dirty="0"/>
              <a:t>נשים לעולם </a:t>
            </a:r>
            <a:r>
              <a:rPr lang="he-IL" dirty="0" err="1" smtClean="0"/>
              <a:t>מיכסו</a:t>
            </a:r>
            <a:r>
              <a:rPr lang="he-IL" dirty="0" smtClean="0"/>
              <a:t>, </a:t>
            </a:r>
            <a:r>
              <a:rPr lang="he-IL" dirty="0"/>
              <a:t>וקטנים לעולם </a:t>
            </a:r>
            <a:r>
              <a:rPr lang="he-IL" dirty="0" err="1" smtClean="0"/>
              <a:t>מיגלו</a:t>
            </a:r>
            <a:r>
              <a:rPr lang="he-IL" dirty="0" smtClean="0"/>
              <a:t>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459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ל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8740</TotalTime>
  <Words>1437</Words>
  <Application>Microsoft Office PowerPoint</Application>
  <PresentationFormat>‫הצגה על המסך (4:3)</PresentationFormat>
  <Paragraphs>372</Paragraphs>
  <Slides>16</Slides>
  <Notes>14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862</cp:revision>
  <dcterms:created xsi:type="dcterms:W3CDTF">2015-01-28T10:22:53Z</dcterms:created>
  <dcterms:modified xsi:type="dcterms:W3CDTF">2015-06-23T18:45:17Z</dcterms:modified>
</cp:coreProperties>
</file>