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6" r:id="rId2"/>
    <p:sldId id="421" r:id="rId3"/>
    <p:sldId id="422" r:id="rId4"/>
    <p:sldId id="419" r:id="rId5"/>
    <p:sldId id="420" r:id="rId6"/>
    <p:sldId id="423" r:id="rId7"/>
    <p:sldId id="424" r:id="rId8"/>
    <p:sldId id="427" r:id="rId9"/>
    <p:sldId id="425" r:id="rId10"/>
    <p:sldId id="428" r:id="rId11"/>
    <p:sldId id="426" r:id="rId12"/>
    <p:sldId id="293" r:id="rId13"/>
    <p:sldId id="274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9455" autoAdjust="0"/>
  </p:normalViewPr>
  <p:slideViewPr>
    <p:cSldViewPr>
      <p:cViewPr varScale="1">
        <p:scale>
          <a:sx n="68" d="100"/>
          <a:sy n="68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רש"י: כוס</a:t>
            </a:r>
            <a:r>
              <a:rPr lang="he-IL" dirty="0" smtClean="0"/>
              <a:t> של בית המרחץ. הנאה </a:t>
            </a:r>
            <a:r>
              <a:rPr lang="he-IL" dirty="0" err="1" smtClean="0"/>
              <a:t>מועטת</a:t>
            </a:r>
            <a:r>
              <a:rPr lang="he-IL" dirty="0" smtClean="0"/>
              <a:t> היא: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dirty="0" smtClean="0"/>
              <a:t>ומיהו </a:t>
            </a:r>
            <a:r>
              <a:rPr lang="he-IL" dirty="0" err="1" smtClean="0"/>
              <a:t>דוקא</a:t>
            </a:r>
            <a:r>
              <a:rPr lang="he-IL" dirty="0" smtClean="0"/>
              <a:t> האי כוס של מודר </a:t>
            </a:r>
            <a:r>
              <a:rPr lang="he-IL" dirty="0" err="1" smtClean="0"/>
              <a:t>דלשמשו</a:t>
            </a:r>
            <a:r>
              <a:rPr lang="he-IL" dirty="0" smtClean="0"/>
              <a:t> </a:t>
            </a:r>
            <a:r>
              <a:rPr lang="he-IL" dirty="0" err="1" smtClean="0"/>
              <a:t>בכגון</a:t>
            </a:r>
            <a:r>
              <a:rPr lang="he-IL" dirty="0" smtClean="0"/>
              <a:t> זה בלבד התירו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דאידך</a:t>
            </a:r>
            <a:r>
              <a:rPr lang="he-IL" dirty="0" smtClean="0"/>
              <a:t> </a:t>
            </a:r>
            <a:r>
              <a:rPr lang="he-IL" dirty="0" err="1" smtClean="0"/>
              <a:t>דהמדיר</a:t>
            </a:r>
            <a:r>
              <a:rPr lang="he-IL" dirty="0" smtClean="0"/>
              <a:t> את בנו </a:t>
            </a:r>
            <a:r>
              <a:rPr lang="he-IL" dirty="0" err="1" smtClean="0"/>
              <a:t>לת</a:t>
            </a:r>
            <a:r>
              <a:rPr lang="he-IL" dirty="0" smtClean="0"/>
              <a:t>''ת שהתירו לבן למלאות לאביו מים משל אב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7724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רש"י: </a:t>
            </a:r>
            <a:r>
              <a:rPr lang="he-IL" b="1" dirty="0" err="1" smtClean="0"/>
              <a:t>למנחרותא</a:t>
            </a:r>
            <a:r>
              <a:rPr lang="he-IL" dirty="0" smtClean="0"/>
              <a:t> </a:t>
            </a:r>
            <a:r>
              <a:rPr lang="he-IL" dirty="0" err="1" smtClean="0"/>
              <a:t>עבידן</a:t>
            </a:r>
            <a:r>
              <a:rPr lang="he-IL" dirty="0" smtClean="0"/>
              <a:t>. לצורך עבודה </a:t>
            </a:r>
            <a:r>
              <a:rPr lang="he-IL" dirty="0" err="1" smtClean="0"/>
              <a:t>עשויין</a:t>
            </a:r>
            <a:r>
              <a:rPr lang="he-IL" dirty="0" smtClean="0"/>
              <a:t> ולא להתפטם:</a:t>
            </a:r>
          </a:p>
          <a:p>
            <a:endParaRPr lang="he-IL" b="0" dirty="0" smtClean="0"/>
          </a:p>
          <a:p>
            <a:r>
              <a:rPr lang="he-IL" b="1" dirty="0" err="1" smtClean="0"/>
              <a:t>ר"ן</a:t>
            </a:r>
            <a:r>
              <a:rPr lang="he-IL" b="1" dirty="0" smtClean="0"/>
              <a:t>:  את</a:t>
            </a:r>
            <a:r>
              <a:rPr lang="he-IL" dirty="0" smtClean="0"/>
              <a:t> עבדיו ואת שפחותיו הכנענים. </a:t>
            </a:r>
            <a:r>
              <a:rPr lang="he-IL" dirty="0" err="1" smtClean="0"/>
              <a:t>נ''ל</a:t>
            </a:r>
            <a:r>
              <a:rPr lang="he-IL" dirty="0" smtClean="0"/>
              <a:t> </a:t>
            </a:r>
            <a:r>
              <a:rPr lang="he-IL" dirty="0" err="1" smtClean="0"/>
              <a:t>דבמזונות</a:t>
            </a:r>
            <a:r>
              <a:rPr lang="he-IL" dirty="0" smtClean="0"/>
              <a:t> יתרים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ואדר''א</a:t>
            </a:r>
            <a:r>
              <a:rPr lang="he-IL" dirty="0" smtClean="0"/>
              <a:t>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וה</a:t>
            </a:r>
            <a:r>
              <a:rPr lang="he-IL" dirty="0" smtClean="0"/>
              <a:t>''ק ההוא </a:t>
            </a:r>
            <a:r>
              <a:rPr lang="he-IL" dirty="0" err="1" smtClean="0"/>
              <a:t>שריותא</a:t>
            </a:r>
            <a:r>
              <a:rPr lang="he-IL" dirty="0" smtClean="0"/>
              <a:t> </a:t>
            </a:r>
            <a:r>
              <a:rPr lang="he-IL" dirty="0" err="1" smtClean="0"/>
              <a:t>דשרי</a:t>
            </a:r>
            <a:r>
              <a:rPr lang="he-IL" dirty="0" smtClean="0"/>
              <a:t> </a:t>
            </a:r>
            <a:r>
              <a:rPr lang="he-IL" dirty="0" err="1" smtClean="0"/>
              <a:t>ר''א</a:t>
            </a:r>
            <a:r>
              <a:rPr lang="he-IL" dirty="0" smtClean="0"/>
              <a:t> בבהמה טמאה דהיינו מזונות יתרים כמו שפירשתי במשנתנו </a:t>
            </a:r>
            <a:r>
              <a:rPr lang="he-IL" dirty="0" err="1" smtClean="0"/>
              <a:t>ליתיה</a:t>
            </a:r>
            <a:r>
              <a:rPr lang="he-IL" dirty="0" smtClean="0"/>
              <a:t> </a:t>
            </a:r>
            <a:r>
              <a:rPr lang="he-IL" dirty="0" err="1" smtClean="0"/>
              <a:t>דאפי</a:t>
            </a:r>
            <a:r>
              <a:rPr lang="he-IL" dirty="0" smtClean="0"/>
              <a:t>'' בהמה טמאה </a:t>
            </a:r>
            <a:r>
              <a:rPr lang="he-IL" dirty="0" err="1" smtClean="0"/>
              <a:t>לפטומא</a:t>
            </a:r>
            <a:r>
              <a:rPr lang="he-IL" dirty="0" smtClean="0"/>
              <a:t> </a:t>
            </a:r>
            <a:r>
              <a:rPr lang="he-IL" dirty="0" err="1" smtClean="0"/>
              <a:t>עבידא</a:t>
            </a:r>
            <a:r>
              <a:rPr lang="he-IL" dirty="0" smtClean="0"/>
              <a:t> </a:t>
            </a:r>
            <a:r>
              <a:rPr lang="he-IL" dirty="0" err="1" smtClean="0"/>
              <a:t>ולמוכרה</a:t>
            </a:r>
            <a:r>
              <a:rPr lang="he-IL" dirty="0" smtClean="0"/>
              <a:t> לעובדי כוכבים אבל בעבדיו ושפחותיו הכנענים </a:t>
            </a:r>
            <a:r>
              <a:rPr lang="he-IL" dirty="0" err="1" smtClean="0"/>
              <a:t>מיהא</a:t>
            </a:r>
            <a:r>
              <a:rPr lang="he-IL" dirty="0" smtClean="0"/>
              <a:t> </a:t>
            </a:r>
            <a:r>
              <a:rPr lang="he-IL" dirty="0" err="1" smtClean="0"/>
              <a:t>איתיה</a:t>
            </a:r>
            <a:r>
              <a:rPr lang="he-IL" dirty="0" smtClean="0"/>
              <a:t> </a:t>
            </a:r>
            <a:r>
              <a:rPr lang="he-IL" dirty="0" err="1" smtClean="0"/>
              <a:t>דאינהו</a:t>
            </a:r>
            <a:r>
              <a:rPr lang="he-IL" dirty="0" smtClean="0"/>
              <a:t> </a:t>
            </a:r>
            <a:r>
              <a:rPr lang="he-IL" dirty="0" err="1" smtClean="0"/>
              <a:t>למנקרותא</a:t>
            </a:r>
            <a:r>
              <a:rPr lang="he-IL" dirty="0" smtClean="0"/>
              <a:t> </a:t>
            </a:r>
            <a:r>
              <a:rPr lang="he-IL" dirty="0" err="1" smtClean="0"/>
              <a:t>עבידן</a:t>
            </a:r>
            <a:r>
              <a:rPr lang="he-IL" dirty="0" smtClean="0"/>
              <a:t> כלומר לנקר הבית ולתשמיש בלבד ואיכא </a:t>
            </a:r>
            <a:r>
              <a:rPr lang="he-IL" dirty="0" err="1" smtClean="0"/>
              <a:t>דגרסי</a:t>
            </a:r>
            <a:r>
              <a:rPr lang="he-IL" dirty="0" smtClean="0"/>
              <a:t> </a:t>
            </a:r>
            <a:r>
              <a:rPr lang="he-IL" dirty="0" err="1" smtClean="0"/>
              <a:t>למנחרותא</a:t>
            </a:r>
            <a:r>
              <a:rPr lang="he-IL" dirty="0" smtClean="0"/>
              <a:t> כלומר שאין </a:t>
            </a:r>
            <a:r>
              <a:rPr lang="he-IL" dirty="0" err="1" smtClean="0"/>
              <a:t>עומדין</a:t>
            </a:r>
            <a:r>
              <a:rPr lang="he-IL" dirty="0" smtClean="0"/>
              <a:t> לאכילה אלא לנחירה בעלמא שכשהן </a:t>
            </a:r>
            <a:r>
              <a:rPr lang="he-IL" dirty="0" err="1" smtClean="0"/>
              <a:t>מתין</a:t>
            </a:r>
            <a:r>
              <a:rPr lang="he-IL" dirty="0" smtClean="0"/>
              <a:t> </a:t>
            </a:r>
            <a:r>
              <a:rPr lang="he-IL" dirty="0" err="1" smtClean="0"/>
              <a:t>מניחין</a:t>
            </a:r>
            <a:r>
              <a:rPr lang="he-IL" dirty="0" smtClean="0"/>
              <a:t> אותן ואין אדם אוכלן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450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523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ויאמר ה' אל משה כתב</a:t>
            </a:r>
            <a:r>
              <a:rPr lang="he-IL" b="0" baseline="0" dirty="0" smtClean="0"/>
              <a:t> לך את הדברים האלה כי על פי הדברים האלה כרתי אתך ברית ואת ישראל</a:t>
            </a:r>
          </a:p>
          <a:p>
            <a:endParaRPr lang="he-IL" b="0" dirty="0" smtClean="0"/>
          </a:p>
          <a:p>
            <a:r>
              <a:rPr lang="he-IL" b="0" dirty="0" smtClean="0"/>
              <a:t>משלי: טוב עין הוא יבורך כי נתן מלחמו לדל.  </a:t>
            </a:r>
            <a:r>
              <a:rPr lang="he-IL" b="0" dirty="0" err="1" smtClean="0"/>
              <a:t>רא"ש</a:t>
            </a:r>
            <a:r>
              <a:rPr lang="he-IL" b="0" dirty="0" smtClean="0"/>
              <a:t>: אין לחם אלא תורה </a:t>
            </a:r>
            <a:r>
              <a:rPr lang="he-IL" b="0" dirty="0" err="1" smtClean="0"/>
              <a:t>דכתיב</a:t>
            </a:r>
            <a:r>
              <a:rPr lang="he-IL" b="0" baseline="0" dirty="0" smtClean="0"/>
              <a:t> לכו לחמו בלחמי ואין דל אלא ישראל שנאמר </a:t>
            </a:r>
            <a:r>
              <a:rPr lang="he-IL" b="0" baseline="0" dirty="0" err="1" smtClean="0"/>
              <a:t>וידל</a:t>
            </a:r>
            <a:r>
              <a:rPr lang="he-IL" b="0" baseline="0" dirty="0" smtClean="0"/>
              <a:t> ישראל מאד</a:t>
            </a:r>
            <a:endParaRPr lang="he-IL" b="0" dirty="0" smtClean="0"/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b="1" dirty="0" smtClean="0"/>
              <a:t>למען</a:t>
            </a:r>
            <a:r>
              <a:rPr lang="he-IL" dirty="0" smtClean="0"/>
              <a:t> תהיה לי השירה הזאת לעד. ואי שירה לבדה </a:t>
            </a:r>
            <a:r>
              <a:rPr lang="he-IL" dirty="0" err="1" smtClean="0"/>
              <a:t>קאמר</a:t>
            </a:r>
            <a:r>
              <a:rPr lang="he-IL" dirty="0" smtClean="0"/>
              <a:t> מאי </a:t>
            </a:r>
            <a:r>
              <a:rPr lang="he-IL" dirty="0" err="1" smtClean="0"/>
              <a:t>סהדותא</a:t>
            </a:r>
            <a:r>
              <a:rPr lang="he-IL" dirty="0" smtClean="0"/>
              <a:t> איכא:</a:t>
            </a:r>
            <a:endParaRPr lang="he-IL" b="0" dirty="0" smtClean="0"/>
          </a:p>
          <a:p>
            <a:endParaRPr lang="he-IL" b="0" dirty="0" smtClean="0"/>
          </a:p>
          <a:p>
            <a:r>
              <a:rPr lang="he-IL" b="0" dirty="0" smtClean="0"/>
              <a:t>רש"י: </a:t>
            </a:r>
            <a:r>
              <a:rPr lang="he-IL" b="1" dirty="0" err="1" smtClean="0"/>
              <a:t>פלפולא</a:t>
            </a:r>
            <a:r>
              <a:rPr lang="he-IL" b="1" dirty="0" smtClean="0"/>
              <a:t> בעלמא</a:t>
            </a:r>
            <a:r>
              <a:rPr lang="he-IL" dirty="0" smtClean="0"/>
              <a:t>. להבין דבר מתוך דבר הוא </a:t>
            </a:r>
            <a:r>
              <a:rPr lang="he-IL" dirty="0" err="1" smtClean="0"/>
              <a:t>דניתן</a:t>
            </a:r>
            <a:r>
              <a:rPr lang="he-IL" dirty="0" smtClean="0"/>
              <a:t> למשה ונוהג בה טובת עין ונתנה לישראל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738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רא"ש</a:t>
            </a:r>
            <a:r>
              <a:rPr lang="he-IL" b="0" dirty="0" smtClean="0"/>
              <a:t>: אין</a:t>
            </a:r>
            <a:r>
              <a:rPr lang="he-IL" b="0" baseline="0" dirty="0" smtClean="0"/>
              <a:t> הקב"ה משה שכינתו. בקביעות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b="1" dirty="0" smtClean="0"/>
              <a:t>חוץ</a:t>
            </a:r>
            <a:r>
              <a:rPr lang="he-IL" dirty="0" smtClean="0"/>
              <a:t> מאחת. ידיעת </a:t>
            </a:r>
            <a:r>
              <a:rPr lang="he-IL" dirty="0" err="1" smtClean="0"/>
              <a:t>הש</a:t>
            </a:r>
            <a:r>
              <a:rPr lang="he-IL" dirty="0" smtClean="0"/>
              <a:t>''י על אמיתתו </a:t>
            </a:r>
            <a:r>
              <a:rPr lang="he-IL" dirty="0" err="1" smtClean="0"/>
              <a:t>כדכתיב</a:t>
            </a:r>
            <a:r>
              <a:rPr lang="he-IL" dirty="0" smtClean="0"/>
              <a:t> ותחסרהו מעט </a:t>
            </a:r>
            <a:r>
              <a:rPr lang="he-IL" dirty="0" err="1" smtClean="0"/>
              <a:t>מאלהים</a:t>
            </a:r>
            <a:r>
              <a:rPr lang="he-IL" dirty="0" smtClean="0"/>
              <a:t>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1127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רש"י: </a:t>
            </a:r>
            <a:r>
              <a:rPr lang="he-IL" b="1" dirty="0" smtClean="0"/>
              <a:t>לא חמור אחד מהם נשאתי</a:t>
            </a:r>
            <a:r>
              <a:rPr lang="he-IL" dirty="0" smtClean="0"/>
              <a:t>. בעל </a:t>
            </a:r>
            <a:r>
              <a:rPr lang="he-IL" dirty="0" err="1" smtClean="0"/>
              <a:t>כרחו</a:t>
            </a:r>
            <a:r>
              <a:rPr lang="he-IL" dirty="0" smtClean="0"/>
              <a:t> אפי' בשכר הא ברצון בעלים היה שוכר ואילו גבי שמואל וכו' לא עשקתנו ולא </a:t>
            </a:r>
            <a:r>
              <a:rPr lang="he-IL" dirty="0" err="1" smtClean="0"/>
              <a:t>רצותנו</a:t>
            </a:r>
            <a:r>
              <a:rPr lang="he-IL" dirty="0" smtClean="0"/>
              <a:t> שלא היה שוכר לא באונס ולא ברצון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b="1" dirty="0" smtClean="0"/>
              <a:t>אפילו</a:t>
            </a:r>
            <a:r>
              <a:rPr lang="he-IL" dirty="0" smtClean="0"/>
              <a:t> ברצון. </a:t>
            </a:r>
            <a:r>
              <a:rPr lang="he-IL" dirty="0" err="1" smtClean="0"/>
              <a:t>דזימנין</a:t>
            </a:r>
            <a:r>
              <a:rPr lang="he-IL" dirty="0" smtClean="0"/>
              <a:t> </a:t>
            </a:r>
            <a:r>
              <a:rPr lang="he-IL" dirty="0" err="1" smtClean="0"/>
              <a:t>מתרצו</a:t>
            </a:r>
            <a:r>
              <a:rPr lang="he-IL" dirty="0" smtClean="0"/>
              <a:t> משום </a:t>
            </a:r>
            <a:r>
              <a:rPr lang="he-IL" dirty="0" err="1" smtClean="0"/>
              <a:t>כסופא</a:t>
            </a:r>
            <a:r>
              <a:rPr lang="he-IL" dirty="0" smtClean="0"/>
              <a:t> ולא ניחא להו: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9206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וַיַּעַן עָמוֹס, וַיֹּאמֶר אֶל-אֲמַצְיָה, לֹא-נָבִיא אָנֹכִי, וְלֹא בֶן-נָבִיא אָנֹכִי:  כִּי-בוֹקֵר אָנֹכִי, וּבוֹלֵס שִׁקְמִים</a:t>
            </a:r>
          </a:p>
          <a:p>
            <a:endParaRPr lang="he-IL" b="0" dirty="0" smtClean="0"/>
          </a:p>
          <a:p>
            <a:r>
              <a:rPr lang="he-IL" b="0" dirty="0" smtClean="0"/>
              <a:t>ארי מרי</a:t>
            </a:r>
            <a:r>
              <a:rPr lang="he-IL" b="0" baseline="0" dirty="0" smtClean="0"/>
              <a:t> </a:t>
            </a:r>
            <a:r>
              <a:rPr lang="he-IL" b="0" baseline="0" dirty="0" err="1" smtClean="0"/>
              <a:t>גיתי</a:t>
            </a:r>
            <a:r>
              <a:rPr lang="he-IL" b="0" baseline="0" dirty="0" smtClean="0"/>
              <a:t> = הרי בעל מקנה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6147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dirty="0" smtClean="0"/>
              <a:t>וזן את אשתו ואת בניו. אפי' </a:t>
            </a:r>
            <a:r>
              <a:rPr lang="he-IL" dirty="0" err="1" smtClean="0"/>
              <a:t>כרבנן</a:t>
            </a:r>
            <a:r>
              <a:rPr lang="he-IL" dirty="0" smtClean="0"/>
              <a:t>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דבתורת</a:t>
            </a:r>
            <a:r>
              <a:rPr lang="he-IL" dirty="0" smtClean="0"/>
              <a:t> מצוה עסקינן ולא בתורת </a:t>
            </a:r>
            <a:r>
              <a:rPr lang="he-IL" dirty="0" err="1" smtClean="0"/>
              <a:t>פרעון</a:t>
            </a:r>
            <a:r>
              <a:rPr lang="he-IL" dirty="0" smtClean="0"/>
              <a:t> של בעל שחייב במזונותיהם </a:t>
            </a:r>
            <a:r>
              <a:rPr lang="he-IL" dirty="0" err="1" smtClean="0"/>
              <a:t>ואע</a:t>
            </a:r>
            <a:r>
              <a:rPr lang="he-IL" dirty="0" smtClean="0"/>
              <a:t>''ג </a:t>
            </a:r>
            <a:r>
              <a:rPr lang="he-IL" dirty="0" err="1" smtClean="0"/>
              <a:t>דהמודר</a:t>
            </a:r>
            <a:r>
              <a:rPr lang="he-IL" dirty="0" smtClean="0"/>
              <a:t> </a:t>
            </a:r>
            <a:r>
              <a:rPr lang="he-IL" dirty="0" err="1" smtClean="0"/>
              <a:t>מתהני</a:t>
            </a:r>
            <a:r>
              <a:rPr lang="he-IL" dirty="0" smtClean="0"/>
              <a:t> שאינו צריך לתת להם מזונות ההיא הנאה </a:t>
            </a:r>
            <a:r>
              <a:rPr lang="he-IL" dirty="0" err="1" smtClean="0"/>
              <a:t>דממילא</a:t>
            </a:r>
            <a:r>
              <a:rPr lang="he-IL" dirty="0" smtClean="0"/>
              <a:t> היא:</a:t>
            </a:r>
            <a:r>
              <a:rPr lang="he-IL" b="1" dirty="0" smtClean="0"/>
              <a:t> ולא</a:t>
            </a:r>
            <a:r>
              <a:rPr lang="he-IL" dirty="0" smtClean="0"/>
              <a:t> יזון את בהמתו בין טמאה בין טהורה. </a:t>
            </a:r>
            <a:r>
              <a:rPr lang="he-IL" dirty="0" err="1" smtClean="0"/>
              <a:t>דמהנהו</a:t>
            </a:r>
            <a:r>
              <a:rPr lang="he-IL" dirty="0" smtClean="0"/>
              <a:t> הוא ממש מפני שמעלה בדמים:</a:t>
            </a:r>
            <a:r>
              <a:rPr lang="he-IL" b="1" dirty="0" smtClean="0"/>
              <a:t> ר'</a:t>
            </a:r>
            <a:r>
              <a:rPr lang="he-IL" dirty="0" smtClean="0"/>
              <a:t> אליעזר אומר זן את הטמאה. </a:t>
            </a:r>
            <a:r>
              <a:rPr lang="he-IL" dirty="0" err="1" smtClean="0"/>
              <a:t>כדמפרש</a:t>
            </a:r>
            <a:r>
              <a:rPr lang="he-IL" dirty="0" smtClean="0"/>
              <a:t> ואזיל שכיון שאין בה למודר הנאת אכילה אינו נהנה במזונותיו של </a:t>
            </a:r>
            <a:r>
              <a:rPr lang="he-IL" smtClean="0"/>
              <a:t>מדיר</a:t>
            </a:r>
            <a:r>
              <a:rPr lang="he-IL" smtClean="0"/>
              <a:t>: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948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תוס</a:t>
            </a:r>
            <a:r>
              <a:rPr lang="he-IL" b="0" dirty="0" smtClean="0"/>
              <a:t>': </a:t>
            </a:r>
            <a:r>
              <a:rPr lang="he-IL" b="1" dirty="0" smtClean="0"/>
              <a:t>בבתו</a:t>
            </a:r>
            <a:r>
              <a:rPr lang="he-IL" dirty="0" smtClean="0"/>
              <a:t> בוגרת </a:t>
            </a:r>
            <a:r>
              <a:rPr lang="he-IL" dirty="0" err="1" smtClean="0"/>
              <a:t>דמדעתה</a:t>
            </a:r>
            <a:r>
              <a:rPr lang="he-IL" dirty="0" smtClean="0"/>
              <a:t>. </a:t>
            </a:r>
            <a:r>
              <a:rPr lang="he-IL" dirty="0" err="1" smtClean="0"/>
              <a:t>וקמ</a:t>
            </a:r>
            <a:r>
              <a:rPr lang="he-IL" dirty="0" smtClean="0"/>
              <a:t>''ל אף על גב שהוא מדבר עמה ומשיא עצה לה </a:t>
            </a:r>
            <a:r>
              <a:rPr lang="he-IL" dirty="0" err="1" smtClean="0"/>
              <a:t>להנשא</a:t>
            </a:r>
            <a:r>
              <a:rPr lang="he-IL" dirty="0" smtClean="0"/>
              <a:t> לו הנאת דבור לא מקרי הנאה: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7846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רש"י: </a:t>
            </a:r>
            <a:r>
              <a:rPr lang="he-IL" b="1" dirty="0" smtClean="0"/>
              <a:t>המדיר</a:t>
            </a:r>
            <a:r>
              <a:rPr lang="he-IL" dirty="0" smtClean="0"/>
              <a:t> את בנו. מנכסיו אם לא </a:t>
            </a:r>
            <a:r>
              <a:rPr lang="he-IL" dirty="0" err="1" smtClean="0"/>
              <a:t>ילמוד</a:t>
            </a:r>
            <a:r>
              <a:rPr lang="he-IL" dirty="0" smtClean="0"/>
              <a:t> תורה:</a:t>
            </a:r>
            <a:r>
              <a:rPr lang="he-IL" b="1" dirty="0" smtClean="0"/>
              <a:t> מותר.</a:t>
            </a:r>
            <a:r>
              <a:rPr lang="he-IL" dirty="0" smtClean="0"/>
              <a:t> האב למלאות </a:t>
            </a:r>
            <a:r>
              <a:rPr lang="he-IL" dirty="0" err="1" smtClean="0"/>
              <a:t>כו</a:t>
            </a:r>
            <a:r>
              <a:rPr lang="he-IL" dirty="0" smtClean="0"/>
              <a:t>' שהנאה מרובה נדר הימנו ולא הנאה </a:t>
            </a:r>
            <a:r>
              <a:rPr lang="he-IL" dirty="0" err="1" smtClean="0"/>
              <a:t>מועטת</a:t>
            </a:r>
            <a:r>
              <a:rPr lang="he-IL" dirty="0" smtClean="0"/>
              <a:t> וזו הנאה </a:t>
            </a:r>
            <a:r>
              <a:rPr lang="he-IL" dirty="0" err="1" smtClean="0"/>
              <a:t>מועטת</a:t>
            </a:r>
            <a:r>
              <a:rPr lang="he-IL" dirty="0" smtClean="0"/>
              <a:t> היא: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b="1" dirty="0" smtClean="0"/>
              <a:t>המדיר</a:t>
            </a:r>
            <a:r>
              <a:rPr lang="he-IL" dirty="0" smtClean="0"/>
              <a:t> את בנו </a:t>
            </a:r>
            <a:r>
              <a:rPr lang="he-IL" dirty="0" err="1" smtClean="0"/>
              <a:t>לת</a:t>
            </a:r>
            <a:r>
              <a:rPr lang="he-IL" dirty="0" smtClean="0"/>
              <a:t>''ת. האב הדירו שלא </a:t>
            </a:r>
            <a:r>
              <a:rPr lang="he-IL" dirty="0" err="1" smtClean="0"/>
              <a:t>יהנה</a:t>
            </a:r>
            <a:r>
              <a:rPr lang="he-IL" dirty="0" smtClean="0"/>
              <a:t> אביו ממנו כדי שלא יתבטל </a:t>
            </a:r>
            <a:r>
              <a:rPr lang="he-IL" dirty="0" err="1" smtClean="0"/>
              <a:t>מת''ת</a:t>
            </a:r>
            <a:r>
              <a:rPr lang="he-IL" dirty="0" smtClean="0"/>
              <a:t>: </a:t>
            </a:r>
            <a:r>
              <a:rPr lang="he-IL" b="1" dirty="0" smtClean="0"/>
              <a:t>מותר</a:t>
            </a:r>
            <a:r>
              <a:rPr lang="he-IL" dirty="0" smtClean="0"/>
              <a:t> הבן למלאות לאביו חבית של מים ולהדליק לו את הנר </a:t>
            </a:r>
            <a:r>
              <a:rPr lang="he-IL" dirty="0" err="1" smtClean="0"/>
              <a:t>דמסתמא</a:t>
            </a:r>
            <a:r>
              <a:rPr lang="he-IL" dirty="0" smtClean="0"/>
              <a:t> ממילי </a:t>
            </a:r>
            <a:r>
              <a:rPr lang="he-IL" dirty="0" err="1" smtClean="0"/>
              <a:t>זוטרי</a:t>
            </a:r>
            <a:r>
              <a:rPr lang="he-IL" dirty="0" smtClean="0"/>
              <a:t> כי הני </a:t>
            </a:r>
            <a:r>
              <a:rPr lang="he-IL" dirty="0" err="1" smtClean="0"/>
              <a:t>דליכא</a:t>
            </a:r>
            <a:r>
              <a:rPr lang="he-IL" dirty="0" smtClean="0"/>
              <a:t> בהו בטול למוד תורה לא </a:t>
            </a:r>
            <a:r>
              <a:rPr lang="he-IL" dirty="0" err="1" smtClean="0"/>
              <a:t>אדריה</a:t>
            </a:r>
            <a:r>
              <a:rPr lang="he-IL" dirty="0" smtClean="0"/>
              <a:t> </a:t>
            </a:r>
          </a:p>
          <a:p>
            <a:endParaRPr lang="he-IL" b="0" dirty="0" smtClean="0"/>
          </a:p>
          <a:p>
            <a:r>
              <a:rPr lang="he-IL" b="0" smtClean="0"/>
              <a:t>צ"ל: אף </a:t>
            </a:r>
            <a:r>
              <a:rPr lang="he-IL" b="0" dirty="0" smtClean="0"/>
              <a:t>לצלות לו דג קטן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294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י"ד/תמוז/תשע"ה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י"ד תמוז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לח ע"א (שורה 3) - לח ע"ב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אורית מלכה בת שרה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505469"/>
            <a:ext cx="8442674" cy="52814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רבי </a:t>
            </a:r>
            <a:r>
              <a:rPr lang="he-IL" sz="2000" dirty="0" smtClean="0"/>
              <a:t>יעקב: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המדיר </a:t>
            </a:r>
            <a:r>
              <a:rPr lang="he-IL" sz="2000" dirty="0"/>
              <a:t>בנו לתלמוד תורה -</a:t>
            </a:r>
            <a:r>
              <a:rPr lang="he-IL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מותר </a:t>
            </a:r>
            <a:r>
              <a:rPr lang="he-IL" sz="2000" dirty="0"/>
              <a:t>למלאות לו חבית של מים ולהדליק לו את </a:t>
            </a:r>
            <a:r>
              <a:rPr lang="he-IL" sz="2000" dirty="0" smtClean="0"/>
              <a:t>הנר.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ר</a:t>
            </a:r>
            <a:r>
              <a:rPr lang="he-IL" sz="2000" dirty="0"/>
              <a:t>' יצחק </a:t>
            </a:r>
            <a:r>
              <a:rPr lang="he-IL" sz="20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לצלות </a:t>
            </a:r>
            <a:r>
              <a:rPr lang="he-IL" sz="2000" dirty="0"/>
              <a:t>לו דג </a:t>
            </a:r>
            <a:r>
              <a:rPr lang="he-IL" sz="2000" dirty="0" smtClean="0"/>
              <a:t>קטן.</a:t>
            </a:r>
          </a:p>
          <a:p>
            <a:pPr>
              <a:lnSpc>
                <a:spcPct val="120000"/>
              </a:lnSpc>
            </a:pPr>
            <a:endParaRPr lang="he-IL" sz="3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ר' ירמיה אמר רבי </a:t>
            </a:r>
            <a:r>
              <a:rPr lang="he-IL" sz="2000" dirty="0" smtClean="0"/>
              <a:t>יוחנן: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המודר </a:t>
            </a:r>
            <a:r>
              <a:rPr lang="he-IL" sz="2000" dirty="0"/>
              <a:t>הנאה </a:t>
            </a:r>
            <a:r>
              <a:rPr lang="he-IL" sz="2000" dirty="0" err="1"/>
              <a:t>מחבירו</a:t>
            </a:r>
            <a:r>
              <a:rPr lang="he-IL" sz="2000" dirty="0"/>
              <a:t> </a:t>
            </a:r>
            <a:r>
              <a:rPr lang="he-IL" sz="2000" dirty="0" smtClean="0"/>
              <a:t>- מותר </a:t>
            </a:r>
            <a:r>
              <a:rPr lang="he-IL" sz="2000" dirty="0"/>
              <a:t>להשקותו כוס של </a:t>
            </a:r>
            <a:r>
              <a:rPr lang="he-IL" sz="2000" dirty="0" smtClean="0"/>
              <a:t>שלום.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מאי </a:t>
            </a:r>
            <a:r>
              <a:rPr lang="he-IL" sz="2000" dirty="0" err="1" smtClean="0"/>
              <a:t>ניהו</a:t>
            </a:r>
            <a:r>
              <a:rPr lang="he-IL" sz="20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הכא </a:t>
            </a:r>
            <a:r>
              <a:rPr lang="he-IL" sz="2000" dirty="0" err="1" smtClean="0"/>
              <a:t>תרגימו</a:t>
            </a:r>
            <a:r>
              <a:rPr lang="he-IL" sz="2000" dirty="0" smtClean="0"/>
              <a:t>: </a:t>
            </a:r>
            <a:r>
              <a:rPr lang="he-IL" sz="2000" dirty="0"/>
              <a:t>כוס של בית </a:t>
            </a:r>
            <a:r>
              <a:rPr lang="he-IL" sz="2000" dirty="0" smtClean="0"/>
              <a:t>האבל.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במערבא</a:t>
            </a:r>
            <a:r>
              <a:rPr lang="he-IL" sz="2000" dirty="0" smtClean="0"/>
              <a:t> אמרי: </a:t>
            </a:r>
            <a:r>
              <a:rPr lang="he-IL" sz="2000" dirty="0"/>
              <a:t>כוס של בית </a:t>
            </a:r>
            <a:r>
              <a:rPr lang="he-IL" sz="2000" dirty="0" smtClean="0"/>
              <a:t>המרחץ.</a:t>
            </a:r>
          </a:p>
          <a:p>
            <a:pPr>
              <a:lnSpc>
                <a:spcPct val="120000"/>
              </a:lnSpc>
            </a:pP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700" y="2821226"/>
            <a:ext cx="8442674" cy="1975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/>
              <a:t>יזון את בהמתו בין </a:t>
            </a:r>
            <a:r>
              <a:rPr lang="he-IL" dirty="0" err="1"/>
              <a:t>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יהושע איש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עוזא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אומר: זן עבדיו ושפחותיו הכנענים, ולא יזון את בהמתו בין טמאה בין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טהורה.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מאי טעמא? </a:t>
            </a:r>
            <a:r>
              <a:rPr lang="he-IL" dirty="0"/>
              <a:t>עבדיו ושפחותיו הכנענים </a:t>
            </a:r>
            <a:r>
              <a:rPr lang="he-IL" dirty="0" err="1"/>
              <a:t>למנחרותא</a:t>
            </a:r>
            <a:r>
              <a:rPr lang="he-IL" dirty="0"/>
              <a:t> </a:t>
            </a:r>
            <a:r>
              <a:rPr lang="he-IL" dirty="0" err="1" smtClean="0"/>
              <a:t>עבידן</a:t>
            </a:r>
            <a:r>
              <a:rPr lang="he-IL" dirty="0" smtClean="0"/>
              <a:t>, </a:t>
            </a:r>
            <a:r>
              <a:rPr lang="he-IL" dirty="0"/>
              <a:t>בהמה </a:t>
            </a:r>
            <a:r>
              <a:rPr lang="he-IL" dirty="0" err="1"/>
              <a:t>לפטומא</a:t>
            </a:r>
            <a:r>
              <a:rPr lang="he-IL" dirty="0"/>
              <a:t> </a:t>
            </a:r>
            <a:r>
              <a:rPr lang="he-IL" dirty="0" err="1" smtClean="0"/>
              <a:t>עבידא</a:t>
            </a:r>
            <a:r>
              <a:rPr lang="he-IL" dirty="0" smtClean="0"/>
              <a:t>.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2627784" y="404664"/>
            <a:ext cx="5976664" cy="2304256"/>
          </a:xfrm>
          <a:prstGeom prst="wedgeRoundRectCallout">
            <a:avLst>
              <a:gd name="adj1" fmla="val 53825"/>
              <a:gd name="adj2" fmla="val 3649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וזן את אשתו ואת בניו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''פ שהוא חייב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במזונותן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ולא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יזון את בהמתו בין טמאה בין טהור'.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ר' אליעזר אומר: זן את הטמאה ואינו זן את הטהור'.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אמרו לו: מה בין טמאה לטהורה?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 להו: שהטהור' נפשה לשמי' וגופה שלו, וטמאה נפשה וגופה לשמים.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אמרו לו: אף הטמאה נפשה לשמים וגופה שלו, שאם ירצה הרי הוא מוכרה לעובדי כוכבים או מאכילה לכלבים.</a:t>
            </a:r>
          </a:p>
        </p:txBody>
      </p:sp>
    </p:spTree>
    <p:extLst>
      <p:ext uri="{BB962C8B-B14F-4D97-AF65-F5344CB8AC3E}">
        <p14:creationId xmlns:p14="http://schemas.microsoft.com/office/powerpoint/2010/main" val="9785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250559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(י"א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לה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(שורה ראשונה) - לו ע"א (נקודתיים)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אברהם</a:t>
                      </a:r>
                      <a:r>
                        <a:rPr lang="he-IL" sz="1500" baseline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(י"ב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לו ע"א (נקודתיים) - לו ע"ב (נקודתיים)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(י"ג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לו ע"ב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(נקודתיים) - לח ע"א (שורה 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(י"ד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לח ע"א (שורה 3) - לח ע"ב (משנה)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(ט"ו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לח ע"ב (משנה) - לט ע"ב (שורה אחרונה)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44408" y="484999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אורית מלכה בת שרה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7400" y="185709"/>
            <a:ext cx="8298658" cy="30209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2000"/>
              </a:lnSpc>
            </a:pPr>
            <a:r>
              <a:rPr lang="he-IL" dirty="0"/>
              <a:t>אמר רב אחא בר </a:t>
            </a:r>
            <a:r>
              <a:rPr lang="he-IL" dirty="0" err="1" smtClean="0"/>
              <a:t>אדא</a:t>
            </a:r>
            <a:r>
              <a:rPr lang="he-IL" dirty="0" smtClean="0"/>
              <a:t>:</a:t>
            </a:r>
          </a:p>
          <a:p>
            <a:pPr>
              <a:lnSpc>
                <a:spcPct val="122000"/>
              </a:lnSpc>
            </a:pPr>
            <a:r>
              <a:rPr lang="he-IL" dirty="0" err="1" smtClean="0"/>
              <a:t>במערבא</a:t>
            </a:r>
            <a:r>
              <a:rPr lang="he-IL" dirty="0" smtClean="0"/>
              <a:t> </a:t>
            </a:r>
            <a:r>
              <a:rPr lang="he-IL" dirty="0" err="1"/>
              <a:t>פסקין</a:t>
            </a:r>
            <a:r>
              <a:rPr lang="he-IL" dirty="0"/>
              <a:t> </a:t>
            </a:r>
            <a:r>
              <a:rPr lang="he-IL" dirty="0" err="1"/>
              <a:t>להדין</a:t>
            </a:r>
            <a:r>
              <a:rPr lang="he-IL" dirty="0"/>
              <a:t> </a:t>
            </a:r>
            <a:r>
              <a:rPr lang="he-IL" dirty="0" err="1"/>
              <a:t>פסוקא</a:t>
            </a:r>
            <a:r>
              <a:rPr lang="he-IL" dirty="0"/>
              <a:t> </a:t>
            </a:r>
            <a:r>
              <a:rPr lang="he-IL" dirty="0" err="1"/>
              <a:t>לתלתא</a:t>
            </a:r>
            <a:r>
              <a:rPr lang="he-IL" dirty="0"/>
              <a:t> </a:t>
            </a:r>
            <a:r>
              <a:rPr lang="he-IL" dirty="0" err="1"/>
              <a:t>פסוקין</a:t>
            </a:r>
            <a:r>
              <a:rPr lang="he-IL" dirty="0"/>
              <a:t> -</a:t>
            </a:r>
            <a:endParaRPr lang="he-IL" dirty="0" smtClean="0"/>
          </a:p>
          <a:p>
            <a:pPr>
              <a:lnSpc>
                <a:spcPct val="122000"/>
              </a:lnSpc>
            </a:pP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ויאמר </a:t>
            </a:r>
            <a:r>
              <a:rPr lang="he-IL" dirty="0">
                <a:solidFill>
                  <a:srgbClr val="002060"/>
                </a:solidFill>
              </a:rPr>
              <a:t>ה' אל משה הנה אנכי בא אליך בעב </a:t>
            </a:r>
            <a:r>
              <a:rPr lang="he-IL" dirty="0" smtClean="0">
                <a:solidFill>
                  <a:srgbClr val="002060"/>
                </a:solidFill>
              </a:rPr>
              <a:t>הענן</a:t>
            </a:r>
            <a:r>
              <a:rPr lang="he-IL" dirty="0" smtClean="0"/>
              <a:t>".</a:t>
            </a:r>
          </a:p>
          <a:p>
            <a:pPr>
              <a:lnSpc>
                <a:spcPct val="122000"/>
              </a:lnSpc>
            </a:pPr>
            <a:endParaRPr lang="he-IL" sz="2400" dirty="0"/>
          </a:p>
          <a:p>
            <a:pPr>
              <a:lnSpc>
                <a:spcPct val="122000"/>
              </a:lnSpc>
            </a:pPr>
            <a:r>
              <a:rPr lang="he-IL" dirty="0" smtClean="0"/>
              <a:t>אמר </a:t>
            </a:r>
            <a:r>
              <a:rPr lang="he-IL" dirty="0"/>
              <a:t>רבי </a:t>
            </a:r>
            <a:r>
              <a:rPr lang="he-IL" dirty="0" err="1"/>
              <a:t>חמא</a:t>
            </a:r>
            <a:r>
              <a:rPr lang="he-IL" dirty="0"/>
              <a:t> בר' </a:t>
            </a:r>
            <a:r>
              <a:rPr lang="he-IL" dirty="0" err="1" smtClean="0"/>
              <a:t>חנינא</a:t>
            </a:r>
            <a:r>
              <a:rPr lang="he-IL" dirty="0" smtClean="0"/>
              <a:t>: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לא </a:t>
            </a:r>
            <a:r>
              <a:rPr lang="he-IL" dirty="0"/>
              <a:t>העשיר משה אלא מפסולתן של </a:t>
            </a:r>
            <a:r>
              <a:rPr lang="he-IL" dirty="0" smtClean="0"/>
              <a:t>לוחות,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שנאמר "</a:t>
            </a:r>
            <a:r>
              <a:rPr lang="he-IL" dirty="0">
                <a:solidFill>
                  <a:srgbClr val="002060"/>
                </a:solidFill>
              </a:rPr>
              <a:t>פסל לך שני לוחות אבנים כראשונים</a:t>
            </a:r>
            <a:r>
              <a:rPr lang="he-IL" dirty="0" smtClean="0"/>
              <a:t>" - פסולתן </a:t>
            </a:r>
            <a:r>
              <a:rPr lang="he-IL" dirty="0"/>
              <a:t>שלך </a:t>
            </a:r>
            <a:r>
              <a:rPr lang="he-IL" dirty="0" smtClean="0"/>
              <a:t>יהא.</a:t>
            </a:r>
          </a:p>
          <a:p>
            <a:pPr>
              <a:lnSpc>
                <a:spcPct val="122000"/>
              </a:lnSpc>
            </a:pP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179512" y="664560"/>
            <a:ext cx="3731878" cy="1152128"/>
          </a:xfrm>
          <a:prstGeom prst="wedgeRoundRectCallout">
            <a:avLst>
              <a:gd name="adj1" fmla="val 57779"/>
              <a:gd name="adj2" fmla="val -350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שמות </a:t>
            </a:r>
            <a:r>
              <a:rPr lang="he-IL" sz="1400" dirty="0" err="1" smtClean="0">
                <a:solidFill>
                  <a:schemeClr val="tx1"/>
                </a:solidFill>
              </a:rPr>
              <a:t>יט</a:t>
            </a:r>
            <a:r>
              <a:rPr lang="he-IL" sz="1400" dirty="0" smtClean="0">
                <a:solidFill>
                  <a:schemeClr val="tx1"/>
                </a:solidFill>
              </a:rPr>
              <a:t>/ט: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ויאמר </a:t>
            </a:r>
            <a:r>
              <a:rPr lang="he-IL" sz="1400" dirty="0" smtClean="0">
                <a:solidFill>
                  <a:srgbClr val="002060"/>
                </a:solidFill>
              </a:rPr>
              <a:t>ה' </a:t>
            </a:r>
            <a:r>
              <a:rPr lang="he-IL" sz="1400" dirty="0">
                <a:solidFill>
                  <a:srgbClr val="002060"/>
                </a:solidFill>
              </a:rPr>
              <a:t>אל משה הנה אנכי בא אליך בעב </a:t>
            </a:r>
            <a:r>
              <a:rPr lang="he-IL" sz="1400" dirty="0" smtClean="0">
                <a:solidFill>
                  <a:srgbClr val="002060"/>
                </a:solidFill>
              </a:rPr>
              <a:t>הענן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002060"/>
                </a:solidFill>
              </a:rPr>
              <a:t>בעבור </a:t>
            </a:r>
            <a:r>
              <a:rPr lang="he-IL" sz="1400" dirty="0">
                <a:solidFill>
                  <a:srgbClr val="002060"/>
                </a:solidFill>
              </a:rPr>
              <a:t>ישמע העם בדברי עמך וגם בך יאמינו </a:t>
            </a:r>
            <a:r>
              <a:rPr lang="he-IL" sz="1400" dirty="0" smtClean="0">
                <a:solidFill>
                  <a:srgbClr val="002060"/>
                </a:solidFill>
              </a:rPr>
              <a:t>לעולם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rgbClr val="002060"/>
                </a:solidFill>
              </a:rPr>
              <a:t>ויגד</a:t>
            </a:r>
            <a:r>
              <a:rPr lang="he-IL" sz="1400" dirty="0" smtClean="0">
                <a:solidFill>
                  <a:srgbClr val="002060"/>
                </a:solidFill>
              </a:rPr>
              <a:t> </a:t>
            </a:r>
            <a:r>
              <a:rPr lang="he-IL" sz="1400" dirty="0">
                <a:solidFill>
                  <a:srgbClr val="002060"/>
                </a:solidFill>
              </a:rPr>
              <a:t>משה את דברי העם אל </a:t>
            </a:r>
            <a:r>
              <a:rPr lang="he-IL" sz="1400" dirty="0" smtClean="0">
                <a:solidFill>
                  <a:srgbClr val="002060"/>
                </a:solidFill>
              </a:rPr>
              <a:t>ה'</a:t>
            </a:r>
          </a:p>
        </p:txBody>
      </p:sp>
    </p:spTree>
    <p:extLst>
      <p:ext uri="{BB962C8B-B14F-4D97-AF65-F5344CB8AC3E}">
        <p14:creationId xmlns:p14="http://schemas.microsoft.com/office/powerpoint/2010/main" val="359255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7400" y="185709"/>
            <a:ext cx="8298658" cy="6737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2000"/>
              </a:lnSpc>
            </a:pPr>
            <a:r>
              <a:rPr lang="he-IL" dirty="0"/>
              <a:t>אמר רב אחא בר </a:t>
            </a:r>
            <a:r>
              <a:rPr lang="he-IL" dirty="0" err="1" smtClean="0"/>
              <a:t>אדא</a:t>
            </a:r>
            <a:r>
              <a:rPr lang="he-IL" dirty="0" smtClean="0"/>
              <a:t>:</a:t>
            </a:r>
          </a:p>
          <a:p>
            <a:pPr>
              <a:lnSpc>
                <a:spcPct val="122000"/>
              </a:lnSpc>
            </a:pPr>
            <a:r>
              <a:rPr lang="he-IL" dirty="0" err="1" smtClean="0"/>
              <a:t>במערבא</a:t>
            </a:r>
            <a:r>
              <a:rPr lang="he-IL" dirty="0" smtClean="0"/>
              <a:t> </a:t>
            </a:r>
            <a:r>
              <a:rPr lang="he-IL" dirty="0" err="1"/>
              <a:t>פסקין</a:t>
            </a:r>
            <a:r>
              <a:rPr lang="he-IL" dirty="0"/>
              <a:t> </a:t>
            </a:r>
            <a:r>
              <a:rPr lang="he-IL" dirty="0" err="1"/>
              <a:t>להדין</a:t>
            </a:r>
            <a:r>
              <a:rPr lang="he-IL" dirty="0"/>
              <a:t> </a:t>
            </a:r>
            <a:r>
              <a:rPr lang="he-IL" dirty="0" err="1"/>
              <a:t>פסוקא</a:t>
            </a:r>
            <a:r>
              <a:rPr lang="he-IL" dirty="0"/>
              <a:t> </a:t>
            </a:r>
            <a:r>
              <a:rPr lang="he-IL" dirty="0" err="1"/>
              <a:t>לתלתא</a:t>
            </a:r>
            <a:r>
              <a:rPr lang="he-IL" dirty="0"/>
              <a:t> </a:t>
            </a:r>
            <a:r>
              <a:rPr lang="he-IL" dirty="0" err="1"/>
              <a:t>פסוקין</a:t>
            </a:r>
            <a:r>
              <a:rPr lang="he-IL" dirty="0"/>
              <a:t> -</a:t>
            </a:r>
            <a:endParaRPr lang="he-IL" dirty="0" smtClean="0"/>
          </a:p>
          <a:p>
            <a:pPr>
              <a:lnSpc>
                <a:spcPct val="122000"/>
              </a:lnSpc>
            </a:pP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ויאמר </a:t>
            </a:r>
            <a:r>
              <a:rPr lang="he-IL" dirty="0">
                <a:solidFill>
                  <a:srgbClr val="002060"/>
                </a:solidFill>
              </a:rPr>
              <a:t>ה' אל משה הנה אנכי בא אליך בעב </a:t>
            </a:r>
            <a:r>
              <a:rPr lang="he-IL" dirty="0" smtClean="0">
                <a:solidFill>
                  <a:srgbClr val="002060"/>
                </a:solidFill>
              </a:rPr>
              <a:t>הענן</a:t>
            </a:r>
            <a:r>
              <a:rPr lang="he-IL" dirty="0" smtClean="0"/>
              <a:t>".</a:t>
            </a:r>
          </a:p>
          <a:p>
            <a:pPr>
              <a:lnSpc>
                <a:spcPct val="122000"/>
              </a:lnSpc>
            </a:pPr>
            <a:endParaRPr lang="he-IL" sz="2400" dirty="0"/>
          </a:p>
          <a:p>
            <a:pPr>
              <a:lnSpc>
                <a:spcPct val="122000"/>
              </a:lnSpc>
            </a:pPr>
            <a:r>
              <a:rPr lang="he-IL" dirty="0" smtClean="0"/>
              <a:t>אמר </a:t>
            </a:r>
            <a:r>
              <a:rPr lang="he-IL" dirty="0"/>
              <a:t>רבי </a:t>
            </a:r>
            <a:r>
              <a:rPr lang="he-IL" dirty="0" err="1"/>
              <a:t>חמא</a:t>
            </a:r>
            <a:r>
              <a:rPr lang="he-IL" dirty="0"/>
              <a:t> בר' </a:t>
            </a:r>
            <a:r>
              <a:rPr lang="he-IL" dirty="0" err="1" smtClean="0"/>
              <a:t>חנינא</a:t>
            </a:r>
            <a:r>
              <a:rPr lang="he-IL" dirty="0" smtClean="0"/>
              <a:t>: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לא </a:t>
            </a:r>
            <a:r>
              <a:rPr lang="he-IL" dirty="0"/>
              <a:t>העשיר משה אלא מפסולתן של </a:t>
            </a:r>
            <a:r>
              <a:rPr lang="he-IL" dirty="0" smtClean="0"/>
              <a:t>לוחות,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שנאמר "</a:t>
            </a:r>
            <a:r>
              <a:rPr lang="he-IL" dirty="0">
                <a:solidFill>
                  <a:srgbClr val="002060"/>
                </a:solidFill>
              </a:rPr>
              <a:t>פסל לך שני לוחות אבנים כראשונים</a:t>
            </a:r>
            <a:r>
              <a:rPr lang="he-IL" dirty="0" smtClean="0"/>
              <a:t>" - פסולתן </a:t>
            </a:r>
            <a:r>
              <a:rPr lang="he-IL" dirty="0"/>
              <a:t>שלך </a:t>
            </a:r>
            <a:r>
              <a:rPr lang="he-IL" dirty="0" smtClean="0"/>
              <a:t>יהא.</a:t>
            </a:r>
          </a:p>
          <a:p>
            <a:pPr>
              <a:lnSpc>
                <a:spcPct val="122000"/>
              </a:lnSpc>
            </a:pPr>
            <a:endParaRPr lang="he-IL" sz="2400" dirty="0"/>
          </a:p>
          <a:p>
            <a:pPr>
              <a:lnSpc>
                <a:spcPct val="122000"/>
              </a:lnSpc>
            </a:pPr>
            <a:r>
              <a:rPr lang="he-IL" dirty="0" smtClean="0"/>
              <a:t>אמר </a:t>
            </a:r>
            <a:r>
              <a:rPr lang="he-IL" dirty="0"/>
              <a:t>רבי יוסי בר' </a:t>
            </a:r>
            <a:r>
              <a:rPr lang="he-IL" dirty="0" err="1" smtClean="0"/>
              <a:t>חנינא</a:t>
            </a:r>
            <a:r>
              <a:rPr lang="he-IL" dirty="0" smtClean="0"/>
              <a:t>: 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לא </a:t>
            </a:r>
            <a:r>
              <a:rPr lang="he-IL" dirty="0"/>
              <a:t>ניתנה תורה אלא למשה </a:t>
            </a:r>
            <a:r>
              <a:rPr lang="he-IL" dirty="0" smtClean="0"/>
              <a:t>ולזרעו,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שנאמר </a:t>
            </a:r>
            <a:r>
              <a:rPr lang="he-IL" dirty="0"/>
              <a:t>"</a:t>
            </a:r>
            <a:r>
              <a:rPr lang="he-IL" dirty="0">
                <a:solidFill>
                  <a:srgbClr val="002060"/>
                </a:solidFill>
              </a:rPr>
              <a:t>כתב לך</a:t>
            </a:r>
            <a:r>
              <a:rPr lang="he-IL" dirty="0" smtClean="0"/>
              <a:t>" "</a:t>
            </a:r>
            <a:r>
              <a:rPr lang="he-IL" dirty="0">
                <a:solidFill>
                  <a:srgbClr val="002060"/>
                </a:solidFill>
              </a:rPr>
              <a:t>פסל לך</a:t>
            </a:r>
            <a:r>
              <a:rPr lang="he-IL" dirty="0" smtClean="0"/>
              <a:t>" - מה </a:t>
            </a:r>
            <a:r>
              <a:rPr lang="he-IL" dirty="0"/>
              <a:t>פסולתן שלך אף כתבן </a:t>
            </a:r>
            <a:r>
              <a:rPr lang="he-IL" dirty="0" smtClean="0"/>
              <a:t>שלך,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משה </a:t>
            </a:r>
            <a:r>
              <a:rPr lang="he-IL" dirty="0"/>
              <a:t>נהג בה טובת עין ונתנה </a:t>
            </a:r>
            <a:r>
              <a:rPr lang="he-IL" dirty="0" smtClean="0"/>
              <a:t>לישראל,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ועליו </a:t>
            </a:r>
            <a:r>
              <a:rPr lang="he-IL" dirty="0"/>
              <a:t>הכתוב </a:t>
            </a:r>
            <a:r>
              <a:rPr lang="he-IL" dirty="0" smtClean="0"/>
              <a:t>אומר: "טוב </a:t>
            </a:r>
            <a:r>
              <a:rPr lang="he-IL" dirty="0"/>
              <a:t>עין הוא </a:t>
            </a:r>
            <a:r>
              <a:rPr lang="he-IL" dirty="0" smtClean="0"/>
              <a:t>יבורך" </a:t>
            </a:r>
            <a:r>
              <a:rPr lang="he-IL" dirty="0"/>
              <a:t>וגו' </a:t>
            </a:r>
            <a:endParaRPr lang="he-IL" dirty="0" smtClean="0"/>
          </a:p>
          <a:p>
            <a:pPr>
              <a:lnSpc>
                <a:spcPct val="122000"/>
              </a:lnSpc>
            </a:pPr>
            <a:endParaRPr lang="he-IL" sz="1000" dirty="0"/>
          </a:p>
          <a:p>
            <a:pPr>
              <a:lnSpc>
                <a:spcPct val="122000"/>
              </a:lnSpc>
            </a:pPr>
            <a:r>
              <a:rPr lang="he-IL" dirty="0" err="1" smtClean="0"/>
              <a:t>מתיב</a:t>
            </a:r>
            <a:r>
              <a:rPr lang="he-IL" dirty="0" smtClean="0"/>
              <a:t> </a:t>
            </a:r>
            <a:r>
              <a:rPr lang="he-IL" dirty="0"/>
              <a:t>רב </a:t>
            </a:r>
            <a:r>
              <a:rPr lang="he-IL" dirty="0" err="1" smtClean="0"/>
              <a:t>חסדא</a:t>
            </a:r>
            <a:r>
              <a:rPr lang="he-IL" dirty="0" smtClean="0"/>
              <a:t>: "</a:t>
            </a:r>
            <a:r>
              <a:rPr lang="he-IL" dirty="0">
                <a:solidFill>
                  <a:srgbClr val="002060"/>
                </a:solidFill>
              </a:rPr>
              <a:t>ואותי </a:t>
            </a:r>
            <a:r>
              <a:rPr lang="he-IL" dirty="0" err="1">
                <a:solidFill>
                  <a:srgbClr val="002060"/>
                </a:solidFill>
              </a:rPr>
              <a:t>צוה</a:t>
            </a:r>
            <a:r>
              <a:rPr lang="he-IL" dirty="0">
                <a:solidFill>
                  <a:srgbClr val="002060"/>
                </a:solidFill>
              </a:rPr>
              <a:t> ה' בעת ההיא ללמד אתכם</a:t>
            </a:r>
            <a:r>
              <a:rPr lang="he-IL" dirty="0" smtClean="0"/>
              <a:t>"! - ואותי </a:t>
            </a:r>
            <a:r>
              <a:rPr lang="he-IL" dirty="0" err="1"/>
              <a:t>צוה</a:t>
            </a:r>
            <a:r>
              <a:rPr lang="he-IL" dirty="0"/>
              <a:t> ואני </a:t>
            </a:r>
            <a:r>
              <a:rPr lang="he-IL" dirty="0" smtClean="0"/>
              <a:t>לכם.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ראה למדתי אתכם חוקים ומשפטים כאשר </a:t>
            </a:r>
            <a:r>
              <a:rPr lang="he-IL" dirty="0" err="1">
                <a:solidFill>
                  <a:srgbClr val="002060"/>
                </a:solidFill>
              </a:rPr>
              <a:t>צוני</a:t>
            </a:r>
            <a:r>
              <a:rPr lang="he-IL" dirty="0">
                <a:solidFill>
                  <a:srgbClr val="002060"/>
                </a:solidFill>
              </a:rPr>
              <a:t> ה' </a:t>
            </a:r>
            <a:r>
              <a:rPr lang="he-IL" dirty="0" err="1">
                <a:solidFill>
                  <a:srgbClr val="002060"/>
                </a:solidFill>
              </a:rPr>
              <a:t>אלהי</a:t>
            </a:r>
            <a:r>
              <a:rPr lang="he-IL" dirty="0" smtClean="0"/>
              <a:t>"! -  </a:t>
            </a:r>
            <a:r>
              <a:rPr lang="he-IL" dirty="0"/>
              <a:t>אותי </a:t>
            </a:r>
            <a:r>
              <a:rPr lang="he-IL" dirty="0" err="1"/>
              <a:t>צוה</a:t>
            </a:r>
            <a:r>
              <a:rPr lang="he-IL" dirty="0"/>
              <a:t> ואני </a:t>
            </a:r>
            <a:r>
              <a:rPr lang="he-IL" dirty="0" smtClean="0"/>
              <a:t>לכם.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ועתה כתבו לכם את השירה הזאת</a:t>
            </a:r>
            <a:r>
              <a:rPr lang="he-IL" dirty="0" smtClean="0"/>
              <a:t>"! - השירה לחודה.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למען תהיה לי השירה הזאת לעד בבני ישראל</a:t>
            </a:r>
            <a:r>
              <a:rPr lang="he-IL" dirty="0" smtClean="0"/>
              <a:t>"! </a:t>
            </a:r>
          </a:p>
          <a:p>
            <a:pPr>
              <a:lnSpc>
                <a:spcPct val="122000"/>
              </a:lnSpc>
            </a:pPr>
            <a:r>
              <a:rPr lang="he-IL" dirty="0" smtClean="0"/>
              <a:t>אלא </a:t>
            </a:r>
            <a:r>
              <a:rPr lang="he-IL" dirty="0" err="1"/>
              <a:t>פילפולא</a:t>
            </a:r>
            <a:r>
              <a:rPr lang="he-IL" dirty="0"/>
              <a:t> </a:t>
            </a:r>
            <a:r>
              <a:rPr lang="he-IL" dirty="0" smtClean="0"/>
              <a:t>בעלמא.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04304" y="5011508"/>
            <a:ext cx="504056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①</a:t>
            </a:r>
          </a:p>
          <a:p>
            <a:endParaRPr lang="he-IL" sz="500" dirty="0"/>
          </a:p>
          <a:p>
            <a:r>
              <a:rPr lang="he-IL" sz="1600" dirty="0" smtClean="0"/>
              <a:t>②</a:t>
            </a:r>
          </a:p>
          <a:p>
            <a:endParaRPr lang="he-IL" sz="500" dirty="0"/>
          </a:p>
          <a:p>
            <a:r>
              <a:rPr lang="he-IL" sz="1600" dirty="0" smtClean="0"/>
              <a:t>③</a:t>
            </a:r>
          </a:p>
          <a:p>
            <a:endParaRPr lang="he-IL" sz="500" dirty="0"/>
          </a:p>
          <a:p>
            <a:endParaRPr lang="he-IL" sz="16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179512" y="664560"/>
            <a:ext cx="3731878" cy="1152128"/>
          </a:xfrm>
          <a:prstGeom prst="wedgeRoundRectCallout">
            <a:avLst>
              <a:gd name="adj1" fmla="val 57779"/>
              <a:gd name="adj2" fmla="val -350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שמות </a:t>
            </a:r>
            <a:r>
              <a:rPr lang="he-IL" sz="1400" dirty="0" err="1" smtClean="0">
                <a:solidFill>
                  <a:schemeClr val="tx1"/>
                </a:solidFill>
              </a:rPr>
              <a:t>יט</a:t>
            </a:r>
            <a:r>
              <a:rPr lang="he-IL" sz="1400" dirty="0" smtClean="0">
                <a:solidFill>
                  <a:schemeClr val="tx1"/>
                </a:solidFill>
              </a:rPr>
              <a:t>/ט: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ויאמר </a:t>
            </a:r>
            <a:r>
              <a:rPr lang="he-IL" sz="1400" dirty="0" smtClean="0">
                <a:solidFill>
                  <a:srgbClr val="002060"/>
                </a:solidFill>
              </a:rPr>
              <a:t>ה' </a:t>
            </a:r>
            <a:r>
              <a:rPr lang="he-IL" sz="1400" dirty="0">
                <a:solidFill>
                  <a:srgbClr val="002060"/>
                </a:solidFill>
              </a:rPr>
              <a:t>אל משה הנה אנכי בא אליך בעב </a:t>
            </a:r>
            <a:r>
              <a:rPr lang="he-IL" sz="1400" dirty="0" smtClean="0">
                <a:solidFill>
                  <a:srgbClr val="002060"/>
                </a:solidFill>
              </a:rPr>
              <a:t>הענן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002060"/>
                </a:solidFill>
              </a:rPr>
              <a:t>בעבור </a:t>
            </a:r>
            <a:r>
              <a:rPr lang="he-IL" sz="1400" dirty="0">
                <a:solidFill>
                  <a:srgbClr val="002060"/>
                </a:solidFill>
              </a:rPr>
              <a:t>ישמע העם בדברי עמך וגם בך יאמינו </a:t>
            </a:r>
            <a:r>
              <a:rPr lang="he-IL" sz="1400" dirty="0" smtClean="0">
                <a:solidFill>
                  <a:srgbClr val="002060"/>
                </a:solidFill>
              </a:rPr>
              <a:t>לעולם</a:t>
            </a: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rgbClr val="002060"/>
                </a:solidFill>
              </a:rPr>
              <a:t>ויגד</a:t>
            </a:r>
            <a:r>
              <a:rPr lang="he-IL" sz="1400" dirty="0" smtClean="0">
                <a:solidFill>
                  <a:srgbClr val="002060"/>
                </a:solidFill>
              </a:rPr>
              <a:t> </a:t>
            </a:r>
            <a:r>
              <a:rPr lang="he-IL" sz="1400" dirty="0">
                <a:solidFill>
                  <a:srgbClr val="002060"/>
                </a:solidFill>
              </a:rPr>
              <a:t>משה את דברי העם אל </a:t>
            </a:r>
            <a:r>
              <a:rPr lang="he-IL" sz="1400" dirty="0" smtClean="0">
                <a:solidFill>
                  <a:srgbClr val="002060"/>
                </a:solidFill>
              </a:rPr>
              <a:t>ה'</a:t>
            </a:r>
          </a:p>
        </p:txBody>
      </p:sp>
    </p:spTree>
    <p:extLst>
      <p:ext uri="{BB962C8B-B14F-4D97-AF65-F5344CB8AC3E}">
        <p14:creationId xmlns:p14="http://schemas.microsoft.com/office/powerpoint/2010/main" val="18743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241981"/>
            <a:ext cx="8298658" cy="64448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ר' </a:t>
            </a:r>
            <a:r>
              <a:rPr lang="he-IL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 err="1"/>
              <a:t>הקב''ה</a:t>
            </a:r>
            <a:r>
              <a:rPr lang="he-IL" dirty="0"/>
              <a:t> משרה שכינתו אלא על </a:t>
            </a:r>
            <a:r>
              <a:rPr lang="he-IL" b="1" dirty="0" err="1"/>
              <a:t>גבור</a:t>
            </a:r>
            <a:r>
              <a:rPr lang="he-IL" b="1" dirty="0"/>
              <a:t> ועשיר וחכם ועניו </a:t>
            </a:r>
            <a:r>
              <a:rPr lang="he-IL" dirty="0" smtClean="0"/>
              <a:t>- וכולן ממשה:</a:t>
            </a:r>
          </a:p>
          <a:p>
            <a:pPr>
              <a:lnSpc>
                <a:spcPct val="120000"/>
              </a:lnSpc>
            </a:pP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b="1" dirty="0" err="1" smtClean="0"/>
              <a:t>גבור</a:t>
            </a:r>
            <a:r>
              <a:rPr lang="he-IL" dirty="0" smtClean="0"/>
              <a:t> </a:t>
            </a:r>
            <a:r>
              <a:rPr lang="he-IL" dirty="0"/>
              <a:t>-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דכתיב</a:t>
            </a:r>
            <a:r>
              <a:rPr lang="he-IL" dirty="0" smtClean="0"/>
              <a:t> "</a:t>
            </a:r>
            <a:r>
              <a:rPr lang="he-IL" dirty="0" smtClean="0">
                <a:solidFill>
                  <a:srgbClr val="002060"/>
                </a:solidFill>
              </a:rPr>
              <a:t>ויפרוש </a:t>
            </a:r>
            <a:r>
              <a:rPr lang="he-IL" dirty="0">
                <a:solidFill>
                  <a:srgbClr val="002060"/>
                </a:solidFill>
              </a:rPr>
              <a:t>את האהל על </a:t>
            </a:r>
            <a:r>
              <a:rPr lang="he-IL" dirty="0" smtClean="0">
                <a:solidFill>
                  <a:srgbClr val="002060"/>
                </a:solidFill>
              </a:rPr>
              <a:t>המשכן</a:t>
            </a:r>
            <a:r>
              <a:rPr lang="he-IL" dirty="0" smtClean="0"/>
              <a:t>" </a:t>
            </a:r>
            <a:r>
              <a:rPr lang="he-IL" dirty="0"/>
              <a:t>ואמר מר משה רבינו </a:t>
            </a:r>
            <a:r>
              <a:rPr lang="he-IL" dirty="0" smtClean="0"/>
              <a:t>פרסו, וכתיב "</a:t>
            </a:r>
            <a:r>
              <a:rPr lang="he-IL" dirty="0" smtClean="0">
                <a:solidFill>
                  <a:srgbClr val="002060"/>
                </a:solidFill>
              </a:rPr>
              <a:t>עשר </a:t>
            </a:r>
            <a:r>
              <a:rPr lang="he-IL" dirty="0">
                <a:solidFill>
                  <a:srgbClr val="002060"/>
                </a:solidFill>
              </a:rPr>
              <a:t>אמות ארך </a:t>
            </a:r>
            <a:r>
              <a:rPr lang="he-IL" dirty="0" smtClean="0">
                <a:solidFill>
                  <a:srgbClr val="002060"/>
                </a:solidFill>
              </a:rPr>
              <a:t>הקרש</a:t>
            </a:r>
            <a:r>
              <a:rPr lang="he-IL" dirty="0" smtClean="0"/>
              <a:t>" </a:t>
            </a:r>
            <a:r>
              <a:rPr lang="he-IL" dirty="0"/>
              <a:t>וגו</a:t>
            </a:r>
            <a:r>
              <a:rPr lang="he-IL" dirty="0" smtClean="0"/>
              <a:t>'.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dirty="0" smtClean="0"/>
              <a:t>אימא </a:t>
            </a:r>
            <a:r>
              <a:rPr lang="he-IL" dirty="0" err="1"/>
              <a:t>דאריך</a:t>
            </a:r>
            <a:r>
              <a:rPr lang="he-IL" dirty="0"/>
              <a:t> </a:t>
            </a:r>
            <a:r>
              <a:rPr lang="he-IL" dirty="0" smtClean="0"/>
              <a:t>וקטין!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מן הדין קרא </a:t>
            </a:r>
            <a:r>
              <a:rPr lang="he-IL" dirty="0" err="1" smtClean="0"/>
              <a:t>דכתיב</a:t>
            </a:r>
            <a:r>
              <a:rPr lang="he-IL" dirty="0" smtClean="0"/>
              <a:t>: "</a:t>
            </a:r>
            <a:r>
              <a:rPr lang="he-IL" dirty="0" smtClean="0">
                <a:solidFill>
                  <a:srgbClr val="002060"/>
                </a:solidFill>
              </a:rPr>
              <a:t>ואתפוש </a:t>
            </a:r>
            <a:r>
              <a:rPr lang="he-IL" dirty="0">
                <a:solidFill>
                  <a:srgbClr val="002060"/>
                </a:solidFill>
              </a:rPr>
              <a:t>בשני הלוחות ואשליכם מעל שתי ידי </a:t>
            </a:r>
            <a:r>
              <a:rPr lang="he-IL" dirty="0" smtClean="0">
                <a:solidFill>
                  <a:srgbClr val="002060"/>
                </a:solidFill>
              </a:rPr>
              <a:t>ואשברם</a:t>
            </a:r>
            <a:r>
              <a:rPr lang="he-IL" dirty="0" smtClean="0"/>
              <a:t>",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ותניא: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הלוחות ארכן ששה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ורחבן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ששה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ועביין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שלשה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b="1" dirty="0" smtClean="0"/>
              <a:t>עשיר</a:t>
            </a:r>
            <a:r>
              <a:rPr lang="he-IL" dirty="0" smtClean="0"/>
              <a:t> -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פסל לך</a:t>
            </a:r>
            <a:r>
              <a:rPr lang="he-IL" dirty="0" smtClean="0"/>
              <a:t>" - </a:t>
            </a:r>
            <a:r>
              <a:rPr lang="he-IL" dirty="0"/>
              <a:t>פסולתן שלך </a:t>
            </a:r>
            <a:r>
              <a:rPr lang="he-IL" dirty="0" smtClean="0"/>
              <a:t>יהא.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b="1" dirty="0" smtClean="0"/>
              <a:t>חכם</a:t>
            </a:r>
            <a:r>
              <a:rPr lang="he-IL" dirty="0" smtClean="0"/>
              <a:t> -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ושמואל </a:t>
            </a:r>
            <a:r>
              <a:rPr lang="he-IL" dirty="0" err="1"/>
              <a:t>דאמרי</a:t>
            </a:r>
            <a:r>
              <a:rPr lang="he-IL" dirty="0"/>
              <a:t> </a:t>
            </a:r>
            <a:r>
              <a:rPr lang="he-IL" dirty="0" err="1" smtClean="0"/>
              <a:t>תרוייהו</a:t>
            </a:r>
            <a:r>
              <a:rPr lang="he-IL" dirty="0" smtClean="0"/>
              <a:t>: </a:t>
            </a:r>
            <a:r>
              <a:rPr lang="he-IL" dirty="0"/>
              <a:t>חמשים שערי בינה נבראו בעולם וכולם נתנו למשה חסר אחת שנאמר </a:t>
            </a: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ותחסרהו </a:t>
            </a:r>
            <a:r>
              <a:rPr lang="he-IL" dirty="0">
                <a:solidFill>
                  <a:srgbClr val="002060"/>
                </a:solidFill>
              </a:rPr>
              <a:t>מעט </a:t>
            </a:r>
            <a:r>
              <a:rPr lang="he-IL" dirty="0" err="1" smtClean="0">
                <a:solidFill>
                  <a:srgbClr val="002060"/>
                </a:solidFill>
              </a:rPr>
              <a:t>מאלהים</a:t>
            </a:r>
            <a:r>
              <a:rPr lang="he-IL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b="1" dirty="0" smtClean="0"/>
              <a:t>עניו</a:t>
            </a:r>
            <a:r>
              <a:rPr lang="he-IL" dirty="0" smtClean="0"/>
              <a:t> </a:t>
            </a:r>
            <a:r>
              <a:rPr lang="he-IL" dirty="0"/>
              <a:t>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דכתיב</a:t>
            </a:r>
            <a:r>
              <a:rPr lang="he-IL" dirty="0" smtClean="0"/>
              <a:t> "</a:t>
            </a:r>
            <a:r>
              <a:rPr lang="he-IL" dirty="0" smtClean="0">
                <a:solidFill>
                  <a:srgbClr val="002060"/>
                </a:solidFill>
              </a:rPr>
              <a:t>והאיש </a:t>
            </a:r>
            <a:r>
              <a:rPr lang="he-IL" dirty="0">
                <a:solidFill>
                  <a:srgbClr val="002060"/>
                </a:solidFill>
              </a:rPr>
              <a:t>משה עניו </a:t>
            </a:r>
            <a:r>
              <a:rPr lang="he-IL" dirty="0" smtClean="0">
                <a:solidFill>
                  <a:srgbClr val="002060"/>
                </a:solidFill>
              </a:rPr>
              <a:t>מאד</a:t>
            </a:r>
            <a:r>
              <a:rPr lang="he-IL" dirty="0" smtClean="0"/>
              <a:t>".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2134" y="274716"/>
            <a:ext cx="3423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27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246580"/>
            <a:ext cx="8298658" cy="63525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ר' </a:t>
            </a:r>
            <a:r>
              <a:rPr lang="he-IL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הנביאים עשירים היו -</a:t>
            </a:r>
            <a:r>
              <a:rPr lang="he-IL" dirty="0" smtClean="0"/>
              <a:t> </a:t>
            </a:r>
            <a:r>
              <a:rPr lang="he-IL" dirty="0" err="1" smtClean="0"/>
              <a:t>מנלן</a:t>
            </a:r>
            <a:r>
              <a:rPr lang="he-IL" dirty="0" smtClean="0"/>
              <a:t>? </a:t>
            </a:r>
            <a:r>
              <a:rPr lang="he-IL" b="1" dirty="0"/>
              <a:t>ממשה ומשמואל מעמוס </a:t>
            </a:r>
            <a:r>
              <a:rPr lang="he-IL" b="1" dirty="0" smtClean="0"/>
              <a:t>ומיונה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b="1" dirty="0" smtClean="0"/>
              <a:t>משה</a:t>
            </a:r>
            <a:r>
              <a:rPr lang="he-IL" dirty="0" smtClean="0"/>
              <a:t> </a:t>
            </a:r>
            <a:r>
              <a:rPr lang="he-IL" dirty="0"/>
              <a:t>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דכתיב</a:t>
            </a:r>
            <a:r>
              <a:rPr lang="he-IL" dirty="0" smtClean="0"/>
              <a:t> "</a:t>
            </a:r>
            <a:r>
              <a:rPr lang="he-IL" dirty="0" smtClean="0">
                <a:solidFill>
                  <a:srgbClr val="002060"/>
                </a:solidFill>
              </a:rPr>
              <a:t>לא </a:t>
            </a:r>
            <a:r>
              <a:rPr lang="he-IL" dirty="0">
                <a:solidFill>
                  <a:srgbClr val="002060"/>
                </a:solidFill>
              </a:rPr>
              <a:t>חמור אחד מהם </a:t>
            </a:r>
            <a:r>
              <a:rPr lang="he-IL" dirty="0" smtClean="0">
                <a:solidFill>
                  <a:srgbClr val="002060"/>
                </a:solidFill>
              </a:rPr>
              <a:t>נשאתי</a:t>
            </a:r>
            <a:r>
              <a:rPr lang="he-IL" dirty="0" smtClean="0"/>
              <a:t>",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בלא אגרא </a:t>
            </a:r>
            <a:r>
              <a:rPr lang="he-IL" dirty="0" err="1"/>
              <a:t>לאפוקי</a:t>
            </a:r>
            <a:r>
              <a:rPr lang="he-IL" dirty="0"/>
              <a:t> מאן </a:t>
            </a:r>
            <a:r>
              <a:rPr lang="he-IL" dirty="0" err="1"/>
              <a:t>דשקל</a:t>
            </a:r>
            <a:r>
              <a:rPr lang="he-IL" dirty="0"/>
              <a:t> בלא </a:t>
            </a:r>
            <a:r>
              <a:rPr lang="he-IL" dirty="0" smtClean="0"/>
              <a:t>אגרא? </a:t>
            </a:r>
            <a:r>
              <a:rPr lang="he-IL" dirty="0"/>
              <a:t>אלא </a:t>
            </a:r>
            <a:r>
              <a:rPr lang="he-IL" dirty="0" err="1"/>
              <a:t>דאפי</a:t>
            </a:r>
            <a:r>
              <a:rPr lang="he-IL" dirty="0"/>
              <a:t>' </a:t>
            </a:r>
            <a:r>
              <a:rPr lang="he-IL" dirty="0" err="1" smtClean="0"/>
              <a:t>באגרא</a:t>
            </a:r>
            <a:r>
              <a:rPr lang="he-IL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דילמא </a:t>
            </a:r>
            <a:r>
              <a:rPr lang="he-IL" dirty="0"/>
              <a:t>משום </a:t>
            </a:r>
            <a:r>
              <a:rPr lang="he-IL" dirty="0" err="1"/>
              <a:t>דעני</a:t>
            </a:r>
            <a:r>
              <a:rPr lang="he-IL" dirty="0"/>
              <a:t> </a:t>
            </a:r>
            <a:r>
              <a:rPr lang="he-IL" dirty="0" err="1" smtClean="0"/>
              <a:t>הוה</a:t>
            </a:r>
            <a:r>
              <a:rPr lang="he-IL" dirty="0"/>
              <a:t>.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מן </a:t>
            </a: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פסל לך</a:t>
            </a:r>
            <a:r>
              <a:rPr lang="he-IL" dirty="0" smtClean="0"/>
              <a:t>" </a:t>
            </a:r>
            <a:r>
              <a:rPr lang="he-IL" dirty="0"/>
              <a:t>פסולתן יהא </a:t>
            </a:r>
            <a:r>
              <a:rPr lang="he-IL" dirty="0" smtClean="0"/>
              <a:t>שלך.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b="1" dirty="0" smtClean="0"/>
              <a:t>שמואל</a:t>
            </a:r>
            <a:r>
              <a:rPr lang="he-IL" dirty="0" smtClean="0"/>
              <a:t> </a:t>
            </a:r>
            <a:r>
              <a:rPr lang="he-IL" dirty="0"/>
              <a:t>-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דכתיב</a:t>
            </a:r>
            <a:r>
              <a:rPr lang="he-IL" dirty="0" smtClean="0"/>
              <a:t> "</a:t>
            </a:r>
            <a:r>
              <a:rPr lang="he-IL" dirty="0" smtClean="0">
                <a:solidFill>
                  <a:srgbClr val="002060"/>
                </a:solidFill>
              </a:rPr>
              <a:t>הנני </a:t>
            </a:r>
            <a:r>
              <a:rPr lang="he-IL" dirty="0">
                <a:solidFill>
                  <a:srgbClr val="002060"/>
                </a:solidFill>
              </a:rPr>
              <a:t>ענו בי נגד ה' ונגד משיחו את שור מי לקחתי וחמור מי </a:t>
            </a:r>
            <a:r>
              <a:rPr lang="he-IL" dirty="0" smtClean="0">
                <a:solidFill>
                  <a:srgbClr val="002060"/>
                </a:solidFill>
              </a:rPr>
              <a:t>לקחתי</a:t>
            </a:r>
            <a:r>
              <a:rPr lang="he-IL" dirty="0" smtClean="0"/>
              <a:t>",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בחנם </a:t>
            </a:r>
            <a:r>
              <a:rPr lang="he-IL" dirty="0" err="1"/>
              <a:t>לאפוקי</a:t>
            </a:r>
            <a:r>
              <a:rPr lang="he-IL" dirty="0"/>
              <a:t> מאן </a:t>
            </a:r>
            <a:r>
              <a:rPr lang="he-IL" dirty="0" err="1"/>
              <a:t>דשקל</a:t>
            </a:r>
            <a:r>
              <a:rPr lang="he-IL" dirty="0"/>
              <a:t> </a:t>
            </a:r>
            <a:r>
              <a:rPr lang="he-IL" dirty="0" smtClean="0"/>
              <a:t>בחנם? </a:t>
            </a:r>
            <a:r>
              <a:rPr lang="he-IL" dirty="0"/>
              <a:t>אלא </a:t>
            </a:r>
            <a:r>
              <a:rPr lang="he-IL" dirty="0" err="1"/>
              <a:t>דאפילו</a:t>
            </a:r>
            <a:r>
              <a:rPr lang="he-IL" dirty="0"/>
              <a:t> </a:t>
            </a:r>
            <a:r>
              <a:rPr lang="he-IL" dirty="0" smtClean="0"/>
              <a:t>בשכר!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דלמא</a:t>
            </a:r>
            <a:r>
              <a:rPr lang="he-IL" dirty="0" smtClean="0"/>
              <a:t> </a:t>
            </a:r>
            <a:r>
              <a:rPr lang="he-IL" dirty="0" err="1"/>
              <a:t>דעני</a:t>
            </a:r>
            <a:r>
              <a:rPr lang="he-IL" dirty="0"/>
              <a:t> </a:t>
            </a:r>
            <a:r>
              <a:rPr lang="he-IL" dirty="0" err="1" smtClean="0"/>
              <a:t>הוה</a:t>
            </a:r>
            <a:r>
              <a:rPr lang="he-IL" dirty="0"/>
              <a:t>.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מהכא: "</a:t>
            </a:r>
            <a:r>
              <a:rPr lang="he-IL" dirty="0" smtClean="0">
                <a:solidFill>
                  <a:srgbClr val="002060"/>
                </a:solidFill>
              </a:rPr>
              <a:t>ותשובתו </a:t>
            </a:r>
            <a:r>
              <a:rPr lang="he-IL" dirty="0">
                <a:solidFill>
                  <a:srgbClr val="002060"/>
                </a:solidFill>
              </a:rPr>
              <a:t>הרמתה כי שם </a:t>
            </a:r>
            <a:r>
              <a:rPr lang="he-IL" dirty="0" smtClean="0">
                <a:solidFill>
                  <a:srgbClr val="002060"/>
                </a:solidFill>
              </a:rPr>
              <a:t>ביתו</a:t>
            </a:r>
            <a:r>
              <a:rPr lang="he-IL" dirty="0" smtClean="0"/>
              <a:t>", </a:t>
            </a:r>
            <a:r>
              <a:rPr lang="he-IL" dirty="0"/>
              <a:t>ואמר </a:t>
            </a:r>
            <a:r>
              <a:rPr lang="he-IL" dirty="0" smtClean="0"/>
              <a:t>רבא: </a:t>
            </a:r>
            <a:r>
              <a:rPr lang="he-IL" dirty="0"/>
              <a:t>כל מקום שהלך ביתו </a:t>
            </a:r>
            <a:r>
              <a:rPr lang="he-IL" dirty="0" smtClean="0"/>
              <a:t>עמו.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רבא: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גדול </a:t>
            </a:r>
            <a:r>
              <a:rPr lang="he-IL" dirty="0"/>
              <a:t>מה שנאמר בשמואל יותר משנאמר </a:t>
            </a:r>
            <a:r>
              <a:rPr lang="he-IL" dirty="0" smtClean="0"/>
              <a:t>במשה,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דאילו</a:t>
            </a:r>
            <a:r>
              <a:rPr lang="he-IL" dirty="0" smtClean="0"/>
              <a:t> </a:t>
            </a:r>
            <a:r>
              <a:rPr lang="he-IL" dirty="0"/>
              <a:t>במשה רבינו כתיב </a:t>
            </a: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לא חמור אחד מהם נשאתי</a:t>
            </a:r>
            <a:r>
              <a:rPr lang="he-IL" dirty="0" smtClean="0"/>
              <a:t>" </a:t>
            </a:r>
            <a:r>
              <a:rPr lang="he-IL" dirty="0" err="1"/>
              <a:t>דאפי</a:t>
            </a:r>
            <a:r>
              <a:rPr lang="he-IL" dirty="0"/>
              <a:t>' </a:t>
            </a:r>
            <a:r>
              <a:rPr lang="he-IL" dirty="0" smtClean="0"/>
              <a:t>בשכר,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ואילו </a:t>
            </a:r>
            <a:r>
              <a:rPr lang="he-IL" dirty="0"/>
              <a:t>גבי שמואל אפי' ברצון לא שכרו </a:t>
            </a:r>
            <a:r>
              <a:rPr lang="he-IL" dirty="0" err="1"/>
              <a:t>דכתיב</a:t>
            </a:r>
            <a:r>
              <a:rPr lang="he-IL" dirty="0"/>
              <a:t> </a:t>
            </a:r>
            <a:r>
              <a:rPr lang="he-IL" dirty="0" smtClean="0"/>
              <a:t>"</a:t>
            </a:r>
            <a:r>
              <a:rPr lang="he-IL" dirty="0">
                <a:solidFill>
                  <a:srgbClr val="002060"/>
                </a:solidFill>
              </a:rPr>
              <a:t>ויאמרו לא עשקתנו ולא </a:t>
            </a:r>
            <a:r>
              <a:rPr lang="he-IL" dirty="0" err="1">
                <a:solidFill>
                  <a:srgbClr val="002060"/>
                </a:solidFill>
              </a:rPr>
              <a:t>רצותנו</a:t>
            </a:r>
            <a:r>
              <a:rPr lang="he-IL" dirty="0" smtClean="0"/>
              <a:t>" </a:t>
            </a:r>
            <a:r>
              <a:rPr lang="he-IL" dirty="0"/>
              <a:t>וגו</a:t>
            </a:r>
            <a:r>
              <a:rPr lang="he-IL" dirty="0" smtClean="0"/>
              <a:t>'.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2134" y="274716"/>
            <a:ext cx="3423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  <p:sp>
        <p:nvSpPr>
          <p:cNvPr id="3" name="חץ שמאלה 2"/>
          <p:cNvSpPr/>
          <p:nvPr/>
        </p:nvSpPr>
        <p:spPr>
          <a:xfrm>
            <a:off x="395536" y="6165304"/>
            <a:ext cx="86409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2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383636"/>
            <a:ext cx="8442674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עמוס</a:t>
            </a:r>
            <a:r>
              <a:rPr lang="he-IL" dirty="0" smtClean="0"/>
              <a:t> -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דכתיב</a:t>
            </a:r>
            <a:r>
              <a:rPr lang="he-IL" dirty="0" smtClean="0"/>
              <a:t> "ויען </a:t>
            </a:r>
            <a:r>
              <a:rPr lang="he-IL" dirty="0"/>
              <a:t>עמוס ויאמר אל אמציה לא נביא אנכי ולא בן נביא אנכי כי בוקר אנכי ובולס </a:t>
            </a:r>
            <a:r>
              <a:rPr lang="he-IL" dirty="0" smtClean="0"/>
              <a:t>שקמים",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כדמתרגם</a:t>
            </a:r>
            <a:r>
              <a:rPr lang="he-IL" dirty="0" smtClean="0"/>
              <a:t> </a:t>
            </a:r>
            <a:r>
              <a:rPr lang="he-IL" dirty="0"/>
              <a:t>רב </a:t>
            </a:r>
            <a:r>
              <a:rPr lang="he-IL" dirty="0" smtClean="0"/>
              <a:t>יוסף: </a:t>
            </a:r>
            <a:r>
              <a:rPr lang="he-IL" dirty="0"/>
              <a:t>ארי מרי </a:t>
            </a:r>
            <a:r>
              <a:rPr lang="he-IL" dirty="0" err="1"/>
              <a:t>גיתי</a:t>
            </a:r>
            <a:r>
              <a:rPr lang="he-IL" dirty="0"/>
              <a:t> אנא ושקמין לי </a:t>
            </a:r>
            <a:r>
              <a:rPr lang="he-IL" dirty="0" err="1"/>
              <a:t>בשפלתא</a:t>
            </a:r>
            <a:r>
              <a:rPr lang="he-IL" dirty="0"/>
              <a:t> וגו</a:t>
            </a:r>
            <a:r>
              <a:rPr lang="he-IL" dirty="0" smtClean="0"/>
              <a:t>'.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b="1" dirty="0" smtClean="0"/>
              <a:t>יונה</a:t>
            </a:r>
            <a:r>
              <a:rPr lang="he-IL" dirty="0" smtClean="0"/>
              <a:t> </a:t>
            </a:r>
            <a:r>
              <a:rPr lang="he-IL" dirty="0"/>
              <a:t>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דכתיב</a:t>
            </a:r>
            <a:r>
              <a:rPr lang="he-IL" dirty="0" smtClean="0"/>
              <a:t> "</a:t>
            </a:r>
            <a:r>
              <a:rPr lang="he-IL" dirty="0" err="1" smtClean="0"/>
              <a:t>ויתן</a:t>
            </a:r>
            <a:r>
              <a:rPr lang="he-IL" dirty="0" smtClean="0"/>
              <a:t> </a:t>
            </a:r>
            <a:r>
              <a:rPr lang="he-IL" dirty="0"/>
              <a:t>שכרה וירד </a:t>
            </a:r>
            <a:r>
              <a:rPr lang="he-IL" dirty="0" smtClean="0"/>
              <a:t>בה"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וא</a:t>
            </a:r>
            <a:r>
              <a:rPr lang="he-IL" dirty="0"/>
              <a:t>''ר </a:t>
            </a:r>
            <a:r>
              <a:rPr lang="he-IL" dirty="0" smtClean="0"/>
              <a:t>יוחנן: </a:t>
            </a:r>
            <a:r>
              <a:rPr lang="he-IL" dirty="0"/>
              <a:t>שנתן שכרה של ספינה </a:t>
            </a:r>
            <a:r>
              <a:rPr lang="he-IL" dirty="0" smtClean="0"/>
              <a:t>כולה.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ר' </a:t>
            </a:r>
            <a:r>
              <a:rPr lang="he-IL" dirty="0" err="1" smtClean="0"/>
              <a:t>רומנוס</a:t>
            </a:r>
            <a:r>
              <a:rPr lang="he-IL" dirty="0" smtClean="0"/>
              <a:t>: </a:t>
            </a:r>
            <a:r>
              <a:rPr lang="he-IL" dirty="0"/>
              <a:t>שכרה של ספינה </a:t>
            </a:r>
            <a:r>
              <a:rPr lang="he-IL" dirty="0" err="1"/>
              <a:t>הויא</a:t>
            </a:r>
            <a:r>
              <a:rPr lang="he-IL" dirty="0"/>
              <a:t> ד' אלפים </a:t>
            </a:r>
            <a:r>
              <a:rPr lang="he-IL" dirty="0" err="1"/>
              <a:t>דינרי</a:t>
            </a:r>
            <a:r>
              <a:rPr lang="he-IL" dirty="0"/>
              <a:t> </a:t>
            </a:r>
            <a:r>
              <a:rPr lang="he-IL" dirty="0" err="1" smtClean="0"/>
              <a:t>דהבא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וא</a:t>
            </a:r>
            <a:r>
              <a:rPr lang="he-IL" dirty="0"/>
              <a:t>''ר </a:t>
            </a:r>
            <a:r>
              <a:rPr lang="he-IL" dirty="0" smtClean="0"/>
              <a:t>יוחנן: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בתחלה</a:t>
            </a:r>
            <a:r>
              <a:rPr lang="he-IL" dirty="0" smtClean="0"/>
              <a:t> </a:t>
            </a:r>
            <a:r>
              <a:rPr lang="he-IL" dirty="0"/>
              <a:t>היה משה למד תורה ומשכחה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עד </a:t>
            </a:r>
            <a:r>
              <a:rPr lang="he-IL" dirty="0"/>
              <a:t>שניתנה לו </a:t>
            </a:r>
            <a:r>
              <a:rPr lang="he-IL" dirty="0" smtClean="0"/>
              <a:t>במתנה,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שנאמ</a:t>
            </a:r>
            <a:r>
              <a:rPr lang="he-IL" dirty="0"/>
              <a:t>' "</a:t>
            </a:r>
            <a:r>
              <a:rPr lang="he-IL" dirty="0" err="1" smtClean="0"/>
              <a:t>ויתן</a:t>
            </a:r>
            <a:r>
              <a:rPr lang="he-IL" dirty="0" smtClean="0"/>
              <a:t> </a:t>
            </a:r>
            <a:r>
              <a:rPr lang="he-IL" dirty="0"/>
              <a:t>אל משה ככלתו לדבר </a:t>
            </a:r>
            <a:r>
              <a:rPr lang="he-IL" dirty="0" smtClean="0"/>
              <a:t>אתו".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2134" y="4023908"/>
            <a:ext cx="3423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❸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63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260648"/>
            <a:ext cx="8442674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וזן את אשתו ואת בניו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שהוא חייב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במזונותן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ולא יזון את בהמתו בין טמאה בין טהור'.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ר' אליעזר אומר: זן את הטמאה ואינו זן את הטהור'.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אמרו לו: מה בין טמאה לטהורה?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 להו: שהטהור' נפשה לשמי' וגופה שלו, וטמאה נפשה וגופה לשמים.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אמרו לו: אף הטמאה נפשה לשמים וגופה שלו, שאם ירצה הרי הוא מוכרה לעובדי כוכבים או מאכילה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לכלבים.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/>
              <a:t/>
            </a:r>
            <a:br>
              <a:rPr lang="he-IL" sz="1700" dirty="0"/>
            </a:b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3115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 - דף לח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191683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2763962"/>
            <a:ext cx="2448272" cy="43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260648"/>
            <a:ext cx="8442674" cy="6592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וזן את אשתו ואת בניו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שהוא חייב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במזונותן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ולא יזון את בהמתו בין טמאה בין טהור'.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ר' אליעזר אומר: זן את הטמאה ואינו זן את הטהור'.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אמרו לו: מה בין טמאה לטהורה?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 להו: שהטהור' נפשה לשמי' וגופה שלו, וטמאה נפשה וגופה לשמים.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אמרו לו: אף הטמאה נפשה לשמים וגופה שלו, שאם ירצה הרי הוא מוכרה לעובדי כוכבים או מאכילה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לכלבים.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/>
              <a:t/>
            </a:r>
            <a:br>
              <a:rPr lang="he-IL" sz="1700" dirty="0"/>
            </a:br>
            <a:r>
              <a:rPr lang="he-IL" sz="1700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400" b="1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</a:t>
            </a:r>
            <a:r>
              <a:rPr lang="he-IL" sz="1700" dirty="0"/>
              <a:t>רב יצחק בר חנניה אמר רב </a:t>
            </a:r>
            <a:r>
              <a:rPr lang="he-IL" sz="1700" dirty="0" err="1" smtClean="0"/>
              <a:t>הונא</a:t>
            </a:r>
            <a:r>
              <a:rPr lang="he-IL" sz="17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המודר </a:t>
            </a:r>
            <a:r>
              <a:rPr lang="he-IL" sz="1700" dirty="0"/>
              <a:t>הנאה </a:t>
            </a:r>
            <a:r>
              <a:rPr lang="he-IL" sz="1700" dirty="0" err="1"/>
              <a:t>מחבירו</a:t>
            </a:r>
            <a:r>
              <a:rPr lang="he-IL" sz="1700" dirty="0"/>
              <a:t> </a:t>
            </a:r>
            <a:r>
              <a:rPr lang="he-IL" sz="1700" dirty="0" smtClean="0"/>
              <a:t>- מותר </a:t>
            </a:r>
            <a:r>
              <a:rPr lang="he-IL" sz="1700" dirty="0"/>
              <a:t>להשיא לו </a:t>
            </a:r>
            <a:r>
              <a:rPr lang="he-IL" sz="1700" dirty="0" smtClean="0"/>
              <a:t>בתו.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הוי </a:t>
            </a:r>
            <a:r>
              <a:rPr lang="he-IL" sz="1700" dirty="0"/>
              <a:t>בה רבי </a:t>
            </a:r>
            <a:r>
              <a:rPr lang="he-IL" sz="1700" dirty="0" err="1" smtClean="0"/>
              <a:t>זירא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במאי עסקינן?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אילימא</a:t>
            </a:r>
            <a:r>
              <a:rPr lang="he-IL" sz="1700" dirty="0" smtClean="0"/>
              <a:t> </a:t>
            </a:r>
            <a:r>
              <a:rPr lang="he-IL" sz="1700" dirty="0" err="1"/>
              <a:t>בשנכסי</a:t>
            </a:r>
            <a:r>
              <a:rPr lang="he-IL" sz="1700" dirty="0"/>
              <a:t> אבי כלה </a:t>
            </a:r>
            <a:r>
              <a:rPr lang="he-IL" sz="1700" dirty="0" err="1"/>
              <a:t>אסורין</a:t>
            </a:r>
            <a:r>
              <a:rPr lang="he-IL" sz="1700" dirty="0"/>
              <a:t> על החתן </a:t>
            </a:r>
            <a:r>
              <a:rPr lang="he-IL" sz="1700" dirty="0" smtClean="0"/>
              <a:t>- הרי </a:t>
            </a:r>
            <a:r>
              <a:rPr lang="he-IL" sz="1700" dirty="0"/>
              <a:t>מוסר לו שפחה </a:t>
            </a:r>
            <a:r>
              <a:rPr lang="he-IL" sz="1700" dirty="0" smtClean="0"/>
              <a:t>לשמשו!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/>
              <a:t>בנכסי חתן </a:t>
            </a:r>
            <a:r>
              <a:rPr lang="he-IL" sz="1700" dirty="0" err="1"/>
              <a:t>אסורין</a:t>
            </a:r>
            <a:r>
              <a:rPr lang="he-IL" sz="1700" dirty="0"/>
              <a:t> על אבי </a:t>
            </a:r>
            <a:r>
              <a:rPr lang="he-IL" sz="1700" dirty="0" smtClean="0"/>
              <a:t>כלה - גדולה </a:t>
            </a:r>
            <a:r>
              <a:rPr lang="he-IL" sz="1700" dirty="0"/>
              <a:t>מזו אמרו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זן את אשתו ואת בניו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ואע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שהוא חייב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במזונותן</a:t>
            </a:r>
            <a:r>
              <a:rPr lang="he-IL" sz="1700" dirty="0"/>
              <a:t> ואת אמרת מותר להשיא לו </a:t>
            </a:r>
            <a:r>
              <a:rPr lang="he-IL" sz="1700" dirty="0" smtClean="0"/>
              <a:t>בתו?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לעולם </a:t>
            </a:r>
            <a:r>
              <a:rPr lang="he-IL" sz="1700" dirty="0" err="1"/>
              <a:t>בשנכסי</a:t>
            </a:r>
            <a:r>
              <a:rPr lang="he-IL" sz="1700" dirty="0"/>
              <a:t> אבי כלה אסורים על </a:t>
            </a:r>
            <a:r>
              <a:rPr lang="he-IL" sz="1700" dirty="0" smtClean="0"/>
              <a:t>החתן, </a:t>
            </a:r>
            <a:r>
              <a:rPr lang="he-IL" sz="1700" dirty="0"/>
              <a:t>ובבתו בוגרת </a:t>
            </a:r>
            <a:r>
              <a:rPr lang="he-IL" sz="1700" dirty="0" smtClean="0"/>
              <a:t>ומדעתה.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תניא </a:t>
            </a:r>
            <a:r>
              <a:rPr lang="he-IL" sz="1700" dirty="0" err="1"/>
              <a:t>נמי</a:t>
            </a:r>
            <a:r>
              <a:rPr lang="he-IL" sz="1700" dirty="0"/>
              <a:t> </a:t>
            </a:r>
            <a:r>
              <a:rPr lang="he-IL" sz="1700" dirty="0" smtClean="0"/>
              <a:t>הכי: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המודר הנאה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אסור להשיא לו בתו, אבל משיאו בתו בוגרת ומדעתה.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3115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א - דף לח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191683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4163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505469"/>
            <a:ext cx="8442674" cy="3360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רבי </a:t>
            </a:r>
            <a:r>
              <a:rPr lang="he-IL" sz="2000" dirty="0" smtClean="0"/>
              <a:t>יעקב: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המדיר </a:t>
            </a:r>
            <a:r>
              <a:rPr lang="he-IL" sz="2000" dirty="0"/>
              <a:t>בנו לתלמוד תורה -</a:t>
            </a:r>
            <a:r>
              <a:rPr lang="he-IL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מותר </a:t>
            </a:r>
            <a:r>
              <a:rPr lang="he-IL" sz="2000" dirty="0"/>
              <a:t>למלאות לו חבית של מים ולהדליק לו את </a:t>
            </a:r>
            <a:r>
              <a:rPr lang="he-IL" sz="2000" dirty="0" smtClean="0"/>
              <a:t>הנר.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ר</a:t>
            </a:r>
            <a:r>
              <a:rPr lang="he-IL" sz="2000" dirty="0"/>
              <a:t>' יצחק </a:t>
            </a:r>
            <a:r>
              <a:rPr lang="he-IL" sz="20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לצלות </a:t>
            </a:r>
            <a:r>
              <a:rPr lang="he-IL" sz="2000" dirty="0"/>
              <a:t>לו דג </a:t>
            </a:r>
            <a:r>
              <a:rPr lang="he-IL" sz="2000" dirty="0" smtClean="0"/>
              <a:t>קטן.</a:t>
            </a:r>
          </a:p>
          <a:p>
            <a:pPr>
              <a:lnSpc>
                <a:spcPct val="120000"/>
              </a:lnSpc>
            </a:pPr>
            <a:endParaRPr lang="he-IL" sz="3600" dirty="0"/>
          </a:p>
          <a:p>
            <a:pPr>
              <a:lnSpc>
                <a:spcPct val="120000"/>
              </a:lnSpc>
            </a:pP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9686</TotalTime>
  <Words>1785</Words>
  <Application>Microsoft Office PowerPoint</Application>
  <PresentationFormat>‫הצגה על המסך (4:3)</PresentationFormat>
  <Paragraphs>278</Paragraphs>
  <Slides>13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974</cp:revision>
  <dcterms:created xsi:type="dcterms:W3CDTF">2015-01-28T10:22:53Z</dcterms:created>
  <dcterms:modified xsi:type="dcterms:W3CDTF">2015-07-01T20:33:33Z</dcterms:modified>
</cp:coreProperties>
</file>