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sldIdLst>
    <p:sldId id="276" r:id="rId2"/>
    <p:sldId id="427" r:id="rId3"/>
    <p:sldId id="431" r:id="rId4"/>
    <p:sldId id="432" r:id="rId5"/>
    <p:sldId id="430" r:id="rId6"/>
    <p:sldId id="433" r:id="rId7"/>
    <p:sldId id="434" r:id="rId8"/>
    <p:sldId id="444" r:id="rId9"/>
    <p:sldId id="445" r:id="rId10"/>
    <p:sldId id="437" r:id="rId11"/>
    <p:sldId id="439" r:id="rId12"/>
    <p:sldId id="440" r:id="rId13"/>
    <p:sldId id="442" r:id="rId14"/>
    <p:sldId id="443" r:id="rId15"/>
    <p:sldId id="446" r:id="rId16"/>
    <p:sldId id="447" r:id="rId17"/>
    <p:sldId id="428" r:id="rId18"/>
    <p:sldId id="449" r:id="rId19"/>
    <p:sldId id="448" r:id="rId20"/>
    <p:sldId id="293" r:id="rId21"/>
    <p:sldId id="274" r:id="rId2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89455" autoAdjust="0"/>
  </p:normalViewPr>
  <p:slideViewPr>
    <p:cSldViewPr>
      <p:cViewPr varScale="1">
        <p:scale>
          <a:sx n="68" d="100"/>
          <a:sy n="68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55758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ר"ן</a:t>
            </a:r>
            <a:r>
              <a:rPr lang="he-IL" b="0" dirty="0" smtClean="0"/>
              <a:t> בהסבר רב ושמואל בלשון נכסי: </a:t>
            </a:r>
          </a:p>
          <a:p>
            <a:r>
              <a:rPr lang="he-IL" dirty="0" err="1" smtClean="0"/>
              <a:t>ואפ''ה</a:t>
            </a:r>
            <a:r>
              <a:rPr lang="he-IL" dirty="0" smtClean="0"/>
              <a:t> אדם אוסר אי משום </a:t>
            </a:r>
            <a:r>
              <a:rPr lang="he-IL" dirty="0" err="1" smtClean="0"/>
              <a:t>דנכסי</a:t>
            </a:r>
            <a:r>
              <a:rPr lang="he-IL" dirty="0" smtClean="0"/>
              <a:t> </a:t>
            </a:r>
            <a:r>
              <a:rPr lang="he-IL" dirty="0" err="1" smtClean="0"/>
              <a:t>נמי</a:t>
            </a:r>
            <a:r>
              <a:rPr lang="he-IL" dirty="0" smtClean="0"/>
              <a:t> לעולם משמע ואלו שהן עכשיו נכסי </a:t>
            </a:r>
            <a:r>
              <a:rPr lang="he-IL" dirty="0" err="1" smtClean="0"/>
              <a:t>קאמר</a:t>
            </a:r>
            <a:r>
              <a:rPr lang="he-IL" dirty="0" smtClean="0"/>
              <a:t> אי משום </a:t>
            </a:r>
            <a:r>
              <a:rPr lang="he-IL" dirty="0" err="1" smtClean="0"/>
              <a:t>דכיון</a:t>
            </a:r>
            <a:r>
              <a:rPr lang="he-IL" dirty="0" smtClean="0"/>
              <a:t> </a:t>
            </a:r>
            <a:r>
              <a:rPr lang="he-IL" dirty="0" err="1" smtClean="0"/>
              <a:t>דחיילא</a:t>
            </a:r>
            <a:r>
              <a:rPr lang="he-IL" dirty="0" smtClean="0"/>
              <a:t> </a:t>
            </a:r>
            <a:r>
              <a:rPr lang="he-IL" dirty="0" err="1" smtClean="0"/>
              <a:t>עלייהו</a:t>
            </a:r>
            <a:r>
              <a:rPr lang="he-IL" dirty="0" smtClean="0"/>
              <a:t> </a:t>
            </a:r>
            <a:r>
              <a:rPr lang="he-IL" dirty="0" err="1" smtClean="0"/>
              <a:t>איסורא</a:t>
            </a:r>
            <a:r>
              <a:rPr lang="he-IL" dirty="0" smtClean="0"/>
              <a:t> תו לא פקע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64641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4204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7761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3117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7323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err="1" smtClean="0"/>
              <a:t>ר"ן</a:t>
            </a:r>
            <a:r>
              <a:rPr lang="he-IL" b="0" dirty="0" smtClean="0"/>
              <a:t>:</a:t>
            </a:r>
          </a:p>
          <a:p>
            <a:r>
              <a:rPr lang="he-IL" dirty="0" smtClean="0"/>
              <a:t>ולא </a:t>
            </a:r>
            <a:r>
              <a:rPr lang="he-IL" dirty="0" err="1" smtClean="0"/>
              <a:t>ידענא</a:t>
            </a:r>
            <a:r>
              <a:rPr lang="he-IL" dirty="0" smtClean="0"/>
              <a:t> </a:t>
            </a:r>
            <a:r>
              <a:rPr lang="he-IL" dirty="0" err="1" smtClean="0"/>
              <a:t>אמאי</a:t>
            </a:r>
            <a:r>
              <a:rPr lang="he-IL" dirty="0" smtClean="0"/>
              <a:t> נקט </a:t>
            </a:r>
            <a:r>
              <a:rPr lang="he-IL" dirty="0" err="1" smtClean="0"/>
              <a:t>הש</a:t>
            </a:r>
            <a:r>
              <a:rPr lang="he-IL" dirty="0" smtClean="0"/>
              <a:t>''ס </a:t>
            </a:r>
            <a:r>
              <a:rPr lang="he-IL" dirty="0" err="1" smtClean="0"/>
              <a:t>במסקנא</a:t>
            </a:r>
            <a:r>
              <a:rPr lang="he-IL" dirty="0" smtClean="0"/>
              <a:t> ר' יוחנן </a:t>
            </a:r>
            <a:r>
              <a:rPr lang="he-IL" dirty="0" err="1" smtClean="0"/>
              <a:t>ור</a:t>
            </a:r>
            <a:r>
              <a:rPr lang="he-IL" dirty="0" smtClean="0"/>
              <a:t>''ל מקמי רב ושמואל </a:t>
            </a:r>
            <a:r>
              <a:rPr lang="he-IL" dirty="0" err="1" smtClean="0"/>
              <a:t>דה''ל</a:t>
            </a:r>
            <a:r>
              <a:rPr lang="he-IL" dirty="0" smtClean="0"/>
              <a:t> </a:t>
            </a:r>
            <a:r>
              <a:rPr lang="he-IL" dirty="0" err="1" smtClean="0"/>
              <a:t>למינקט</a:t>
            </a:r>
            <a:r>
              <a:rPr lang="he-IL" dirty="0" smtClean="0"/>
              <a:t> רב ושמואל ברישא </a:t>
            </a:r>
            <a:r>
              <a:rPr lang="he-IL" dirty="0" err="1" smtClean="0"/>
              <a:t>כדקמסדר</a:t>
            </a:r>
            <a:r>
              <a:rPr lang="he-IL" dirty="0" smtClean="0"/>
              <a:t> להו </a:t>
            </a:r>
            <a:r>
              <a:rPr lang="he-IL" dirty="0" err="1" smtClean="0"/>
              <a:t>למימרינהו</a:t>
            </a:r>
            <a:r>
              <a:rPr lang="he-IL" dirty="0" smtClean="0"/>
              <a:t> מעיקרא מקמי ר' יוחנן </a:t>
            </a:r>
            <a:r>
              <a:rPr lang="he-IL" dirty="0" err="1" smtClean="0"/>
              <a:t>ור</a:t>
            </a:r>
            <a:r>
              <a:rPr lang="he-IL" dirty="0" smtClean="0"/>
              <a:t>''ל ונראה בעיני משום </a:t>
            </a:r>
            <a:r>
              <a:rPr lang="he-IL" dirty="0" err="1" smtClean="0"/>
              <a:t>דכל</a:t>
            </a:r>
            <a:r>
              <a:rPr lang="he-IL" dirty="0" smtClean="0"/>
              <a:t> שקלא וטריא </a:t>
            </a:r>
            <a:r>
              <a:rPr lang="he-IL" dirty="0" err="1" smtClean="0"/>
              <a:t>דסוגיין</a:t>
            </a:r>
            <a:r>
              <a:rPr lang="he-IL" dirty="0" smtClean="0"/>
              <a:t> נקטינן דר' יוחנן </a:t>
            </a:r>
            <a:r>
              <a:rPr lang="he-IL" dirty="0" err="1" smtClean="0"/>
              <a:t>ור</a:t>
            </a:r>
            <a:r>
              <a:rPr lang="he-IL" dirty="0" smtClean="0"/>
              <a:t>''ל קיימי </a:t>
            </a:r>
            <a:r>
              <a:rPr lang="he-IL" dirty="0" err="1" smtClean="0"/>
              <a:t>אמילתייהו</a:t>
            </a:r>
            <a:r>
              <a:rPr lang="he-IL" dirty="0" smtClean="0"/>
              <a:t> </a:t>
            </a:r>
            <a:r>
              <a:rPr lang="he-IL" dirty="0" err="1" smtClean="0"/>
              <a:t>דרב</a:t>
            </a:r>
            <a:r>
              <a:rPr lang="he-IL" dirty="0" smtClean="0"/>
              <a:t> ושמואל </a:t>
            </a:r>
            <a:r>
              <a:rPr lang="he-IL" dirty="0" err="1" smtClean="0"/>
              <a:t>לאפלוגי</a:t>
            </a:r>
            <a:r>
              <a:rPr lang="he-IL" dirty="0" smtClean="0"/>
              <a:t> עליה </a:t>
            </a:r>
            <a:r>
              <a:rPr lang="he-IL" dirty="0" err="1" smtClean="0"/>
              <a:t>מש''ה</a:t>
            </a:r>
            <a:r>
              <a:rPr lang="he-IL" dirty="0" smtClean="0"/>
              <a:t> כי הדרי </a:t>
            </a:r>
            <a:r>
              <a:rPr lang="he-IL" dirty="0" err="1" smtClean="0"/>
              <a:t>למימר</a:t>
            </a:r>
            <a:r>
              <a:rPr lang="he-IL" dirty="0" smtClean="0"/>
              <a:t> דלא פליגי </a:t>
            </a:r>
            <a:r>
              <a:rPr lang="he-IL" dirty="0" err="1" smtClean="0"/>
              <a:t>מקדמינן</a:t>
            </a:r>
            <a:r>
              <a:rPr lang="he-IL" dirty="0" smtClean="0"/>
              <a:t> לדר' יוחנן </a:t>
            </a:r>
            <a:r>
              <a:rPr lang="he-IL" dirty="0" err="1" smtClean="0"/>
              <a:t>ור</a:t>
            </a:r>
            <a:r>
              <a:rPr lang="he-IL" dirty="0" smtClean="0"/>
              <a:t>''ל מקמי רב ושמואל לומר </a:t>
            </a:r>
            <a:r>
              <a:rPr lang="he-IL" dirty="0" err="1" smtClean="0"/>
              <a:t>דלאו</a:t>
            </a:r>
            <a:r>
              <a:rPr lang="he-IL" dirty="0" smtClean="0"/>
              <a:t> </a:t>
            </a:r>
            <a:r>
              <a:rPr lang="he-IL" dirty="0" err="1" smtClean="0"/>
              <a:t>אמילתייהו</a:t>
            </a:r>
            <a:r>
              <a:rPr lang="he-IL" dirty="0" smtClean="0"/>
              <a:t> קיימי כלל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24371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40151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24694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11125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רש"י:</a:t>
            </a:r>
          </a:p>
          <a:p>
            <a:r>
              <a:rPr lang="he-IL" b="1" dirty="0" smtClean="0"/>
              <a:t>בעומדים אילנות על </a:t>
            </a:r>
            <a:r>
              <a:rPr lang="he-IL" b="1" dirty="0" err="1" smtClean="0"/>
              <a:t>הגבולין</a:t>
            </a:r>
            <a:r>
              <a:rPr lang="he-IL" dirty="0" smtClean="0"/>
              <a:t>. לחוץ שיכול לתלוש מן הפירות מבחוץ </a:t>
            </a:r>
            <a:r>
              <a:rPr lang="he-IL" dirty="0" err="1" smtClean="0"/>
              <a:t>מש''ה</a:t>
            </a:r>
            <a:r>
              <a:rPr lang="he-IL" dirty="0" smtClean="0"/>
              <a:t> אינו יורד </a:t>
            </a:r>
            <a:r>
              <a:rPr lang="he-IL" dirty="0" err="1" smtClean="0"/>
              <a:t>דהא</a:t>
            </a:r>
            <a:r>
              <a:rPr lang="he-IL" dirty="0" smtClean="0"/>
              <a:t> </a:t>
            </a:r>
            <a:r>
              <a:rPr lang="he-IL" dirty="0" err="1" smtClean="0"/>
              <a:t>דרחמנא</a:t>
            </a:r>
            <a:r>
              <a:rPr lang="he-IL" dirty="0" smtClean="0"/>
              <a:t> </a:t>
            </a:r>
            <a:r>
              <a:rPr lang="he-IL" dirty="0" err="1" smtClean="0"/>
              <a:t>אפקריה</a:t>
            </a:r>
            <a:r>
              <a:rPr lang="he-IL" dirty="0" smtClean="0"/>
              <a:t> </a:t>
            </a:r>
            <a:r>
              <a:rPr lang="he-IL" dirty="0" err="1" smtClean="0"/>
              <a:t>לארעא</a:t>
            </a:r>
            <a:r>
              <a:rPr lang="he-IL" dirty="0" smtClean="0"/>
              <a:t> גבי שביעית לצורך אכילה ועכשיו לא היה נכנס לצורך אכילה: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err="1" smtClean="0"/>
              <a:t>ר''ש</a:t>
            </a:r>
            <a:r>
              <a:rPr lang="he-IL" b="1" dirty="0" smtClean="0"/>
              <a:t> בן אליקים אמר</a:t>
            </a:r>
            <a:r>
              <a:rPr lang="he-IL" dirty="0" smtClean="0"/>
              <a:t>. הא </a:t>
            </a:r>
            <a:r>
              <a:rPr lang="he-IL" dirty="0" err="1" smtClean="0"/>
              <a:t>דקתני</a:t>
            </a:r>
            <a:r>
              <a:rPr lang="he-IL" dirty="0" smtClean="0"/>
              <a:t> אוכל מן הנוטות ודאי </a:t>
            </a:r>
            <a:r>
              <a:rPr lang="he-IL" dirty="0" err="1" smtClean="0"/>
              <a:t>כדקאמרת</a:t>
            </a:r>
            <a:r>
              <a:rPr lang="he-IL" dirty="0" smtClean="0"/>
              <a:t> כגון </a:t>
            </a:r>
            <a:r>
              <a:rPr lang="he-IL" dirty="0" err="1" smtClean="0"/>
              <a:t>דעומדין</a:t>
            </a:r>
            <a:r>
              <a:rPr lang="he-IL" dirty="0" smtClean="0"/>
              <a:t> על </a:t>
            </a:r>
            <a:r>
              <a:rPr lang="he-IL" dirty="0" err="1" smtClean="0"/>
              <a:t>הגבולין</a:t>
            </a:r>
            <a:r>
              <a:rPr lang="he-IL" dirty="0" smtClean="0"/>
              <a:t> משום שיכול להושיט ידו </a:t>
            </a:r>
            <a:r>
              <a:rPr lang="he-IL" dirty="0" err="1" smtClean="0"/>
              <a:t>וליקח</a:t>
            </a:r>
            <a:r>
              <a:rPr lang="he-IL" dirty="0" smtClean="0"/>
              <a:t> מבחוץ אבל אין </a:t>
            </a:r>
            <a:r>
              <a:rPr lang="he-IL" dirty="0" err="1" smtClean="0"/>
              <a:t>עומדין</a:t>
            </a:r>
            <a:r>
              <a:rPr lang="he-IL" dirty="0" smtClean="0"/>
              <a:t> על </a:t>
            </a:r>
            <a:r>
              <a:rPr lang="he-IL" dirty="0" err="1" smtClean="0"/>
              <a:t>הגבולין</a:t>
            </a:r>
            <a:r>
              <a:rPr lang="he-IL" dirty="0" smtClean="0"/>
              <a:t> אינו יורד לתוך שדהו </a:t>
            </a:r>
            <a:r>
              <a:rPr lang="he-IL" dirty="0" err="1" smtClean="0"/>
              <a:t>דאסור</a:t>
            </a:r>
            <a:r>
              <a:rPr lang="he-IL" dirty="0" smtClean="0"/>
              <a:t> לו לירד לשם:</a:t>
            </a:r>
            <a:r>
              <a:rPr lang="he-IL" b="1" dirty="0" smtClean="0"/>
              <a:t> </a:t>
            </a:r>
          </a:p>
          <a:p>
            <a:endParaRPr lang="he-IL" b="1" dirty="0" smtClean="0"/>
          </a:p>
          <a:p>
            <a:r>
              <a:rPr lang="he-IL" b="1" dirty="0" smtClean="0"/>
              <a:t>גזירה שמא </a:t>
            </a:r>
            <a:r>
              <a:rPr lang="he-IL" b="1" dirty="0" err="1" smtClean="0"/>
              <a:t>ישהא</a:t>
            </a:r>
            <a:r>
              <a:rPr lang="he-IL" b="1" dirty="0" smtClean="0"/>
              <a:t> בעמידה</a:t>
            </a:r>
            <a:r>
              <a:rPr lang="he-IL" dirty="0" smtClean="0"/>
              <a:t>. </a:t>
            </a:r>
            <a:r>
              <a:rPr lang="he-IL" dirty="0" err="1" smtClean="0"/>
              <a:t>דלאחר</a:t>
            </a:r>
            <a:r>
              <a:rPr lang="he-IL" dirty="0" smtClean="0"/>
              <a:t> שאכל עומד לו לשם </a:t>
            </a:r>
            <a:r>
              <a:rPr lang="he-IL" dirty="0" err="1" smtClean="0"/>
              <a:t>וקמיתהני</a:t>
            </a:r>
            <a:r>
              <a:rPr lang="he-IL" dirty="0" smtClean="0"/>
              <a:t> מנכסים </a:t>
            </a:r>
            <a:r>
              <a:rPr lang="he-IL" dirty="0" err="1" smtClean="0"/>
              <a:t>דמדיר</a:t>
            </a:r>
            <a:r>
              <a:rPr lang="he-IL" dirty="0" smtClean="0"/>
              <a:t> ואסור </a:t>
            </a:r>
            <a:r>
              <a:rPr lang="he-IL" dirty="0" err="1" smtClean="0"/>
              <a:t>דהאי</a:t>
            </a:r>
            <a:r>
              <a:rPr lang="he-IL" dirty="0" smtClean="0"/>
              <a:t> </a:t>
            </a:r>
            <a:r>
              <a:rPr lang="he-IL" dirty="0" err="1" smtClean="0"/>
              <a:t>דאפקריה</a:t>
            </a:r>
            <a:r>
              <a:rPr lang="he-IL" dirty="0" smtClean="0"/>
              <a:t> רחמנא כל זמן שהוא אוכל אז יכול לעמוד לשם </a:t>
            </a:r>
            <a:r>
              <a:rPr lang="he-IL" dirty="0" err="1" smtClean="0"/>
              <a:t>דהפקר</a:t>
            </a:r>
            <a:r>
              <a:rPr lang="he-IL" dirty="0" smtClean="0"/>
              <a:t> הוא אבל שלא לצורך אכילה לא </a:t>
            </a:r>
            <a:r>
              <a:rPr lang="he-IL" dirty="0" err="1" smtClean="0"/>
              <a:t>אפקריה</a:t>
            </a:r>
            <a:endParaRPr lang="he-IL" dirty="0" smtClean="0"/>
          </a:p>
          <a:p>
            <a:endParaRPr lang="he-IL" b="0" dirty="0" smtClean="0"/>
          </a:p>
          <a:p>
            <a:r>
              <a:rPr lang="he-IL" b="0" dirty="0" err="1" smtClean="0"/>
              <a:t>רא"ש</a:t>
            </a:r>
            <a:r>
              <a:rPr lang="he-IL" b="0" dirty="0" smtClean="0"/>
              <a:t>: </a:t>
            </a:r>
            <a:r>
              <a:rPr lang="he-IL" b="0" dirty="0" err="1" smtClean="0"/>
              <a:t>בעומדין</a:t>
            </a:r>
            <a:r>
              <a:rPr lang="he-IL" b="0" dirty="0" smtClean="0"/>
              <a:t> על </a:t>
            </a:r>
            <a:r>
              <a:rPr lang="he-IL" b="0" dirty="0" err="1" smtClean="0"/>
              <a:t>הגבולין</a:t>
            </a:r>
            <a:r>
              <a:rPr lang="he-IL" b="0" dirty="0" smtClean="0"/>
              <a:t>.</a:t>
            </a:r>
            <a:r>
              <a:rPr lang="he-IL" b="0" baseline="0" dirty="0" smtClean="0"/>
              <a:t>.. ואפשר לכל אדם אין לו רשות </a:t>
            </a:r>
            <a:r>
              <a:rPr lang="he-IL" b="0" baseline="0" dirty="0" err="1" smtClean="0"/>
              <a:t>ליכנס</a:t>
            </a:r>
            <a:r>
              <a:rPr lang="he-IL" b="0" baseline="0" dirty="0" smtClean="0"/>
              <a:t> כיון שיכול </a:t>
            </a:r>
            <a:r>
              <a:rPr lang="he-IL" b="0" baseline="0" dirty="0" err="1" smtClean="0"/>
              <a:t>ליקח</a:t>
            </a:r>
            <a:r>
              <a:rPr lang="he-IL" b="0" baseline="0" dirty="0" smtClean="0"/>
              <a:t> הפירות או שמא אע"ג </a:t>
            </a:r>
            <a:r>
              <a:rPr lang="he-IL" b="0" baseline="0" dirty="0" err="1" smtClean="0"/>
              <a:t>דלאינש</a:t>
            </a:r>
            <a:r>
              <a:rPr lang="he-IL" b="0" baseline="0" dirty="0" smtClean="0"/>
              <a:t> </a:t>
            </a:r>
            <a:r>
              <a:rPr lang="he-IL" b="0" baseline="0" dirty="0" err="1" smtClean="0"/>
              <a:t>אחרינא</a:t>
            </a:r>
            <a:r>
              <a:rPr lang="he-IL" b="0" baseline="0" dirty="0" smtClean="0"/>
              <a:t> מותר למודר אסור.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1444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7846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063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7866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1739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045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ע"פ </a:t>
            </a:r>
            <a:r>
              <a:rPr lang="he-IL" b="0" dirty="0" err="1" smtClean="0"/>
              <a:t>הר"ן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052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753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b="0" dirty="0" smtClean="0"/>
              <a:t>נכסי משמע כל זמן שהם ברשותו</a:t>
            </a:r>
          </a:p>
          <a:p>
            <a:endParaRPr lang="he-IL" b="0" dirty="0" smtClean="0"/>
          </a:p>
          <a:p>
            <a:r>
              <a:rPr lang="he-IL" b="0" dirty="0" err="1" smtClean="0"/>
              <a:t>ר"ן</a:t>
            </a:r>
            <a:r>
              <a:rPr lang="he-IL" b="0" dirty="0" smtClean="0"/>
              <a:t>: </a:t>
            </a:r>
            <a:r>
              <a:rPr lang="he-IL" b="1" dirty="0" smtClean="0"/>
              <a:t>אם</a:t>
            </a:r>
            <a:r>
              <a:rPr lang="he-IL" dirty="0" smtClean="0"/>
              <a:t> מת לא יירשנו. לאו </a:t>
            </a:r>
            <a:r>
              <a:rPr lang="he-IL" dirty="0" err="1" smtClean="0"/>
              <a:t>דוקא</a:t>
            </a:r>
            <a:r>
              <a:rPr lang="he-IL" dirty="0" smtClean="0"/>
              <a:t> לא יירשנו </a:t>
            </a:r>
            <a:r>
              <a:rPr lang="he-IL" dirty="0" err="1" smtClean="0"/>
              <a:t>דנכסי</a:t>
            </a:r>
            <a:r>
              <a:rPr lang="he-IL" dirty="0" smtClean="0"/>
              <a:t> ודאי </a:t>
            </a:r>
            <a:r>
              <a:rPr lang="he-IL" dirty="0" err="1" smtClean="0"/>
              <a:t>דידיה</a:t>
            </a:r>
            <a:r>
              <a:rPr lang="he-IL" dirty="0" smtClean="0"/>
              <a:t> הוו וכמו שנפרש </a:t>
            </a:r>
            <a:r>
              <a:rPr lang="he-IL" dirty="0" err="1" smtClean="0"/>
              <a:t>בפירקין</a:t>
            </a:r>
            <a:r>
              <a:rPr lang="he-IL" dirty="0" smtClean="0"/>
              <a:t> דלקמן </a:t>
            </a:r>
            <a:r>
              <a:rPr lang="he-IL" dirty="0" err="1" smtClean="0"/>
              <a:t>בס''ד</a:t>
            </a:r>
            <a:r>
              <a:rPr lang="he-IL" dirty="0" smtClean="0"/>
              <a:t> אלא משום </a:t>
            </a:r>
            <a:r>
              <a:rPr lang="he-IL" dirty="0" err="1" smtClean="0"/>
              <a:t>דתנא</a:t>
            </a:r>
            <a:r>
              <a:rPr lang="he-IL" dirty="0" smtClean="0"/>
              <a:t> רישא יירשנו לומר שדינו כשאר היורשים אפי' ליהנות מן הנכסים תנא סיפא </a:t>
            </a:r>
            <a:r>
              <a:rPr lang="he-IL" dirty="0" err="1" smtClean="0"/>
              <a:t>נמי</a:t>
            </a:r>
            <a:r>
              <a:rPr lang="he-IL" dirty="0" smtClean="0"/>
              <a:t> לא יירשנו לומר שאינו מותר </a:t>
            </a:r>
            <a:r>
              <a:rPr lang="he-IL" dirty="0" err="1" smtClean="0"/>
              <a:t>ליהנו</a:t>
            </a:r>
            <a:r>
              <a:rPr lang="he-IL" dirty="0" smtClean="0"/>
              <a:t>' מירושתו </a:t>
            </a:r>
            <a:endParaRPr lang="he-IL" b="0" dirty="0" smtClean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534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t>י"ח/תמוז/תשע"ה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daf-yomi@daf-yomi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daf-yomi@daf-yomi.com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5536" y="1282828"/>
            <a:ext cx="8424936" cy="501675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800" b="1" dirty="0">
                <a:solidFill>
                  <a:srgbClr val="EEECE1">
                    <a:lumMod val="50000"/>
                  </a:srgbClr>
                </a:solidFill>
              </a:rPr>
              <a:t>ברוכים </a:t>
            </a:r>
            <a:r>
              <a:rPr lang="he-IL" sz="2800" b="1" dirty="0" smtClean="0">
                <a:solidFill>
                  <a:srgbClr val="EEECE1">
                    <a:lumMod val="50000"/>
                  </a:srgbClr>
                </a:solidFill>
              </a:rPr>
              <a:t>הבאים ל</a:t>
            </a:r>
            <a:endParaRPr lang="he-IL" sz="2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4000" b="1" dirty="0" smtClean="0">
                <a:solidFill>
                  <a:srgbClr val="C0504D">
                    <a:lumMod val="75000"/>
                  </a:srgbClr>
                </a:solidFill>
              </a:rPr>
              <a:t>שיעור דף יומי אונליין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יום ראשון י"ח תמוז</a:t>
            </a:r>
          </a:p>
          <a:p>
            <a:pPr algn="ctr"/>
            <a:endParaRPr lang="he-IL" sz="2400" b="1" dirty="0" smtClean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השיעור יתחיל בשעה 21:30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מסכת נדרים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ע"א (משנה) - </a:t>
            </a:r>
            <a:r>
              <a:rPr lang="he-IL" sz="2400" b="1" dirty="0" err="1">
                <a:solidFill>
                  <a:srgbClr val="C0504D">
                    <a:lumMod val="75000"/>
                  </a:srgbClr>
                </a:solidFill>
              </a:rPr>
              <a:t>מב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 ע"ב (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משנה)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מגיד השיעור: הראל שפירא</a:t>
            </a: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lvl="0"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השיעור היום מוקדש </a:t>
            </a:r>
            <a:r>
              <a:rPr lang="he-IL" sz="24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71575"/>
      </p:ext>
    </p:extLst>
  </p:cSld>
  <p:clrMapOvr>
    <a:masterClrMapping/>
  </p:clrMapOvr>
  <p:transition spd="slow" advClick="0" advTm="4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43808" y="2727152"/>
            <a:ext cx="5667204" cy="14219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אלא </a:t>
            </a:r>
            <a:r>
              <a:rPr lang="he-IL" b="1" dirty="0">
                <a:solidFill>
                  <a:srgbClr val="002060"/>
                </a:solidFill>
              </a:rPr>
              <a:t>בנכסים אלו </a:t>
            </a:r>
            <a:r>
              <a:rPr lang="he-IL" dirty="0" err="1"/>
              <a:t>כ''ע</a:t>
            </a:r>
            <a:r>
              <a:rPr lang="he-IL" dirty="0"/>
              <a:t> לא </a:t>
            </a:r>
            <a:r>
              <a:rPr lang="he-IL" dirty="0" smtClean="0"/>
              <a:t>פליגי,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כי פליגי </a:t>
            </a:r>
            <a:r>
              <a:rPr lang="he-IL" dirty="0" smtClean="0"/>
              <a:t>בנכסי: 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רב ושמואל </a:t>
            </a:r>
            <a:r>
              <a:rPr lang="he-IL" dirty="0" smtClean="0"/>
              <a:t>סברי: </a:t>
            </a:r>
            <a:r>
              <a:rPr lang="he-IL" dirty="0" err="1" smtClean="0"/>
              <a:t>ל</a:t>
            </a:r>
            <a:r>
              <a:rPr lang="he-IL" dirty="0" err="1"/>
              <a:t>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אדם אוסר.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ור' יוחנן </a:t>
            </a:r>
            <a:r>
              <a:rPr lang="he-IL" dirty="0" err="1"/>
              <a:t>ור</a:t>
            </a:r>
            <a:r>
              <a:rPr lang="he-IL" dirty="0"/>
              <a:t>''ל </a:t>
            </a:r>
            <a:r>
              <a:rPr lang="he-IL" dirty="0" smtClean="0"/>
              <a:t>סברי: </a:t>
            </a:r>
            <a:r>
              <a:rPr lang="he-IL" b="1" dirty="0">
                <a:solidFill>
                  <a:srgbClr val="002060"/>
                </a:solidFill>
              </a:rPr>
              <a:t>נכסים</a:t>
            </a:r>
            <a:r>
              <a:rPr lang="he-IL" dirty="0"/>
              <a:t> </a:t>
            </a:r>
            <a:r>
              <a:rPr lang="he-IL" dirty="0" smtClean="0"/>
              <a:t>- אדם אוסר,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אין </a:t>
            </a:r>
            <a:r>
              <a:rPr lang="he-IL" dirty="0"/>
              <a:t>אדם </a:t>
            </a:r>
            <a:r>
              <a:rPr lang="he-IL" dirty="0" smtClean="0"/>
              <a:t>אוסר.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102263"/>
              </p:ext>
            </p:extLst>
          </p:nvPr>
        </p:nvGraphicFramePr>
        <p:xfrm>
          <a:off x="2123727" y="4681944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91714" y="2727152"/>
            <a:ext cx="458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❷</a:t>
            </a:r>
            <a:endParaRPr lang="he-IL" sz="2400" dirty="0"/>
          </a:p>
        </p:txBody>
      </p:sp>
      <p:sp>
        <p:nvSpPr>
          <p:cNvPr id="10" name="הסבר מלבני מעוגל 9"/>
          <p:cNvSpPr/>
          <p:nvPr/>
        </p:nvSpPr>
        <p:spPr>
          <a:xfrm>
            <a:off x="1403648" y="476672"/>
            <a:ext cx="7200800" cy="1872208"/>
          </a:xfrm>
          <a:prstGeom prst="wedgeRoundRectCallout">
            <a:avLst>
              <a:gd name="adj1" fmla="val 52831"/>
              <a:gd name="adj2" fmla="val 4068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רב ושמואל </a:t>
            </a:r>
            <a:r>
              <a:rPr lang="he-IL" sz="1500" dirty="0" err="1">
                <a:solidFill>
                  <a:prstClr val="black"/>
                </a:solidFill>
              </a:rPr>
              <a:t>דאמרי</a:t>
            </a:r>
            <a:r>
              <a:rPr lang="he-IL" sz="1500" dirty="0">
                <a:solidFill>
                  <a:prstClr val="black"/>
                </a:solidFill>
              </a:rPr>
              <a:t> </a:t>
            </a:r>
            <a:r>
              <a:rPr lang="he-IL" sz="1500" dirty="0" err="1">
                <a:solidFill>
                  <a:prstClr val="black"/>
                </a:solidFill>
              </a:rPr>
              <a:t>תרוייהו</a:t>
            </a:r>
            <a:r>
              <a:rPr lang="he-IL" sz="15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נכסים אלו עליך לפני שביעית - אין יורד לתוך שדהו </a:t>
            </a:r>
            <a:r>
              <a:rPr lang="he-IL" sz="1500" dirty="0">
                <a:solidFill>
                  <a:srgbClr val="FF0000"/>
                </a:solidFill>
              </a:rPr>
              <a:t>ואינו אוכל מן הנוטות </a:t>
            </a:r>
            <a:r>
              <a:rPr lang="he-IL" sz="1500" dirty="0" err="1">
                <a:solidFill>
                  <a:srgbClr val="FF0000"/>
                </a:solidFill>
              </a:rPr>
              <a:t>אע</a:t>
            </a:r>
            <a:r>
              <a:rPr lang="he-IL" sz="1500" dirty="0">
                <a:solidFill>
                  <a:srgbClr val="FF0000"/>
                </a:solidFill>
              </a:rPr>
              <a:t>''פ שהגיע שביעית</a:t>
            </a:r>
            <a:r>
              <a:rPr lang="he-IL" sz="1500" dirty="0">
                <a:solidFill>
                  <a:prstClr val="black"/>
                </a:solidFill>
              </a:rPr>
              <a:t>.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ואם בשביעית נדר - אין יורד לתוך שדהו אבל אוכל מן הנוטות.</a:t>
            </a:r>
          </a:p>
          <a:p>
            <a:pPr lvl="0">
              <a:lnSpc>
                <a:spcPct val="120000"/>
              </a:lnSpc>
            </a:pPr>
            <a:endParaRPr lang="he-IL" sz="1000" dirty="0">
              <a:solidFill>
                <a:prstClr val="black"/>
              </a:solidFill>
            </a:endParaRP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ור' יוחנן וריש לקיש </a:t>
            </a:r>
            <a:r>
              <a:rPr lang="he-IL" sz="1500" dirty="0" err="1">
                <a:solidFill>
                  <a:prstClr val="black"/>
                </a:solidFill>
              </a:rPr>
              <a:t>דאמרי</a:t>
            </a:r>
            <a:r>
              <a:rPr lang="he-IL" sz="1500" dirty="0">
                <a:solidFill>
                  <a:prstClr val="black"/>
                </a:solidFill>
              </a:rPr>
              <a:t> </a:t>
            </a:r>
            <a:r>
              <a:rPr lang="he-IL" sz="1500" dirty="0" err="1">
                <a:solidFill>
                  <a:prstClr val="black"/>
                </a:solidFill>
              </a:rPr>
              <a:t>תרוייהו</a:t>
            </a:r>
            <a:r>
              <a:rPr lang="he-IL" sz="15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20000"/>
              </a:lnSpc>
            </a:pPr>
            <a:r>
              <a:rPr lang="he-IL" sz="1500" dirty="0">
                <a:solidFill>
                  <a:prstClr val="black"/>
                </a:solidFill>
              </a:rPr>
              <a:t>נכסי עליך לפני שביעית - אין יורד לתוך שדהו ואין אוכל מן הנוטות, </a:t>
            </a:r>
            <a:r>
              <a:rPr lang="he-IL" sz="1500" dirty="0">
                <a:solidFill>
                  <a:srgbClr val="FF0000"/>
                </a:solidFill>
              </a:rPr>
              <a:t>הגיע שביעית </a:t>
            </a:r>
            <a:r>
              <a:rPr lang="he-IL" sz="1500" dirty="0">
                <a:solidFill>
                  <a:prstClr val="black"/>
                </a:solidFill>
              </a:rPr>
              <a:t>אינו יורד לתוך שדהו אבל </a:t>
            </a:r>
            <a:r>
              <a:rPr lang="he-IL" sz="1500" dirty="0">
                <a:solidFill>
                  <a:srgbClr val="FF0000"/>
                </a:solidFill>
              </a:rPr>
              <a:t>אוכל הוא את הנוטות</a:t>
            </a:r>
            <a:r>
              <a:rPr lang="he-IL" sz="1500" dirty="0" smtClean="0">
                <a:solidFill>
                  <a:prstClr val="black"/>
                </a:solidFill>
              </a:rPr>
              <a:t>.</a:t>
            </a:r>
            <a:endParaRPr lang="he-IL" sz="1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72032"/>
              </p:ext>
            </p:extLst>
          </p:nvPr>
        </p:nvGraphicFramePr>
        <p:xfrm>
          <a:off x="639696" y="591556"/>
          <a:ext cx="7920881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3695"/>
                <a:gridCol w="1537719"/>
                <a:gridCol w="1715708"/>
                <a:gridCol w="1427899"/>
                <a:gridCol w="134586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אפשרות 1 </a:t>
                      </a:r>
                    </a:p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לביאור המשנה</a:t>
                      </a:r>
                      <a:endParaRPr lang="he-IL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021377"/>
              </p:ext>
            </p:extLst>
          </p:nvPr>
        </p:nvGraphicFramePr>
        <p:xfrm>
          <a:off x="2267744" y="4437112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1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846492"/>
            <a:ext cx="8115476" cy="134806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אלא </a:t>
            </a:r>
            <a:r>
              <a:rPr lang="he-IL" b="1" dirty="0">
                <a:solidFill>
                  <a:srgbClr val="002060"/>
                </a:solidFill>
              </a:rPr>
              <a:t>בנכסים אלו </a:t>
            </a:r>
            <a:r>
              <a:rPr lang="he-IL" dirty="0" err="1"/>
              <a:t>כ''ע</a:t>
            </a:r>
            <a:r>
              <a:rPr lang="he-IL" dirty="0"/>
              <a:t> לא </a:t>
            </a:r>
            <a:r>
              <a:rPr lang="he-IL" dirty="0" smtClean="0"/>
              <a:t>פליגי, כי </a:t>
            </a:r>
            <a:r>
              <a:rPr lang="he-IL" dirty="0"/>
              <a:t>פליגי </a:t>
            </a:r>
            <a:r>
              <a:rPr lang="he-IL" b="1" dirty="0">
                <a:solidFill>
                  <a:srgbClr val="002060"/>
                </a:solidFill>
              </a:rPr>
              <a:t>בנכסי</a:t>
            </a:r>
            <a:r>
              <a:rPr lang="he-IL" dirty="0" smtClean="0"/>
              <a:t>: 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רב ושמואל </a:t>
            </a:r>
            <a:r>
              <a:rPr lang="he-IL" dirty="0" smtClean="0"/>
              <a:t>סברי: </a:t>
            </a:r>
            <a:r>
              <a:rPr lang="he-IL" dirty="0" err="1" smtClean="0"/>
              <a:t>ל</a:t>
            </a:r>
            <a:r>
              <a:rPr lang="he-IL" dirty="0" err="1"/>
              <a:t>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אדם אוסר.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ור' יוחנן </a:t>
            </a:r>
            <a:r>
              <a:rPr lang="he-IL" dirty="0" err="1"/>
              <a:t>ור</a:t>
            </a:r>
            <a:r>
              <a:rPr lang="he-IL" dirty="0"/>
              <a:t>''ל </a:t>
            </a:r>
            <a:r>
              <a:rPr lang="he-IL" dirty="0" smtClean="0"/>
              <a:t>סברי: </a:t>
            </a:r>
            <a:r>
              <a:rPr lang="he-IL" b="1" dirty="0">
                <a:solidFill>
                  <a:srgbClr val="002060"/>
                </a:solidFill>
              </a:rPr>
              <a:t>נכסים</a:t>
            </a:r>
            <a:r>
              <a:rPr lang="he-IL" dirty="0"/>
              <a:t> </a:t>
            </a:r>
            <a:r>
              <a:rPr lang="he-IL" dirty="0" smtClean="0"/>
              <a:t>- אדם אוסר,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אין </a:t>
            </a:r>
            <a:r>
              <a:rPr lang="he-IL" dirty="0"/>
              <a:t>אדם </a:t>
            </a:r>
            <a:r>
              <a:rPr lang="he-IL" dirty="0" smtClean="0"/>
              <a:t>אוסר.</a:t>
            </a:r>
          </a:p>
          <a:p>
            <a:pPr>
              <a:lnSpc>
                <a:spcPct val="120000"/>
              </a:lnSpc>
            </a:pPr>
            <a:endParaRPr lang="he-IL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19901"/>
              </p:ext>
            </p:extLst>
          </p:nvPr>
        </p:nvGraphicFramePr>
        <p:xfrm>
          <a:off x="2123727" y="174572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91714" y="1846492"/>
            <a:ext cx="458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❷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32777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846492"/>
            <a:ext cx="8115476" cy="39333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אלא </a:t>
            </a:r>
            <a:r>
              <a:rPr lang="he-IL" b="1" dirty="0">
                <a:solidFill>
                  <a:srgbClr val="002060"/>
                </a:solidFill>
              </a:rPr>
              <a:t>בנכסים אלו </a:t>
            </a:r>
            <a:r>
              <a:rPr lang="he-IL" dirty="0" err="1"/>
              <a:t>כ''ע</a:t>
            </a:r>
            <a:r>
              <a:rPr lang="he-IL" dirty="0"/>
              <a:t> לא </a:t>
            </a:r>
            <a:r>
              <a:rPr lang="he-IL" dirty="0" smtClean="0"/>
              <a:t>פליגי, כי </a:t>
            </a:r>
            <a:r>
              <a:rPr lang="he-IL" dirty="0"/>
              <a:t>פליגי </a:t>
            </a:r>
            <a:r>
              <a:rPr lang="he-IL" b="1" dirty="0">
                <a:solidFill>
                  <a:srgbClr val="002060"/>
                </a:solidFill>
              </a:rPr>
              <a:t>בנכסי</a:t>
            </a:r>
            <a:r>
              <a:rPr lang="he-IL" dirty="0" smtClean="0"/>
              <a:t>: 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רב ושמואל </a:t>
            </a:r>
            <a:r>
              <a:rPr lang="he-IL" dirty="0" smtClean="0"/>
              <a:t>סברי: </a:t>
            </a:r>
            <a:r>
              <a:rPr lang="he-IL" dirty="0" err="1" smtClean="0"/>
              <a:t>ל</a:t>
            </a:r>
            <a:r>
              <a:rPr lang="he-IL" dirty="0" err="1"/>
              <a:t>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אדם אוסר.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ור' יוחנן </a:t>
            </a:r>
            <a:r>
              <a:rPr lang="he-IL" dirty="0" err="1"/>
              <a:t>ור</a:t>
            </a:r>
            <a:r>
              <a:rPr lang="he-IL" dirty="0"/>
              <a:t>''ל </a:t>
            </a:r>
            <a:r>
              <a:rPr lang="he-IL" dirty="0" smtClean="0"/>
              <a:t>סברי: </a:t>
            </a:r>
            <a:r>
              <a:rPr lang="he-IL" b="1" dirty="0">
                <a:solidFill>
                  <a:srgbClr val="002060"/>
                </a:solidFill>
              </a:rPr>
              <a:t>נכסים</a:t>
            </a:r>
            <a:r>
              <a:rPr lang="he-IL" dirty="0"/>
              <a:t> </a:t>
            </a:r>
            <a:r>
              <a:rPr lang="he-IL" dirty="0" smtClean="0"/>
              <a:t>- אדם אוסר,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אין </a:t>
            </a:r>
            <a:r>
              <a:rPr lang="he-IL" dirty="0"/>
              <a:t>אדם </a:t>
            </a:r>
            <a:r>
              <a:rPr lang="he-IL" dirty="0" smtClean="0"/>
              <a:t>אוסר.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/>
              <a:t>ומי איכא </a:t>
            </a:r>
            <a:r>
              <a:rPr lang="he-IL" dirty="0" err="1"/>
              <a:t>למ</a:t>
            </a:r>
            <a:r>
              <a:rPr lang="he-IL" dirty="0"/>
              <a:t>''ד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ול</a:t>
            </a:r>
            <a:r>
              <a:rPr lang="he-IL" dirty="0"/>
              <a:t>''ש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?</a:t>
            </a:r>
          </a:p>
          <a:p>
            <a:pPr>
              <a:lnSpc>
                <a:spcPct val="120000"/>
              </a:lnSpc>
            </a:pPr>
            <a:r>
              <a:rPr lang="he-IL" dirty="0"/>
              <a:t>והא </a:t>
            </a:r>
            <a:r>
              <a:rPr lang="he-IL" dirty="0" smtClean="0"/>
              <a:t>תנן: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לחבירו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קונם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לתוך ביתך שאני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נכנס,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שדך שאני לוקח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או שמכרו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לאחר, </a:t>
            </a:r>
            <a:r>
              <a:rPr lang="he-IL" dirty="0" smtClean="0">
                <a:solidFill>
                  <a:srgbClr val="FF0000"/>
                </a:solidFill>
              </a:rPr>
              <a:t>מותר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לבית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זה שאני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נכנס,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שדה זו שאני לוקח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או שמכרו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לאחר, אסור.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19901"/>
              </p:ext>
            </p:extLst>
          </p:nvPr>
        </p:nvGraphicFramePr>
        <p:xfrm>
          <a:off x="2123727" y="174572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91714" y="1846492"/>
            <a:ext cx="458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❷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6303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846492"/>
            <a:ext cx="8115476" cy="44135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אלא </a:t>
            </a:r>
            <a:r>
              <a:rPr lang="he-IL" b="1" dirty="0">
                <a:solidFill>
                  <a:srgbClr val="002060"/>
                </a:solidFill>
              </a:rPr>
              <a:t>בנכסים אלו </a:t>
            </a:r>
            <a:r>
              <a:rPr lang="he-IL" dirty="0" err="1"/>
              <a:t>כ''ע</a:t>
            </a:r>
            <a:r>
              <a:rPr lang="he-IL" dirty="0"/>
              <a:t> לא </a:t>
            </a:r>
            <a:r>
              <a:rPr lang="he-IL" dirty="0" smtClean="0"/>
              <a:t>פליגי, כי </a:t>
            </a:r>
            <a:r>
              <a:rPr lang="he-IL" dirty="0"/>
              <a:t>פליגי </a:t>
            </a:r>
            <a:r>
              <a:rPr lang="he-IL" b="1" dirty="0">
                <a:solidFill>
                  <a:srgbClr val="002060"/>
                </a:solidFill>
              </a:rPr>
              <a:t>בנכסי</a:t>
            </a:r>
            <a:r>
              <a:rPr lang="he-IL" dirty="0" smtClean="0"/>
              <a:t>: 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רב ושמואל </a:t>
            </a:r>
            <a:r>
              <a:rPr lang="he-IL" dirty="0" smtClean="0"/>
              <a:t>סברי: </a:t>
            </a:r>
            <a:r>
              <a:rPr lang="he-IL" dirty="0" err="1" smtClean="0"/>
              <a:t>ל</a:t>
            </a:r>
            <a:r>
              <a:rPr lang="he-IL" dirty="0" err="1"/>
              <a:t>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אדם אוסר.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ור' יוחנן </a:t>
            </a:r>
            <a:r>
              <a:rPr lang="he-IL" dirty="0" err="1"/>
              <a:t>ור</a:t>
            </a:r>
            <a:r>
              <a:rPr lang="he-IL" dirty="0"/>
              <a:t>''ל </a:t>
            </a:r>
            <a:r>
              <a:rPr lang="he-IL" dirty="0" smtClean="0"/>
              <a:t>סברי: </a:t>
            </a:r>
            <a:r>
              <a:rPr lang="he-IL" b="1" dirty="0">
                <a:solidFill>
                  <a:srgbClr val="002060"/>
                </a:solidFill>
              </a:rPr>
              <a:t>נכסים</a:t>
            </a:r>
            <a:r>
              <a:rPr lang="he-IL" dirty="0"/>
              <a:t> </a:t>
            </a:r>
            <a:r>
              <a:rPr lang="he-IL" dirty="0" smtClean="0"/>
              <a:t>- אדם אוסר,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אין </a:t>
            </a:r>
            <a:r>
              <a:rPr lang="he-IL" dirty="0"/>
              <a:t>אדם </a:t>
            </a:r>
            <a:r>
              <a:rPr lang="he-IL" dirty="0" smtClean="0"/>
              <a:t>אוסר.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/>
              <a:t>ומי איכא </a:t>
            </a:r>
            <a:r>
              <a:rPr lang="he-IL" dirty="0" err="1"/>
              <a:t>למ</a:t>
            </a:r>
            <a:r>
              <a:rPr lang="he-IL" dirty="0"/>
              <a:t>''ד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ול</a:t>
            </a:r>
            <a:r>
              <a:rPr lang="he-IL" dirty="0"/>
              <a:t>''ש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?</a:t>
            </a:r>
          </a:p>
          <a:p>
            <a:pPr>
              <a:lnSpc>
                <a:spcPct val="120000"/>
              </a:lnSpc>
            </a:pPr>
            <a:r>
              <a:rPr lang="he-IL" dirty="0"/>
              <a:t>והא </a:t>
            </a:r>
            <a:r>
              <a:rPr lang="he-IL" dirty="0" smtClean="0"/>
              <a:t>תנן: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לחבירו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קונם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לתוך ביתך שאני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נכנס,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שדך שאני לוקח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או שמכרו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לאחר, </a:t>
            </a:r>
            <a:r>
              <a:rPr lang="he-IL" dirty="0" smtClean="0">
                <a:solidFill>
                  <a:srgbClr val="FF0000"/>
                </a:solidFill>
              </a:rPr>
              <a:t>מותר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לבית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זה שאני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נכנס,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שדה זו שאני לוקח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או שמכרו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לאחר, אסור.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/>
              <a:t>אלא כי אמרי ר' יוחנן וריש לקיש </a:t>
            </a:r>
            <a:r>
              <a:rPr lang="he-IL" dirty="0" smtClean="0"/>
              <a:t>ב</a:t>
            </a:r>
            <a:r>
              <a:rPr lang="he-IL" b="1" dirty="0" smtClean="0">
                <a:solidFill>
                  <a:srgbClr val="002060"/>
                </a:solidFill>
              </a:rPr>
              <a:t>נכסי</a:t>
            </a:r>
            <a:r>
              <a:rPr lang="he-IL" dirty="0" smtClean="0"/>
              <a:t>, </a:t>
            </a:r>
            <a:r>
              <a:rPr lang="he-IL" dirty="0"/>
              <a:t>ורב ושמואל </a:t>
            </a:r>
            <a:r>
              <a:rPr lang="he-IL" dirty="0" smtClean="0"/>
              <a:t>ב</a:t>
            </a:r>
            <a:r>
              <a:rPr lang="he-IL" b="1" dirty="0" smtClean="0">
                <a:solidFill>
                  <a:srgbClr val="002060"/>
                </a:solidFill>
              </a:rPr>
              <a:t>נכסים</a:t>
            </a:r>
            <a:r>
              <a:rPr lang="he-IL" dirty="0" smtClean="0"/>
              <a:t> </a:t>
            </a:r>
            <a:r>
              <a:rPr lang="he-IL" b="1" dirty="0">
                <a:solidFill>
                  <a:srgbClr val="002060"/>
                </a:solidFill>
              </a:rPr>
              <a:t>אלו</a:t>
            </a:r>
            <a:r>
              <a:rPr lang="he-IL" dirty="0"/>
              <a:t> ולא פליגי.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116640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19901"/>
              </p:ext>
            </p:extLst>
          </p:nvPr>
        </p:nvGraphicFramePr>
        <p:xfrm>
          <a:off x="2123727" y="174572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91714" y="1846492"/>
            <a:ext cx="458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❷</a:t>
            </a:r>
            <a:endParaRPr lang="he-I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604448" y="4682940"/>
            <a:ext cx="458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❸</a:t>
            </a:r>
            <a:endParaRPr lang="he-IL" sz="2400" dirty="0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286182"/>
              </p:ext>
            </p:extLst>
          </p:nvPr>
        </p:nvGraphicFramePr>
        <p:xfrm>
          <a:off x="2123728" y="5220808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73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5536" y="1846492"/>
            <a:ext cx="8115476" cy="44135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אלא </a:t>
            </a:r>
            <a:r>
              <a:rPr lang="he-IL" b="1" dirty="0">
                <a:solidFill>
                  <a:srgbClr val="002060"/>
                </a:solidFill>
              </a:rPr>
              <a:t>בנכסים אלו </a:t>
            </a:r>
            <a:r>
              <a:rPr lang="he-IL" dirty="0" err="1"/>
              <a:t>כ''ע</a:t>
            </a:r>
            <a:r>
              <a:rPr lang="he-IL" dirty="0"/>
              <a:t> לא </a:t>
            </a:r>
            <a:r>
              <a:rPr lang="he-IL" dirty="0" smtClean="0"/>
              <a:t>פליגי, כי </a:t>
            </a:r>
            <a:r>
              <a:rPr lang="he-IL" dirty="0"/>
              <a:t>פליגי </a:t>
            </a:r>
            <a:r>
              <a:rPr lang="he-IL" b="1" dirty="0">
                <a:solidFill>
                  <a:srgbClr val="002060"/>
                </a:solidFill>
              </a:rPr>
              <a:t>בנכסי</a:t>
            </a:r>
            <a:r>
              <a:rPr lang="he-IL" dirty="0" smtClean="0"/>
              <a:t>: 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רב ושמואל </a:t>
            </a:r>
            <a:r>
              <a:rPr lang="he-IL" dirty="0" smtClean="0"/>
              <a:t>סברי: </a:t>
            </a:r>
            <a:r>
              <a:rPr lang="he-IL" dirty="0" err="1" smtClean="0"/>
              <a:t>ל</a:t>
            </a:r>
            <a:r>
              <a:rPr lang="he-IL" dirty="0" err="1"/>
              <a:t>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אדם אוסר.</a:t>
            </a:r>
            <a:endParaRPr lang="he-IL" dirty="0"/>
          </a:p>
          <a:p>
            <a:pPr>
              <a:lnSpc>
                <a:spcPct val="120000"/>
              </a:lnSpc>
            </a:pPr>
            <a:r>
              <a:rPr lang="he-IL" dirty="0"/>
              <a:t>ור' יוחנן </a:t>
            </a:r>
            <a:r>
              <a:rPr lang="he-IL" dirty="0" err="1"/>
              <a:t>ור</a:t>
            </a:r>
            <a:r>
              <a:rPr lang="he-IL" dirty="0"/>
              <a:t>''ל </a:t>
            </a:r>
            <a:r>
              <a:rPr lang="he-IL" dirty="0" smtClean="0"/>
              <a:t>סברי: </a:t>
            </a:r>
            <a:r>
              <a:rPr lang="he-IL" b="1" dirty="0">
                <a:solidFill>
                  <a:srgbClr val="002060"/>
                </a:solidFill>
              </a:rPr>
              <a:t>נכסים</a:t>
            </a:r>
            <a:r>
              <a:rPr lang="he-IL" dirty="0"/>
              <a:t> </a:t>
            </a:r>
            <a:r>
              <a:rPr lang="he-IL" dirty="0" smtClean="0"/>
              <a:t>- אדם אוסר,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 </a:t>
            </a:r>
            <a:r>
              <a:rPr lang="he-IL" dirty="0" smtClean="0"/>
              <a:t>- אין </a:t>
            </a:r>
            <a:r>
              <a:rPr lang="he-IL" dirty="0"/>
              <a:t>אדם </a:t>
            </a:r>
            <a:r>
              <a:rPr lang="he-IL" dirty="0" smtClean="0"/>
              <a:t>אוסר.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/>
              <a:t>ומי איכא </a:t>
            </a:r>
            <a:r>
              <a:rPr lang="he-IL" dirty="0" err="1"/>
              <a:t>למ</a:t>
            </a:r>
            <a:r>
              <a:rPr lang="he-IL" dirty="0"/>
              <a:t>''ד </a:t>
            </a:r>
            <a:r>
              <a:rPr lang="he-IL" dirty="0" err="1"/>
              <a:t>ל''ש</a:t>
            </a:r>
            <a:r>
              <a:rPr lang="he-IL" dirty="0"/>
              <a:t> </a:t>
            </a:r>
            <a:r>
              <a:rPr lang="he-IL" b="1" dirty="0">
                <a:solidFill>
                  <a:srgbClr val="002060"/>
                </a:solidFill>
              </a:rPr>
              <a:t>נכסים אלו </a:t>
            </a:r>
            <a:r>
              <a:rPr lang="he-IL" dirty="0" err="1"/>
              <a:t>ול</a:t>
            </a:r>
            <a:r>
              <a:rPr lang="he-IL" dirty="0"/>
              <a:t>''ש </a:t>
            </a:r>
            <a:r>
              <a:rPr lang="he-IL" b="1" dirty="0">
                <a:solidFill>
                  <a:srgbClr val="002060"/>
                </a:solidFill>
              </a:rPr>
              <a:t>נכסי</a:t>
            </a:r>
            <a:r>
              <a:rPr lang="he-IL" dirty="0"/>
              <a:t>?</a:t>
            </a:r>
          </a:p>
          <a:p>
            <a:pPr>
              <a:lnSpc>
                <a:spcPct val="120000"/>
              </a:lnSpc>
            </a:pPr>
            <a:r>
              <a:rPr lang="he-IL" dirty="0"/>
              <a:t>והא </a:t>
            </a:r>
            <a:r>
              <a:rPr lang="he-IL" dirty="0" smtClean="0"/>
              <a:t>תנן: 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dirty="0" err="1">
                <a:solidFill>
                  <a:schemeClr val="accent6">
                    <a:lumMod val="50000"/>
                  </a:schemeClr>
                </a:solidFill>
              </a:rPr>
              <a:t>לחבירו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קונם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לתוך ביתך שאני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נכנס,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שדך שאני לוקח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או שמכרו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לאחר, </a:t>
            </a:r>
            <a:r>
              <a:rPr lang="he-IL" dirty="0" smtClean="0">
                <a:solidFill>
                  <a:srgbClr val="FF0000"/>
                </a:solidFill>
              </a:rPr>
              <a:t>מותר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לבית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זה שאני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נכנס,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שדה זו שאני לוקח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מת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או שמכרו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לאחר, </a:t>
            </a:r>
            <a:r>
              <a:rPr lang="he-IL" dirty="0" smtClean="0">
                <a:solidFill>
                  <a:srgbClr val="00B050"/>
                </a:solidFill>
              </a:rPr>
              <a:t>אסור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he-IL" sz="1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/>
              <a:t>אלא כי אמרי ר' יוחנן וריש לקיש </a:t>
            </a:r>
            <a:r>
              <a:rPr lang="he-IL" dirty="0" smtClean="0"/>
              <a:t>ב</a:t>
            </a:r>
            <a:r>
              <a:rPr lang="he-IL" b="1" dirty="0" smtClean="0">
                <a:solidFill>
                  <a:srgbClr val="002060"/>
                </a:solidFill>
              </a:rPr>
              <a:t>נכסי</a:t>
            </a:r>
            <a:r>
              <a:rPr lang="he-IL" dirty="0" smtClean="0"/>
              <a:t>, </a:t>
            </a:r>
            <a:r>
              <a:rPr lang="he-IL" dirty="0"/>
              <a:t>ורב ושמואל </a:t>
            </a:r>
            <a:r>
              <a:rPr lang="he-IL" dirty="0" smtClean="0"/>
              <a:t>ב</a:t>
            </a:r>
            <a:r>
              <a:rPr lang="he-IL" b="1" dirty="0" smtClean="0">
                <a:solidFill>
                  <a:srgbClr val="002060"/>
                </a:solidFill>
              </a:rPr>
              <a:t>נכסים</a:t>
            </a:r>
            <a:r>
              <a:rPr lang="he-IL" dirty="0" smtClean="0"/>
              <a:t> </a:t>
            </a:r>
            <a:r>
              <a:rPr lang="he-IL" b="1" dirty="0">
                <a:solidFill>
                  <a:srgbClr val="002060"/>
                </a:solidFill>
              </a:rPr>
              <a:t>אלו</a:t>
            </a:r>
            <a:r>
              <a:rPr lang="he-IL" dirty="0"/>
              <a:t> ולא פליגי.</a:t>
            </a:r>
          </a:p>
          <a:p>
            <a:pPr>
              <a:lnSpc>
                <a:spcPct val="120000"/>
              </a:lnSpc>
            </a:pPr>
            <a:endParaRPr lang="he-IL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he-IL" dirty="0" smtClean="0"/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116640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19901"/>
              </p:ext>
            </p:extLst>
          </p:nvPr>
        </p:nvGraphicFramePr>
        <p:xfrm>
          <a:off x="2123727" y="174572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91714" y="1846492"/>
            <a:ext cx="458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❷</a:t>
            </a:r>
            <a:endParaRPr lang="he-I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604448" y="4682940"/>
            <a:ext cx="4588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❸</a:t>
            </a:r>
            <a:endParaRPr lang="he-IL" sz="2400" dirty="0"/>
          </a:p>
        </p:txBody>
      </p:sp>
      <p:graphicFrame>
        <p:nvGraphicFramePr>
          <p:cNvPr id="11" name="טבלה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190763"/>
              </p:ext>
            </p:extLst>
          </p:nvPr>
        </p:nvGraphicFramePr>
        <p:xfrm>
          <a:off x="2123728" y="5220808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467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472032"/>
              </p:ext>
            </p:extLst>
          </p:nvPr>
        </p:nvGraphicFramePr>
        <p:xfrm>
          <a:off x="639696" y="591556"/>
          <a:ext cx="7920881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3695"/>
                <a:gridCol w="1537719"/>
                <a:gridCol w="1715708"/>
                <a:gridCol w="1427899"/>
                <a:gridCol w="134586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אפשרות 1 </a:t>
                      </a:r>
                    </a:p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לביאור המשנה</a:t>
                      </a:r>
                      <a:endParaRPr lang="he-IL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909699"/>
              </p:ext>
            </p:extLst>
          </p:nvPr>
        </p:nvGraphicFramePr>
        <p:xfrm>
          <a:off x="2214190" y="4725144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03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4724" y="116632"/>
            <a:ext cx="8617756" cy="66849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200" b="1" dirty="0" smtClean="0"/>
              <a:t>משנה</a:t>
            </a:r>
            <a:endParaRPr lang="he-IL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המודר </a:t>
            </a:r>
            <a:r>
              <a:rPr lang="he-IL" sz="1200" b="1" dirty="0">
                <a:solidFill>
                  <a:schemeClr val="accent6">
                    <a:lumMod val="50000"/>
                  </a:schemeClr>
                </a:solidFill>
              </a:rPr>
              <a:t>הנאה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מחבירו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לפני שביעית - אינו יורד לתוך שדהו ואינו אוכל מן הנוטות.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ובשביעית - אינו יורד לתוך שדהו אבל אוכל הוא מן הנטיעות הנוטות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2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נדר הימנו </a:t>
            </a:r>
            <a:r>
              <a:rPr lang="he-IL" sz="1200" b="1" dirty="0">
                <a:solidFill>
                  <a:schemeClr val="accent6">
                    <a:lumMod val="50000"/>
                  </a:schemeClr>
                </a:solidFill>
              </a:rPr>
              <a:t>מאכל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לפני שביעית - יורד לתוך שדהו ואינו אוכל מן 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הפירות. ובשביעית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- יורד ואוכל.</a:t>
            </a: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000" dirty="0"/>
              <a:t/>
            </a:r>
            <a:br>
              <a:rPr lang="he-IL" sz="1000" dirty="0"/>
            </a:br>
            <a:r>
              <a:rPr lang="he-IL" sz="1200" b="1" dirty="0"/>
              <a:t>גמרא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רב ושמואל </a:t>
            </a:r>
            <a:r>
              <a:rPr lang="he-IL" sz="1200" dirty="0" err="1"/>
              <a:t>דאמרי</a:t>
            </a:r>
            <a:r>
              <a:rPr lang="he-IL" sz="1200" dirty="0"/>
              <a:t> </a:t>
            </a:r>
            <a:r>
              <a:rPr lang="he-IL" sz="1200" dirty="0" err="1"/>
              <a:t>תרוייהו</a:t>
            </a:r>
            <a:r>
              <a:rPr lang="he-IL" sz="12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נכסים אלו עליך לפני שביעית - אין יורד לתוך שדהו </a:t>
            </a:r>
            <a:r>
              <a:rPr lang="he-IL" sz="1200" dirty="0">
                <a:solidFill>
                  <a:srgbClr val="FF0000"/>
                </a:solidFill>
              </a:rPr>
              <a:t>ואינו אוכל מן הנוטות </a:t>
            </a:r>
            <a:r>
              <a:rPr lang="he-IL" sz="1200" dirty="0" err="1">
                <a:solidFill>
                  <a:srgbClr val="FF0000"/>
                </a:solidFill>
              </a:rPr>
              <a:t>אע</a:t>
            </a:r>
            <a:r>
              <a:rPr lang="he-IL" sz="1200" dirty="0">
                <a:solidFill>
                  <a:srgbClr val="FF0000"/>
                </a:solidFill>
              </a:rPr>
              <a:t>''פ שהגיע שביעית</a:t>
            </a:r>
            <a:r>
              <a:rPr lang="he-IL" sz="1200" dirty="0"/>
              <a:t>.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ואם בשביעית נדר - אין יורד לתוך שדהו אבל אוכל מן הנוטות</a:t>
            </a:r>
            <a:r>
              <a:rPr lang="he-IL" sz="1200" dirty="0" smtClean="0"/>
              <a:t>.</a:t>
            </a:r>
            <a:endParaRPr lang="he-IL" sz="1200" dirty="0"/>
          </a:p>
          <a:p>
            <a:pPr>
              <a:lnSpc>
                <a:spcPct val="120000"/>
              </a:lnSpc>
            </a:pPr>
            <a:r>
              <a:rPr lang="he-IL" sz="1200" dirty="0"/>
              <a:t>ור' יוחנן וריש לקיש </a:t>
            </a:r>
            <a:r>
              <a:rPr lang="he-IL" sz="1200" dirty="0" err="1"/>
              <a:t>דאמרי</a:t>
            </a:r>
            <a:r>
              <a:rPr lang="he-IL" sz="1200" dirty="0"/>
              <a:t> </a:t>
            </a:r>
            <a:r>
              <a:rPr lang="he-IL" sz="1200" dirty="0" err="1"/>
              <a:t>תרוייהו</a:t>
            </a:r>
            <a:r>
              <a:rPr lang="he-IL" sz="12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נכסי עליך לפני שביעית - אין יורד לתוך שדהו ואין אוכל מן הנוטות, </a:t>
            </a:r>
            <a:r>
              <a:rPr lang="he-IL" sz="1200" dirty="0">
                <a:solidFill>
                  <a:srgbClr val="FF0000"/>
                </a:solidFill>
              </a:rPr>
              <a:t>הגיע שביעית </a:t>
            </a:r>
            <a:r>
              <a:rPr lang="he-IL" sz="1200" dirty="0"/>
              <a:t>אינו יורד לתוך שדהו אבל </a:t>
            </a:r>
            <a:r>
              <a:rPr lang="he-IL" sz="1200" dirty="0">
                <a:solidFill>
                  <a:srgbClr val="FF0000"/>
                </a:solidFill>
              </a:rPr>
              <a:t>אוכל הוא את הנוטות</a:t>
            </a:r>
            <a:r>
              <a:rPr lang="he-IL" sz="1200" dirty="0" smtClean="0"/>
              <a:t>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200" dirty="0" err="1"/>
              <a:t>לימא</a:t>
            </a:r>
            <a:r>
              <a:rPr lang="he-IL" sz="1200" dirty="0"/>
              <a:t> בהא </a:t>
            </a:r>
            <a:r>
              <a:rPr lang="he-IL" sz="1200" dirty="0" err="1"/>
              <a:t>קמיפלגי</a:t>
            </a:r>
            <a:r>
              <a:rPr lang="he-IL" sz="1200" dirty="0"/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 err="1"/>
              <a:t>דרב</a:t>
            </a:r>
            <a:r>
              <a:rPr lang="he-IL" sz="1200" dirty="0"/>
              <a:t> ושמואל סברי - אדם אוסר דבר שברשותו אפילו לכשיצא </a:t>
            </a:r>
            <a:r>
              <a:rPr lang="he-IL" sz="1200" dirty="0" smtClean="0"/>
              <a:t>מרשותו, ורבי </a:t>
            </a:r>
            <a:r>
              <a:rPr lang="he-IL" sz="1200" dirty="0"/>
              <a:t>יוחנן </a:t>
            </a:r>
            <a:r>
              <a:rPr lang="he-IL" sz="1200" dirty="0" err="1"/>
              <a:t>ור</a:t>
            </a:r>
            <a:r>
              <a:rPr lang="he-IL" sz="1200" dirty="0"/>
              <a:t>''ל סברי - אין אדם אוסר דבר שברשותו לכשיצא </a:t>
            </a:r>
            <a:r>
              <a:rPr lang="he-IL" sz="1200" dirty="0" smtClean="0"/>
              <a:t>מרשותו?</a:t>
            </a:r>
            <a:endParaRPr lang="he-IL" sz="1200" dirty="0"/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200" dirty="0" err="1"/>
              <a:t>ותיסברא</a:t>
            </a:r>
            <a:r>
              <a:rPr lang="he-IL" sz="1200" dirty="0"/>
              <a:t>?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מי איכא </a:t>
            </a:r>
            <a:r>
              <a:rPr lang="he-IL" sz="1200" dirty="0" err="1"/>
              <a:t>למ</a:t>
            </a:r>
            <a:r>
              <a:rPr lang="he-IL" sz="1200" dirty="0"/>
              <a:t>''ד אין אדם אוסר דבר שברשותו לכשיצא מרשותו? </a:t>
            </a:r>
            <a:r>
              <a:rPr lang="he-IL" sz="1200" dirty="0" err="1" smtClean="0"/>
              <a:t>א</a:t>
            </a:r>
            <a:r>
              <a:rPr lang="he-IL" sz="1200" dirty="0" err="1"/>
              <a:t>''כ</a:t>
            </a:r>
            <a:r>
              <a:rPr lang="he-IL" sz="1200" dirty="0"/>
              <a:t> </a:t>
            </a:r>
            <a:r>
              <a:rPr lang="he-IL" sz="1200" dirty="0" err="1"/>
              <a:t>ניפלגי</a:t>
            </a:r>
            <a:r>
              <a:rPr lang="he-IL" sz="1200" dirty="0"/>
              <a:t> ב</a:t>
            </a:r>
            <a:r>
              <a:rPr lang="he-IL" sz="1200" b="1" dirty="0">
                <a:solidFill>
                  <a:srgbClr val="002060"/>
                </a:solidFill>
              </a:rPr>
              <a:t>נכסים אלו</a:t>
            </a:r>
            <a:r>
              <a:rPr lang="he-IL" sz="1200" dirty="0"/>
              <a:t> </a:t>
            </a:r>
            <a:r>
              <a:rPr lang="he-IL" sz="1200" dirty="0" err="1"/>
              <a:t>וכ</a:t>
            </a:r>
            <a:r>
              <a:rPr lang="he-IL" sz="1200" dirty="0"/>
              <a:t>''ש ב</a:t>
            </a:r>
            <a:r>
              <a:rPr lang="he-IL" sz="1200" b="1" dirty="0">
                <a:solidFill>
                  <a:srgbClr val="002060"/>
                </a:solidFill>
              </a:rPr>
              <a:t>נכסי</a:t>
            </a:r>
            <a:r>
              <a:rPr lang="he-IL" sz="1200" dirty="0"/>
              <a:t>! </a:t>
            </a: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200" dirty="0"/>
              <a:t>ותו, הא תנן </a:t>
            </a:r>
            <a:r>
              <a:rPr lang="he-IL" sz="1200" dirty="0" err="1"/>
              <a:t>דאדם</a:t>
            </a:r>
            <a:r>
              <a:rPr lang="he-IL" sz="1200" dirty="0"/>
              <a:t> אוסר דבר שברשותו לכשיצא מרשותו, </a:t>
            </a:r>
            <a:r>
              <a:rPr lang="he-IL" sz="1200" dirty="0" err="1" smtClean="0"/>
              <a:t>דתנן</a:t>
            </a:r>
            <a:r>
              <a:rPr lang="he-IL" sz="1200" dirty="0"/>
              <a:t>: 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האומר לבנו קונם שאתה נהנה לי - מת יירשנו, בחייו ובמותו - אם מת לא יירשנו</a:t>
            </a:r>
            <a:r>
              <a:rPr lang="he-IL" sz="1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500" dirty="0"/>
          </a:p>
          <a:p>
            <a:pPr>
              <a:lnSpc>
                <a:spcPct val="120000"/>
              </a:lnSpc>
            </a:pPr>
            <a:r>
              <a:rPr lang="he-IL" sz="1200" dirty="0"/>
              <a:t>שאני הכא </a:t>
            </a:r>
            <a:r>
              <a:rPr lang="he-IL" sz="1200" dirty="0" err="1"/>
              <a:t>דקא</a:t>
            </a:r>
            <a:r>
              <a:rPr lang="he-IL" sz="1200" dirty="0"/>
              <a:t> </a:t>
            </a:r>
            <a:r>
              <a:rPr lang="he-IL" sz="1200" dirty="0" err="1"/>
              <a:t>א''ל</a:t>
            </a:r>
            <a:r>
              <a:rPr lang="he-IL" sz="1200" dirty="0"/>
              <a:t> בחייו ובמותו</a:t>
            </a:r>
            <a:r>
              <a:rPr lang="he-IL" sz="1200" dirty="0" smtClean="0"/>
              <a:t>.</a:t>
            </a:r>
            <a:endParaRPr lang="he-IL" sz="800" dirty="0"/>
          </a:p>
          <a:p>
            <a:pPr>
              <a:lnSpc>
                <a:spcPct val="120000"/>
              </a:lnSpc>
            </a:pPr>
            <a:r>
              <a:rPr lang="he-IL" sz="1200" dirty="0"/>
              <a:t>מכל מקום </a:t>
            </a:r>
            <a:r>
              <a:rPr lang="he-IL" sz="1200" dirty="0" err="1"/>
              <a:t>קשיא</a:t>
            </a:r>
            <a:r>
              <a:rPr lang="he-IL" sz="1200" dirty="0"/>
              <a:t>!</a:t>
            </a:r>
          </a:p>
          <a:p>
            <a:pPr>
              <a:lnSpc>
                <a:spcPct val="120000"/>
              </a:lnSpc>
            </a:pPr>
            <a:endParaRPr lang="he-IL" sz="1000" dirty="0" smtClean="0"/>
          </a:p>
          <a:p>
            <a:pPr>
              <a:lnSpc>
                <a:spcPct val="120000"/>
              </a:lnSpc>
            </a:pPr>
            <a:r>
              <a:rPr lang="he-IL" sz="1200" dirty="0"/>
              <a:t>אלא </a:t>
            </a:r>
            <a:r>
              <a:rPr lang="he-IL" sz="1200" b="1" dirty="0">
                <a:solidFill>
                  <a:srgbClr val="002060"/>
                </a:solidFill>
              </a:rPr>
              <a:t>בנכסים אלו </a:t>
            </a:r>
            <a:r>
              <a:rPr lang="he-IL" sz="1200" dirty="0" err="1"/>
              <a:t>כ''ע</a:t>
            </a:r>
            <a:r>
              <a:rPr lang="he-IL" sz="1200" dirty="0"/>
              <a:t> לא פליגי, כי פליגי </a:t>
            </a:r>
            <a:r>
              <a:rPr lang="he-IL" sz="1200" b="1" dirty="0">
                <a:solidFill>
                  <a:srgbClr val="002060"/>
                </a:solidFill>
              </a:rPr>
              <a:t>בנכסי</a:t>
            </a:r>
            <a:r>
              <a:rPr lang="he-IL" sz="1200" dirty="0"/>
              <a:t>: 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רב ושמואל סברי: </a:t>
            </a:r>
            <a:r>
              <a:rPr lang="he-IL" sz="1200" dirty="0" err="1"/>
              <a:t>ל''ש</a:t>
            </a:r>
            <a:r>
              <a:rPr lang="he-IL" sz="1200" dirty="0"/>
              <a:t> </a:t>
            </a:r>
            <a:r>
              <a:rPr lang="he-IL" sz="1200" b="1" dirty="0">
                <a:solidFill>
                  <a:srgbClr val="002060"/>
                </a:solidFill>
              </a:rPr>
              <a:t>נכסים אלו </a:t>
            </a:r>
            <a:r>
              <a:rPr lang="he-IL" sz="1200" dirty="0" err="1"/>
              <a:t>ל''ש</a:t>
            </a:r>
            <a:r>
              <a:rPr lang="he-IL" sz="1200" dirty="0"/>
              <a:t> </a:t>
            </a:r>
            <a:r>
              <a:rPr lang="he-IL" sz="1200" b="1" dirty="0">
                <a:solidFill>
                  <a:srgbClr val="002060"/>
                </a:solidFill>
              </a:rPr>
              <a:t>נכסי</a:t>
            </a:r>
            <a:r>
              <a:rPr lang="he-IL" sz="1200" dirty="0"/>
              <a:t> - אדם אוסר.</a:t>
            </a:r>
          </a:p>
          <a:p>
            <a:pPr>
              <a:lnSpc>
                <a:spcPct val="120000"/>
              </a:lnSpc>
            </a:pPr>
            <a:r>
              <a:rPr lang="he-IL" sz="1200" dirty="0"/>
              <a:t>ור' יוחנן </a:t>
            </a:r>
            <a:r>
              <a:rPr lang="he-IL" sz="1200" dirty="0" err="1"/>
              <a:t>ור</a:t>
            </a:r>
            <a:r>
              <a:rPr lang="he-IL" sz="1200" dirty="0"/>
              <a:t>''ל סברי: </a:t>
            </a:r>
            <a:r>
              <a:rPr lang="he-IL" sz="1200" b="1" dirty="0">
                <a:solidFill>
                  <a:srgbClr val="002060"/>
                </a:solidFill>
              </a:rPr>
              <a:t>נכסים</a:t>
            </a:r>
            <a:r>
              <a:rPr lang="he-IL" sz="1200" dirty="0"/>
              <a:t> - אדם אוסר, </a:t>
            </a:r>
            <a:r>
              <a:rPr lang="he-IL" sz="1200" b="1" dirty="0">
                <a:solidFill>
                  <a:srgbClr val="002060"/>
                </a:solidFill>
              </a:rPr>
              <a:t>נכסי</a:t>
            </a:r>
            <a:r>
              <a:rPr lang="he-IL" sz="1200" dirty="0"/>
              <a:t> - אין אדם אוסר.</a:t>
            </a:r>
          </a:p>
          <a:p>
            <a:pPr>
              <a:lnSpc>
                <a:spcPct val="120000"/>
              </a:lnSpc>
            </a:pPr>
            <a:endParaRPr lang="he-IL" sz="1000" dirty="0"/>
          </a:p>
          <a:p>
            <a:pPr>
              <a:lnSpc>
                <a:spcPct val="120000"/>
              </a:lnSpc>
            </a:pPr>
            <a:r>
              <a:rPr lang="he-IL" sz="1200" dirty="0"/>
              <a:t>ומי איכא </a:t>
            </a:r>
            <a:r>
              <a:rPr lang="he-IL" sz="1200" dirty="0" err="1"/>
              <a:t>למ</a:t>
            </a:r>
            <a:r>
              <a:rPr lang="he-IL" sz="1200" dirty="0"/>
              <a:t>''ד </a:t>
            </a:r>
            <a:r>
              <a:rPr lang="he-IL" sz="1200" dirty="0" err="1"/>
              <a:t>ל''ש</a:t>
            </a:r>
            <a:r>
              <a:rPr lang="he-IL" sz="1200" dirty="0"/>
              <a:t> </a:t>
            </a:r>
            <a:r>
              <a:rPr lang="he-IL" sz="1200" b="1" dirty="0">
                <a:solidFill>
                  <a:srgbClr val="002060"/>
                </a:solidFill>
              </a:rPr>
              <a:t>נכסים אלו </a:t>
            </a:r>
            <a:r>
              <a:rPr lang="he-IL" sz="1200" dirty="0" err="1"/>
              <a:t>ול</a:t>
            </a:r>
            <a:r>
              <a:rPr lang="he-IL" sz="1200" dirty="0"/>
              <a:t>''ש </a:t>
            </a:r>
            <a:r>
              <a:rPr lang="he-IL" sz="1200" b="1" dirty="0" smtClean="0">
                <a:solidFill>
                  <a:srgbClr val="002060"/>
                </a:solidFill>
              </a:rPr>
              <a:t>נכסי</a:t>
            </a:r>
            <a:r>
              <a:rPr lang="he-IL" sz="1200" dirty="0" smtClean="0"/>
              <a:t>? והא </a:t>
            </a:r>
            <a:r>
              <a:rPr lang="he-IL" sz="1200" dirty="0"/>
              <a:t>תנן: 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האומר </a:t>
            </a:r>
            <a:r>
              <a:rPr lang="he-IL" sz="1200" dirty="0" err="1">
                <a:solidFill>
                  <a:schemeClr val="accent6">
                    <a:lumMod val="50000"/>
                  </a:schemeClr>
                </a:solidFill>
              </a:rPr>
              <a:t>לחבירו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 קונם לתוך ביתך שאני נכנס, שדך שאני לוקח - מת או שמכרו לאחר, </a:t>
            </a:r>
            <a:r>
              <a:rPr lang="he-IL" sz="1200" dirty="0">
                <a:solidFill>
                  <a:srgbClr val="FF0000"/>
                </a:solidFill>
              </a:rPr>
              <a:t>מותר</a:t>
            </a: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chemeClr val="accent6">
                    <a:lumMod val="50000"/>
                  </a:schemeClr>
                </a:solidFill>
              </a:rPr>
              <a:t>לבית זה שאני נכנס, שדה זו שאני לוקח - מת או שמכרו לאחר, אסור.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200" dirty="0"/>
              <a:t>אלא כי אמרי ר' יוחנן וריש לקיש ב</a:t>
            </a:r>
            <a:r>
              <a:rPr lang="he-IL" sz="1200" b="1" dirty="0">
                <a:solidFill>
                  <a:srgbClr val="002060"/>
                </a:solidFill>
              </a:rPr>
              <a:t>נכסי</a:t>
            </a:r>
            <a:r>
              <a:rPr lang="he-IL" sz="1200" dirty="0"/>
              <a:t>, ורב ושמואל ב</a:t>
            </a:r>
            <a:r>
              <a:rPr lang="he-IL" sz="1200" b="1" dirty="0">
                <a:solidFill>
                  <a:srgbClr val="002060"/>
                </a:solidFill>
              </a:rPr>
              <a:t>נכסים</a:t>
            </a:r>
            <a:r>
              <a:rPr lang="he-IL" sz="1200" dirty="0"/>
              <a:t> </a:t>
            </a:r>
            <a:r>
              <a:rPr lang="he-IL" sz="1200" b="1" dirty="0">
                <a:solidFill>
                  <a:srgbClr val="002060"/>
                </a:solidFill>
              </a:rPr>
              <a:t>אלו</a:t>
            </a:r>
            <a:r>
              <a:rPr lang="he-IL" sz="1200" dirty="0"/>
              <a:t> ולא פליגי</a:t>
            </a:r>
            <a:r>
              <a:rPr lang="he-IL" sz="1200" dirty="0" smtClean="0"/>
              <a:t>.</a:t>
            </a:r>
            <a:endParaRPr lang="he-IL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30708" y="35332"/>
            <a:ext cx="30731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06548" y="2682452"/>
            <a:ext cx="251520" cy="39087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 smtClean="0"/>
              <a:t>❶</a:t>
            </a:r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600" dirty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/>
          </a:p>
          <a:p>
            <a:r>
              <a:rPr lang="he-IL" sz="1200" dirty="0" smtClean="0"/>
              <a:t>❷</a:t>
            </a:r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200" dirty="0"/>
          </a:p>
          <a:p>
            <a:endParaRPr lang="he-IL" sz="1200" dirty="0" smtClean="0"/>
          </a:p>
          <a:p>
            <a:endParaRPr lang="he-IL" sz="1400" dirty="0"/>
          </a:p>
          <a:p>
            <a:endParaRPr lang="he-IL" sz="1200" dirty="0" smtClean="0"/>
          </a:p>
          <a:p>
            <a:endParaRPr lang="he-IL" sz="1400" dirty="0"/>
          </a:p>
          <a:p>
            <a:endParaRPr lang="he-IL" sz="1200" dirty="0" smtClean="0"/>
          </a:p>
          <a:p>
            <a:r>
              <a:rPr lang="he-IL" sz="1200" dirty="0" smtClean="0"/>
              <a:t>❸</a:t>
            </a:r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293048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0708" y="35332"/>
            <a:ext cx="307314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20472" y="692696"/>
            <a:ext cx="251520" cy="44935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❶</a:t>
            </a:r>
          </a:p>
          <a:p>
            <a:endParaRPr lang="he-IL" dirty="0"/>
          </a:p>
          <a:p>
            <a:endParaRPr lang="he-IL" dirty="0" smtClean="0"/>
          </a:p>
          <a:p>
            <a:endParaRPr lang="he-IL" sz="2400" dirty="0"/>
          </a:p>
          <a:p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r>
              <a:rPr lang="he-IL" dirty="0" smtClean="0"/>
              <a:t>❷</a:t>
            </a:r>
          </a:p>
          <a:p>
            <a:endParaRPr lang="he-IL" dirty="0"/>
          </a:p>
          <a:p>
            <a:endParaRPr lang="he-IL" dirty="0" smtClean="0"/>
          </a:p>
          <a:p>
            <a:endParaRPr lang="he-IL" sz="2400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r>
              <a:rPr lang="he-IL" dirty="0" smtClean="0"/>
              <a:t>❸</a:t>
            </a:r>
            <a:endParaRPr lang="he-IL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098197"/>
              </p:ext>
            </p:extLst>
          </p:nvPr>
        </p:nvGraphicFramePr>
        <p:xfrm>
          <a:off x="899591" y="764704"/>
          <a:ext cx="7513107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3976"/>
                <a:gridCol w="1500786"/>
                <a:gridCol w="1627382"/>
                <a:gridCol w="1354389"/>
                <a:gridCol w="127657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481850"/>
              </p:ext>
            </p:extLst>
          </p:nvPr>
        </p:nvGraphicFramePr>
        <p:xfrm>
          <a:off x="2123727" y="2804060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900033"/>
              </p:ext>
            </p:extLst>
          </p:nvPr>
        </p:nvGraphicFramePr>
        <p:xfrm>
          <a:off x="2123728" y="4825960"/>
          <a:ext cx="6318250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201707"/>
                <a:gridCol w="2138075"/>
                <a:gridCol w="1978468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 - דין הפירות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נכסים אלו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נכסי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50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33982" y="2780928"/>
            <a:ext cx="6570466" cy="254839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900" dirty="0" smtClean="0"/>
              <a:t>ובשביעית </a:t>
            </a:r>
            <a:r>
              <a:rPr lang="he-IL" sz="1900" dirty="0"/>
              <a:t>אין יורד לתוך שדהו </a:t>
            </a:r>
            <a:r>
              <a:rPr lang="he-IL" sz="1900" dirty="0" err="1"/>
              <a:t>כו</a:t>
            </a:r>
            <a:r>
              <a:rPr lang="he-IL" sz="1900" dirty="0"/>
              <a:t>': 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מאי </a:t>
            </a:r>
            <a:r>
              <a:rPr lang="he-IL" sz="1900" dirty="0"/>
              <a:t>שנא </a:t>
            </a:r>
            <a:r>
              <a:rPr lang="he-IL" sz="1900" dirty="0" err="1"/>
              <a:t>דאוכל</a:t>
            </a:r>
            <a:r>
              <a:rPr lang="he-IL" sz="1900" dirty="0"/>
              <a:t> מן הנוטות </a:t>
            </a:r>
            <a:r>
              <a:rPr lang="he-IL" sz="1900" dirty="0" err="1"/>
              <a:t>דפירי</a:t>
            </a:r>
            <a:r>
              <a:rPr lang="he-IL" sz="1900" dirty="0"/>
              <a:t> </a:t>
            </a:r>
            <a:r>
              <a:rPr lang="he-IL" sz="1900" dirty="0" err="1"/>
              <a:t>דהפקירא</a:t>
            </a:r>
            <a:r>
              <a:rPr lang="he-IL" sz="1900" dirty="0"/>
              <a:t> </a:t>
            </a:r>
            <a:r>
              <a:rPr lang="he-IL" sz="1900" dirty="0" err="1" smtClean="0"/>
              <a:t>אינון</a:t>
            </a:r>
            <a:r>
              <a:rPr lang="he-IL" sz="1900" dirty="0" smtClean="0"/>
              <a:t>, </a:t>
            </a:r>
            <a:r>
              <a:rPr lang="he-IL" sz="1900" dirty="0"/>
              <a:t>ארעא </a:t>
            </a:r>
            <a:r>
              <a:rPr lang="he-IL" sz="1900" dirty="0" err="1"/>
              <a:t>נמי</a:t>
            </a:r>
            <a:r>
              <a:rPr lang="he-IL" sz="1900" dirty="0"/>
              <a:t> </a:t>
            </a:r>
            <a:r>
              <a:rPr lang="he-IL" sz="1900" dirty="0" err="1" smtClean="0"/>
              <a:t>אפקרה</a:t>
            </a:r>
            <a:r>
              <a:rPr lang="he-IL" sz="1900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אמר </a:t>
            </a:r>
            <a:r>
              <a:rPr lang="he-IL" sz="1900" dirty="0" err="1" smtClean="0"/>
              <a:t>עולא</a:t>
            </a:r>
            <a:r>
              <a:rPr lang="he-IL" sz="1900" dirty="0" smtClean="0"/>
              <a:t>: </a:t>
            </a:r>
            <a:r>
              <a:rPr lang="he-IL" sz="1900" dirty="0" err="1"/>
              <a:t>בעומדין</a:t>
            </a:r>
            <a:r>
              <a:rPr lang="he-IL" sz="1900" dirty="0"/>
              <a:t> אילנות על </a:t>
            </a:r>
            <a:r>
              <a:rPr lang="he-IL" sz="1900" dirty="0" err="1" smtClean="0"/>
              <a:t>הגבולים</a:t>
            </a:r>
            <a:r>
              <a:rPr lang="he-IL" sz="1900" dirty="0"/>
              <a:t>.</a:t>
            </a:r>
            <a:endParaRPr lang="he-IL" sz="1900" dirty="0" smtClean="0"/>
          </a:p>
          <a:p>
            <a:pPr>
              <a:lnSpc>
                <a:spcPct val="120000"/>
              </a:lnSpc>
            </a:pPr>
            <a:endParaRPr lang="he-IL" sz="1900" dirty="0"/>
          </a:p>
          <a:p>
            <a:pPr>
              <a:lnSpc>
                <a:spcPct val="120000"/>
              </a:lnSpc>
            </a:pPr>
            <a:r>
              <a:rPr lang="he-IL" sz="1900" dirty="0" smtClean="0"/>
              <a:t>ר</a:t>
            </a:r>
            <a:r>
              <a:rPr lang="he-IL" sz="1900" dirty="0"/>
              <a:t>' שמעון בן אליקים </a:t>
            </a:r>
            <a:r>
              <a:rPr lang="he-IL" sz="1900" dirty="0" smtClean="0"/>
              <a:t>אמר: </a:t>
            </a:r>
            <a:r>
              <a:rPr lang="he-IL" sz="1900" dirty="0"/>
              <a:t>גזירה שמא </a:t>
            </a:r>
            <a:r>
              <a:rPr lang="he-IL" sz="1900" dirty="0" err="1"/>
              <a:t>ישהא</a:t>
            </a:r>
            <a:r>
              <a:rPr lang="he-IL" sz="1900" dirty="0"/>
              <a:t> </a:t>
            </a:r>
            <a:r>
              <a:rPr lang="he-IL" sz="1900" dirty="0" smtClean="0"/>
              <a:t>בעמידה</a:t>
            </a:r>
            <a:r>
              <a:rPr lang="he-IL" sz="1900" dirty="0"/>
              <a:t>.</a:t>
            </a:r>
            <a:endParaRPr lang="he-IL" sz="19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0708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הסבר מלבני מעוגל 4"/>
          <p:cNvSpPr/>
          <p:nvPr/>
        </p:nvSpPr>
        <p:spPr>
          <a:xfrm>
            <a:off x="2051720" y="620688"/>
            <a:ext cx="6552728" cy="1512168"/>
          </a:xfrm>
          <a:prstGeom prst="wedgeRoundRectCallout">
            <a:avLst>
              <a:gd name="adj1" fmla="val 52831"/>
              <a:gd name="adj2" fmla="val 4068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המודר </a:t>
            </a:r>
            <a:r>
              <a:rPr lang="he-IL" sz="1600" b="1" dirty="0">
                <a:solidFill>
                  <a:schemeClr val="accent6">
                    <a:lumMod val="50000"/>
                  </a:schemeClr>
                </a:solidFill>
              </a:rPr>
              <a:t>הנאה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600" dirty="0" err="1">
                <a:solidFill>
                  <a:schemeClr val="accent6">
                    <a:lumMod val="50000"/>
                  </a:schemeClr>
                </a:solidFill>
              </a:rPr>
              <a:t>מחבירו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לפני שביעית - אינו יורד לתוך שדהו ואינו אוכל מן הנוטות.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ובשביעית - אינו יורד לתוך שדהו אבל אוכל הוא מן הנטיעות הנוטות.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נדר הימנו </a:t>
            </a:r>
            <a:r>
              <a:rPr lang="he-IL" sz="1600" b="1" dirty="0">
                <a:solidFill>
                  <a:schemeClr val="accent6">
                    <a:lumMod val="50000"/>
                  </a:schemeClr>
                </a:solidFill>
              </a:rPr>
              <a:t>מאכל</a:t>
            </a: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 לפני שביעית - יורד לתוך שדהו ואינו אוכל מן הפירות.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chemeClr val="accent6">
                    <a:lumMod val="50000"/>
                  </a:schemeClr>
                </a:solidFill>
              </a:rPr>
              <a:t>ובשביעית - יורד ואוכל</a:t>
            </a:r>
            <a:r>
              <a:rPr lang="he-IL" sz="16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sz="1600" dirty="0"/>
          </a:p>
        </p:txBody>
      </p:sp>
    </p:spTree>
    <p:extLst>
      <p:ext uri="{BB962C8B-B14F-4D97-AF65-F5344CB8AC3E}">
        <p14:creationId xmlns:p14="http://schemas.microsoft.com/office/powerpoint/2010/main" val="40442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442674" cy="26407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המודר 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הנאה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מחבירו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אבל אוכל הוא מן הנטיעות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endParaRPr lang="he-IL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הימנו </a:t>
            </a:r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מאכל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יורד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הפירות.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יורד ואוכל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20212"/>
              </p:ext>
            </p:extLst>
          </p:nvPr>
        </p:nvGraphicFramePr>
        <p:xfrm>
          <a:off x="639696" y="2463764"/>
          <a:ext cx="7920881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3695"/>
                <a:gridCol w="1537719"/>
                <a:gridCol w="1715708"/>
                <a:gridCol w="1427899"/>
                <a:gridCol w="134586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אפשרות 1 </a:t>
                      </a:r>
                    </a:p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לביאור המשנה</a:t>
                      </a:r>
                      <a:endParaRPr lang="he-IL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3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4772" y="1282828"/>
            <a:ext cx="8568952" cy="52168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600" b="1" dirty="0" smtClean="0">
                <a:solidFill>
                  <a:schemeClr val="accent2">
                    <a:lumMod val="75000"/>
                  </a:schemeClr>
                </a:solidFill>
              </a:rPr>
              <a:t>שיעור דף יומי אונליין</a:t>
            </a:r>
          </a:p>
          <a:p>
            <a:pPr algn="ctr"/>
            <a:endParaRPr lang="he-IL" sz="2000" b="1" dirty="0">
              <a:solidFill>
                <a:schemeClr val="accent2">
                  <a:lumMod val="75000"/>
                </a:schemeClr>
              </a:solidFill>
            </a:endParaRPr>
          </a:p>
          <a:p>
            <a:pPr lvl="0"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מתקיים בשעה </a:t>
            </a:r>
            <a:r>
              <a:rPr lang="he-IL" sz="2400" b="1" dirty="0" smtClean="0">
                <a:solidFill>
                  <a:srgbClr val="C0504D">
                    <a:lumMod val="75000"/>
                  </a:srgbClr>
                </a:solidFill>
              </a:rPr>
              <a:t>21:00-21:40 </a:t>
            </a:r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בימים א-ה</a:t>
            </a: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800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3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44408" y="3313692"/>
            <a:ext cx="301284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solidFill>
                  <a:schemeClr val="accent2"/>
                </a:solidFill>
              </a:rPr>
              <a:t>√</a:t>
            </a:r>
            <a:endParaRPr lang="he-IL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766989"/>
              </p:ext>
            </p:extLst>
          </p:nvPr>
        </p:nvGraphicFramePr>
        <p:xfrm>
          <a:off x="1115615" y="2996952"/>
          <a:ext cx="6912769" cy="2879208"/>
        </p:xfrm>
        <a:graphic>
          <a:graphicData uri="http://schemas.openxmlformats.org/drawingml/2006/table">
            <a:tbl>
              <a:tblPr rtl="1" firstRow="1" firstCol="1" bandRow="1"/>
              <a:tblGrid>
                <a:gridCol w="1420354"/>
                <a:gridCol w="3909827"/>
                <a:gridCol w="1582588"/>
              </a:tblGrid>
              <a:tr h="308349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תוכן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מגיד השיעור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א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(י"ח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מב</a:t>
                      </a: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ע"א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(משנה) - </a:t>
                      </a: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(משנה) </a:t>
                      </a:r>
                    </a:p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השיעור יתחיל בשעה 21:30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הראל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ב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(י"ט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ע"ב (משנה) - מג ע"ב (2 שורות מלמטה)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דובי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שחור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>
                          <a:effectLst/>
                          <a:latin typeface="Calibri"/>
                          <a:ea typeface="Calibri"/>
                          <a:cs typeface="Arial"/>
                        </a:rPr>
                        <a:t>יום ג 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(כ'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מג ע"ב</a:t>
                      </a: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 (2 שורות מלמטה) - מד ע"ב (סוף הדף)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אברהם</a:t>
                      </a:r>
                      <a:r>
                        <a:rPr lang="he-IL" sz="1500" baseline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סתיו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902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ד (כ"א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מה ע"א (תחילת הדף) - מו ע"א (סוף המשנה)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הראל</a:t>
                      </a:r>
                      <a:r>
                        <a:rPr lang="he-IL" sz="1500" baseline="0" dirty="0" smtClean="0">
                          <a:effectLst/>
                          <a:latin typeface="+mn-lt"/>
                          <a:ea typeface="Calibri"/>
                          <a:cs typeface="Arial"/>
                        </a:rPr>
                        <a:t> שפירא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51">
                <a:tc>
                  <a:txBody>
                    <a:bodyPr/>
                    <a:lstStyle/>
                    <a:p>
                      <a:pPr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יום ה (כ"ב</a:t>
                      </a:r>
                      <a:r>
                        <a:rPr lang="he-IL" sz="1500" baseline="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 תמוז</a:t>
                      </a: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760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מו ע"א (גמרא) - מו ע"ב (סוף הדף)</a:t>
                      </a:r>
                      <a:endParaRPr lang="en-US" sz="15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36525" algn="just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500" dirty="0" smtClean="0">
                          <a:effectLst/>
                          <a:latin typeface="Calibri"/>
                          <a:ea typeface="Calibri"/>
                          <a:cs typeface="Arial"/>
                        </a:rPr>
                        <a:t>שמואל נבון</a:t>
                      </a:r>
                      <a:endParaRPr lang="en-US" sz="15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4363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612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4772" y="116632"/>
            <a:ext cx="8568952" cy="63802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>
              <a:lnSpc>
                <a:spcPct val="130000"/>
              </a:lnSpc>
            </a:pPr>
            <a:endParaRPr lang="he-IL" sz="1400" b="1" dirty="0" smtClean="0">
              <a:solidFill>
                <a:schemeClr val="accent2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800" b="1" dirty="0" smtClean="0">
                <a:solidFill>
                  <a:schemeClr val="accent2"/>
                </a:solidFill>
              </a:rPr>
              <a:t>להתראות מחר </a:t>
            </a:r>
            <a:r>
              <a:rPr lang="he-IL" sz="2800" b="1" dirty="0">
                <a:solidFill>
                  <a:schemeClr val="accent2"/>
                </a:solidFill>
              </a:rPr>
              <a:t>בשיעור </a:t>
            </a:r>
            <a:r>
              <a:rPr lang="he-IL" sz="2800" b="1" dirty="0" smtClean="0">
                <a:solidFill>
                  <a:schemeClr val="accent2"/>
                </a:solidFill>
              </a:rPr>
              <a:t>הבא</a:t>
            </a:r>
            <a:endParaRPr lang="he-IL" sz="2000" dirty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endParaRPr lang="he-IL" sz="2000" dirty="0" smtClean="0">
              <a:solidFill>
                <a:prstClr val="black"/>
              </a:solidFill>
            </a:endParaRPr>
          </a:p>
          <a:p>
            <a:pPr lvl="0">
              <a:lnSpc>
                <a:spcPct val="130000"/>
              </a:lnSpc>
            </a:pPr>
            <a:r>
              <a:rPr lang="he-IL" sz="2000" dirty="0" smtClean="0">
                <a:solidFill>
                  <a:prstClr val="black"/>
                </a:solidFill>
              </a:rPr>
              <a:t>לידיעתכם</a:t>
            </a:r>
            <a:r>
              <a:rPr lang="he-IL" sz="2000" dirty="0">
                <a:solidFill>
                  <a:prstClr val="black"/>
                </a:solidFill>
              </a:rPr>
              <a:t>:</a:t>
            </a:r>
          </a:p>
          <a:p>
            <a:pPr lvl="0">
              <a:lnSpc>
                <a:spcPct val="130000"/>
              </a:lnSpc>
            </a:pPr>
            <a:r>
              <a:rPr lang="he-IL" sz="2000" dirty="0">
                <a:solidFill>
                  <a:prstClr val="black"/>
                </a:solidFill>
              </a:rPr>
              <a:t>שיעורי האונליין מוקלטים וזמינים </a:t>
            </a:r>
            <a:r>
              <a:rPr lang="he-IL" sz="2000" dirty="0" err="1">
                <a:solidFill>
                  <a:prstClr val="black"/>
                </a:solidFill>
              </a:rPr>
              <a:t>לצפיה</a:t>
            </a:r>
            <a:r>
              <a:rPr lang="he-IL" sz="2000" dirty="0">
                <a:solidFill>
                  <a:prstClr val="black"/>
                </a:solidFill>
              </a:rPr>
              <a:t> חוזרת [החל מעוד </a:t>
            </a:r>
            <a:r>
              <a:rPr lang="he-IL" sz="2000" dirty="0" smtClean="0">
                <a:solidFill>
                  <a:prstClr val="black"/>
                </a:solidFill>
              </a:rPr>
              <a:t>שעה] </a:t>
            </a:r>
            <a:r>
              <a:rPr lang="he-IL" sz="2000" dirty="0">
                <a:solidFill>
                  <a:prstClr val="black"/>
                </a:solidFill>
              </a:rPr>
              <a:t>בפורטל הדף היומי (בספריית שיעורי שמע/וידאו</a:t>
            </a:r>
            <a:r>
              <a:rPr lang="he-IL" sz="2000" dirty="0" smtClean="0">
                <a:solidFill>
                  <a:prstClr val="black"/>
                </a:solidFill>
              </a:rPr>
              <a:t>) ובאפליקציה.</a:t>
            </a:r>
          </a:p>
          <a:p>
            <a:pPr lvl="0">
              <a:lnSpc>
                <a:spcPct val="130000"/>
              </a:lnSpc>
            </a:pPr>
            <a:endParaRPr lang="he-IL" sz="2000" dirty="0">
              <a:solidFill>
                <a:prstClr val="black"/>
              </a:solidFill>
            </a:endParaRPr>
          </a:p>
          <a:p>
            <a:pPr algn="ctr"/>
            <a:endParaRPr lang="he-IL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0"/>
            <a:endParaRPr lang="he-IL" dirty="0" smtClean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dirty="0">
              <a:solidFill>
                <a:prstClr val="black"/>
              </a:solidFill>
            </a:endParaRPr>
          </a:p>
          <a:p>
            <a:pPr lvl="0"/>
            <a:endParaRPr lang="he-IL" sz="1100" dirty="0">
              <a:solidFill>
                <a:prstClr val="black"/>
              </a:solidFill>
            </a:endParaRPr>
          </a:p>
          <a:p>
            <a:pPr lvl="0" algn="ctr"/>
            <a:endParaRPr lang="he-IL" dirty="0" smtClean="0">
              <a:solidFill>
                <a:prstClr val="black"/>
              </a:solidFill>
            </a:endParaRPr>
          </a:p>
          <a:p>
            <a:pPr lvl="0" algn="ctr"/>
            <a:endParaRPr lang="he-IL" sz="3200" dirty="0">
              <a:solidFill>
                <a:prstClr val="black"/>
              </a:solidFill>
            </a:endParaRPr>
          </a:p>
          <a:p>
            <a:pPr lvl="0" algn="ctr"/>
            <a:endParaRPr lang="he-IL" sz="1600" dirty="0" smtClean="0">
              <a:solidFill>
                <a:prstClr val="black"/>
              </a:solidFill>
            </a:endParaRPr>
          </a:p>
          <a:p>
            <a:pPr lvl="0" algn="ctr"/>
            <a:r>
              <a:rPr lang="he-IL" sz="2300" b="1" dirty="0">
                <a:solidFill>
                  <a:srgbClr val="EEECE1">
                    <a:lumMod val="50000"/>
                  </a:srgbClr>
                </a:solidFill>
              </a:rPr>
              <a:t>השיעור היום הוקדש </a:t>
            </a:r>
            <a:r>
              <a:rPr lang="he-IL" sz="2300" b="1" dirty="0" smtClean="0">
                <a:solidFill>
                  <a:srgbClr val="EEECE1">
                    <a:lumMod val="50000"/>
                  </a:srgbClr>
                </a:solidFill>
              </a:rPr>
              <a:t>לרפואת אלעד צפריר בן דנה</a:t>
            </a:r>
            <a:endParaRPr lang="he-IL" sz="2300" b="1" dirty="0">
              <a:solidFill>
                <a:srgbClr val="EEECE1">
                  <a:lumMod val="50000"/>
                </a:srgbClr>
              </a:solidFill>
            </a:endParaRPr>
          </a:p>
          <a:p>
            <a:pPr lvl="0" algn="ctr"/>
            <a:endParaRPr lang="he-IL" sz="1600" dirty="0">
              <a:solidFill>
                <a:prstClr val="black"/>
              </a:solidFill>
            </a:endParaRPr>
          </a:p>
          <a:p>
            <a:pPr lvl="0" algn="ctr"/>
            <a:r>
              <a:rPr lang="he-IL" dirty="0" smtClean="0">
                <a:solidFill>
                  <a:prstClr val="black"/>
                </a:solidFill>
              </a:rPr>
              <a:t>לסיוע טכני ולהקדשת </a:t>
            </a:r>
            <a:r>
              <a:rPr lang="he-IL" dirty="0">
                <a:solidFill>
                  <a:prstClr val="black"/>
                </a:solidFill>
              </a:rPr>
              <a:t>שיעורים:</a:t>
            </a:r>
            <a:r>
              <a:rPr lang="en-US" dirty="0">
                <a:solidFill>
                  <a:prstClr val="black"/>
                </a:solidFill>
                <a:hlinkClick r:id="rId2"/>
              </a:rPr>
              <a:t>daf-yomi@daf-yomi.com</a:t>
            </a:r>
            <a:r>
              <a:rPr lang="en-US" dirty="0">
                <a:solidFill>
                  <a:prstClr val="black"/>
                </a:solidFill>
              </a:rPr>
              <a:t> </a:t>
            </a:r>
            <a:endParaRPr lang="he-IL" dirty="0">
              <a:solidFill>
                <a:prstClr val="black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2760794"/>
            <a:ext cx="6624736" cy="1964350"/>
          </a:xfrm>
          <a:prstGeom prst="rect">
            <a:avLst/>
          </a:prstGeom>
        </p:spPr>
      </p:pic>
      <p:cxnSp>
        <p:nvCxnSpPr>
          <p:cNvPr id="6" name="מחבר חץ ישר 5"/>
          <p:cNvCxnSpPr/>
          <p:nvPr/>
        </p:nvCxnSpPr>
        <p:spPr>
          <a:xfrm flipH="1">
            <a:off x="6444208" y="2492896"/>
            <a:ext cx="648072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106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442674" cy="26407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המודר 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הנאה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מחבירו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אבל אוכל הוא מן הנטיעות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endParaRPr lang="he-IL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הימנו </a:t>
            </a:r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מאכל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יורד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הפירות.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יורד ואוכל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74223"/>
              </p:ext>
            </p:extLst>
          </p:nvPr>
        </p:nvGraphicFramePr>
        <p:xfrm>
          <a:off x="395535" y="4537928"/>
          <a:ext cx="8165042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2068"/>
                <a:gridCol w="1585119"/>
                <a:gridCol w="1768595"/>
                <a:gridCol w="1471914"/>
                <a:gridCol w="1387346"/>
              </a:tblGrid>
              <a:tr h="370840">
                <a:tc rowSpan="2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אפשרות 2 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לביאור המשנה</a:t>
                      </a:r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ולא</a:t>
                      </a:r>
                      <a:r>
                        <a:rPr lang="he-IL" sz="1700" baseline="0" dirty="0" smtClean="0">
                          <a:solidFill>
                            <a:schemeClr val="tx1"/>
                          </a:solidFill>
                        </a:rPr>
                        <a:t> בא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4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442674" cy="26407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המודר 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הנאה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מחבירו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אבל אוכל הוא מן הנטיעות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endParaRPr lang="he-IL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הימנו </a:t>
            </a:r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מאכל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יורד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הפירות.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יורד ואוכל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endParaRPr lang="he-IL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820212"/>
              </p:ext>
            </p:extLst>
          </p:nvPr>
        </p:nvGraphicFramePr>
        <p:xfrm>
          <a:off x="639696" y="2463764"/>
          <a:ext cx="7920881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3695"/>
                <a:gridCol w="1537719"/>
                <a:gridCol w="1715708"/>
                <a:gridCol w="1427899"/>
                <a:gridCol w="134586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אפשרות 1 </a:t>
                      </a:r>
                    </a:p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לביאור המשנה</a:t>
                      </a:r>
                      <a:endParaRPr lang="he-IL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2574223"/>
              </p:ext>
            </p:extLst>
          </p:nvPr>
        </p:nvGraphicFramePr>
        <p:xfrm>
          <a:off x="395535" y="4537928"/>
          <a:ext cx="8165042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2068"/>
                <a:gridCol w="1585119"/>
                <a:gridCol w="1768595"/>
                <a:gridCol w="1471914"/>
                <a:gridCol w="1387346"/>
              </a:tblGrid>
              <a:tr h="370840">
                <a:tc rowSpan="2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אפשרות 2 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לביאור המשנה</a:t>
                      </a:r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ולא</a:t>
                      </a:r>
                      <a:r>
                        <a:rPr lang="he-IL" sz="1700" baseline="0" dirty="0" smtClean="0">
                          <a:solidFill>
                            <a:schemeClr val="tx1"/>
                          </a:solidFill>
                        </a:rPr>
                        <a:t> בא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211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9512" y="116632"/>
            <a:ext cx="8442674" cy="50598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b="1" dirty="0" smtClean="0"/>
              <a:t>משנה</a:t>
            </a:r>
          </a:p>
          <a:p>
            <a:pPr>
              <a:lnSpc>
                <a:spcPct val="120000"/>
              </a:lnSpc>
            </a:pPr>
            <a:endParaRPr lang="he-IL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המודר </a:t>
            </a:r>
            <a:r>
              <a:rPr lang="he-IL" b="1" dirty="0">
                <a:solidFill>
                  <a:schemeClr val="accent6">
                    <a:lumMod val="50000"/>
                  </a:schemeClr>
                </a:solidFill>
              </a:rPr>
              <a:t>הנאה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dirty="0" err="1" smtClean="0">
                <a:solidFill>
                  <a:schemeClr val="accent6">
                    <a:lumMod val="50000"/>
                  </a:schemeClr>
                </a:solidFill>
              </a:rPr>
              <a:t>מחבירו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אינו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יורד לתוך שדהו אבל אוכל הוא מן הנטיעות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הנוטות.</a:t>
            </a:r>
          </a:p>
          <a:p>
            <a:pPr>
              <a:lnSpc>
                <a:spcPct val="120000"/>
              </a:lnSpc>
            </a:pPr>
            <a:endParaRPr lang="he-IL" sz="9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נדר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הימנו </a:t>
            </a:r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מאכל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 לפני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שביעית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יורד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לתוך שדהו ואינו אוכל מן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הפירות.</a:t>
            </a:r>
          </a:p>
          <a:p>
            <a:pPr>
              <a:lnSpc>
                <a:spcPct val="120000"/>
              </a:lnSpc>
            </a:pP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ובשביעית - יורד ואוכל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he-IL" dirty="0" smtClean="0"/>
          </a:p>
          <a:p>
            <a:pPr>
              <a:lnSpc>
                <a:spcPct val="120000"/>
              </a:lnSpc>
            </a:pPr>
            <a:r>
              <a:rPr lang="he-IL" sz="1600" dirty="0"/>
              <a:t/>
            </a:r>
            <a:br>
              <a:rPr lang="he-IL" sz="1600" dirty="0"/>
            </a:br>
            <a:r>
              <a:rPr lang="he-IL" b="1" dirty="0" smtClean="0"/>
              <a:t>גמרא </a:t>
            </a:r>
          </a:p>
          <a:p>
            <a:pPr>
              <a:lnSpc>
                <a:spcPct val="120000"/>
              </a:lnSpc>
            </a:pPr>
            <a:endParaRPr lang="he-IL" sz="300" b="1" dirty="0" smtClean="0"/>
          </a:p>
          <a:p>
            <a:pPr>
              <a:lnSpc>
                <a:spcPct val="120000"/>
              </a:lnSpc>
            </a:pPr>
            <a:r>
              <a:rPr lang="he-IL" dirty="0"/>
              <a:t>רב ושמואל </a:t>
            </a:r>
            <a:r>
              <a:rPr lang="he-IL" dirty="0" err="1"/>
              <a:t>דאמרי</a:t>
            </a:r>
            <a:r>
              <a:rPr lang="he-IL" dirty="0"/>
              <a:t> </a:t>
            </a:r>
            <a:r>
              <a:rPr lang="he-IL" dirty="0" err="1" smtClean="0"/>
              <a:t>תרוייהו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נכסים </a:t>
            </a:r>
            <a:r>
              <a:rPr lang="he-IL" dirty="0"/>
              <a:t>אלו עליך לפני שביעית </a:t>
            </a:r>
            <a:r>
              <a:rPr lang="he-IL" dirty="0" smtClean="0"/>
              <a:t>- אין </a:t>
            </a:r>
            <a:r>
              <a:rPr lang="he-IL" dirty="0"/>
              <a:t>יורד לתוך שדהו </a:t>
            </a:r>
            <a:r>
              <a:rPr lang="he-IL" dirty="0">
                <a:solidFill>
                  <a:srgbClr val="FF0000"/>
                </a:solidFill>
              </a:rPr>
              <a:t>ואינו אוכל מן הנוטות </a:t>
            </a:r>
            <a:r>
              <a:rPr lang="he-IL" dirty="0" err="1">
                <a:solidFill>
                  <a:srgbClr val="FF0000"/>
                </a:solidFill>
              </a:rPr>
              <a:t>אע</a:t>
            </a:r>
            <a:r>
              <a:rPr lang="he-IL" dirty="0">
                <a:solidFill>
                  <a:srgbClr val="FF0000"/>
                </a:solidFill>
              </a:rPr>
              <a:t>''פ שהגיע </a:t>
            </a:r>
            <a:r>
              <a:rPr lang="he-IL" dirty="0" smtClean="0">
                <a:solidFill>
                  <a:srgbClr val="FF0000"/>
                </a:solidFill>
              </a:rPr>
              <a:t>שביעית</a:t>
            </a:r>
            <a:r>
              <a:rPr lang="he-IL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ואם </a:t>
            </a:r>
            <a:r>
              <a:rPr lang="he-IL" dirty="0"/>
              <a:t>בשביעית נדר </a:t>
            </a:r>
            <a:r>
              <a:rPr lang="he-IL" dirty="0" smtClean="0"/>
              <a:t>- אין </a:t>
            </a:r>
            <a:r>
              <a:rPr lang="he-IL" dirty="0"/>
              <a:t>יורד לתוך שדהו אבל אוכל מן </a:t>
            </a:r>
            <a:r>
              <a:rPr lang="he-IL" dirty="0" smtClean="0"/>
              <a:t>הנוטות.</a:t>
            </a:r>
          </a:p>
          <a:p>
            <a:pPr>
              <a:lnSpc>
                <a:spcPct val="120000"/>
              </a:lnSpc>
            </a:pPr>
            <a:endParaRPr lang="he-IL" sz="1400" dirty="0"/>
          </a:p>
          <a:p>
            <a:pPr>
              <a:lnSpc>
                <a:spcPct val="120000"/>
              </a:lnSpc>
            </a:pPr>
            <a:r>
              <a:rPr lang="he-IL" dirty="0" smtClean="0"/>
              <a:t>ור</a:t>
            </a:r>
            <a:r>
              <a:rPr lang="he-IL" dirty="0"/>
              <a:t>' יוחנן וריש לקיש </a:t>
            </a:r>
            <a:r>
              <a:rPr lang="he-IL" dirty="0" err="1"/>
              <a:t>דאמרי</a:t>
            </a:r>
            <a:r>
              <a:rPr lang="he-IL" dirty="0"/>
              <a:t> </a:t>
            </a:r>
            <a:r>
              <a:rPr lang="he-IL" dirty="0" err="1" smtClean="0"/>
              <a:t>תרוייהו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נכסי </a:t>
            </a:r>
            <a:r>
              <a:rPr lang="he-IL" dirty="0"/>
              <a:t>עליך לפני שביעית </a:t>
            </a:r>
            <a:r>
              <a:rPr lang="he-IL" dirty="0" smtClean="0"/>
              <a:t>- אין </a:t>
            </a:r>
            <a:r>
              <a:rPr lang="he-IL" dirty="0"/>
              <a:t>יורד לתוך שדהו ואין אוכל מן </a:t>
            </a:r>
            <a:r>
              <a:rPr lang="he-IL" dirty="0" smtClean="0"/>
              <a:t>הנוטות, </a:t>
            </a:r>
            <a:r>
              <a:rPr lang="he-IL" dirty="0">
                <a:solidFill>
                  <a:srgbClr val="FF0000"/>
                </a:solidFill>
              </a:rPr>
              <a:t>הגיע שביעית </a:t>
            </a:r>
            <a:r>
              <a:rPr lang="he-IL" dirty="0"/>
              <a:t>אינו יורד לתוך שדהו אבל </a:t>
            </a:r>
            <a:r>
              <a:rPr lang="he-IL" dirty="0">
                <a:solidFill>
                  <a:srgbClr val="FF0000"/>
                </a:solidFill>
              </a:rPr>
              <a:t>אוכל הוא את </a:t>
            </a:r>
            <a:r>
              <a:rPr lang="he-IL" dirty="0" smtClean="0">
                <a:solidFill>
                  <a:srgbClr val="FF0000"/>
                </a:solidFill>
              </a:rPr>
              <a:t>הנוטות</a:t>
            </a:r>
            <a:r>
              <a:rPr lang="he-IL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200074"/>
              </p:ext>
            </p:extLst>
          </p:nvPr>
        </p:nvGraphicFramePr>
        <p:xfrm>
          <a:off x="899591" y="5129056"/>
          <a:ext cx="7513107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3976"/>
                <a:gridCol w="1500786"/>
                <a:gridCol w="1627382"/>
                <a:gridCol w="1354389"/>
                <a:gridCol w="127657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70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655216"/>
              </p:ext>
            </p:extLst>
          </p:nvPr>
        </p:nvGraphicFramePr>
        <p:xfrm>
          <a:off x="899591" y="4941168"/>
          <a:ext cx="7513107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3976"/>
                <a:gridCol w="1500786"/>
                <a:gridCol w="1627382"/>
                <a:gridCol w="1354389"/>
                <a:gridCol w="127657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6768039"/>
              </p:ext>
            </p:extLst>
          </p:nvPr>
        </p:nvGraphicFramePr>
        <p:xfrm>
          <a:off x="639696" y="591556"/>
          <a:ext cx="7920881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3695"/>
                <a:gridCol w="1537719"/>
                <a:gridCol w="1715708"/>
                <a:gridCol w="1427899"/>
                <a:gridCol w="134586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אפשרות 1 </a:t>
                      </a:r>
                    </a:p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לביאור המשנה</a:t>
                      </a:r>
                      <a:endParaRPr lang="he-IL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362442"/>
              </p:ext>
            </p:extLst>
          </p:nvPr>
        </p:nvGraphicFramePr>
        <p:xfrm>
          <a:off x="395535" y="2665720"/>
          <a:ext cx="8165042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2068"/>
                <a:gridCol w="1585119"/>
                <a:gridCol w="1768595"/>
                <a:gridCol w="1471914"/>
                <a:gridCol w="1387346"/>
              </a:tblGrid>
              <a:tr h="370840">
                <a:tc rowSpan="2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אפשרות 2 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לביאור המשנה</a:t>
                      </a:r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ולא</a:t>
                      </a:r>
                      <a:r>
                        <a:rPr lang="he-IL" sz="1700" baseline="0" dirty="0" smtClean="0">
                          <a:solidFill>
                            <a:schemeClr val="tx1"/>
                          </a:solidFill>
                        </a:rPr>
                        <a:t> בא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16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252239"/>
              </p:ext>
            </p:extLst>
          </p:nvPr>
        </p:nvGraphicFramePr>
        <p:xfrm>
          <a:off x="899591" y="4941168"/>
          <a:ext cx="7513107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3976"/>
                <a:gridCol w="1500786"/>
                <a:gridCol w="1627382"/>
                <a:gridCol w="1354389"/>
                <a:gridCol w="127657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41334"/>
              </p:ext>
            </p:extLst>
          </p:nvPr>
        </p:nvGraphicFramePr>
        <p:xfrm>
          <a:off x="639696" y="591556"/>
          <a:ext cx="7920881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93695"/>
                <a:gridCol w="1537719"/>
                <a:gridCol w="1715708"/>
                <a:gridCol w="1427899"/>
                <a:gridCol w="1345860"/>
              </a:tblGrid>
              <a:tr h="370840">
                <a:tc rowSpan="2">
                  <a:txBody>
                    <a:bodyPr/>
                    <a:lstStyle/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אפשרות 1 </a:t>
                      </a:r>
                    </a:p>
                    <a:p>
                      <a:pPr rtl="1"/>
                      <a:r>
                        <a:rPr lang="he-IL" sz="1600" b="0" dirty="0" smtClean="0">
                          <a:solidFill>
                            <a:srgbClr val="00B050"/>
                          </a:solidFill>
                        </a:rPr>
                        <a:t>לביאור המשנה</a:t>
                      </a:r>
                      <a:endParaRPr lang="he-IL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171371"/>
              </p:ext>
            </p:extLst>
          </p:nvPr>
        </p:nvGraphicFramePr>
        <p:xfrm>
          <a:off x="395535" y="2665720"/>
          <a:ext cx="8165042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952068"/>
                <a:gridCol w="1585119"/>
                <a:gridCol w="1768595"/>
                <a:gridCol w="1471914"/>
                <a:gridCol w="1387346"/>
              </a:tblGrid>
              <a:tr h="370840">
                <a:tc rowSpan="2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אפשרות 2 </a:t>
                      </a:r>
                    </a:p>
                    <a:p>
                      <a:pPr marL="0" algn="r" defTabSz="914400" rtl="1" eaLnBrk="1" latinLnBrk="0" hangingPunct="1"/>
                      <a:r>
                        <a:rPr lang="he-IL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לביאור המשנה</a:t>
                      </a:r>
                      <a:endParaRPr lang="he-IL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ולא</a:t>
                      </a:r>
                      <a:r>
                        <a:rPr lang="he-IL" sz="1700" baseline="0" dirty="0" smtClean="0">
                          <a:solidFill>
                            <a:schemeClr val="tx1"/>
                          </a:solidFill>
                        </a:rPr>
                        <a:t> בא</a:t>
                      </a:r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המודר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הנאה </a:t>
                      </a:r>
                      <a:r>
                        <a:rPr lang="he-IL" sz="1700" b="1" baseline="0" dirty="0" err="1" smtClean="0">
                          <a:solidFill>
                            <a:schemeClr val="tx1"/>
                          </a:solidFill>
                        </a:rPr>
                        <a:t>מחבירו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נדר</a:t>
                      </a:r>
                      <a:r>
                        <a:rPr lang="he-IL" sz="1700" b="1" baseline="0" dirty="0" smtClean="0">
                          <a:solidFill>
                            <a:schemeClr val="tx1"/>
                          </a:solidFill>
                        </a:rPr>
                        <a:t> הימנו מאכל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לא חל הנדר</a:t>
                      </a:r>
                      <a:endParaRPr lang="he-IL" sz="17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15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38" y="2471349"/>
            <a:ext cx="8442674" cy="14219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לימא</a:t>
            </a:r>
            <a:r>
              <a:rPr lang="he-IL" dirty="0" smtClean="0"/>
              <a:t> </a:t>
            </a:r>
            <a:r>
              <a:rPr lang="he-IL" dirty="0"/>
              <a:t>בהא </a:t>
            </a:r>
            <a:r>
              <a:rPr lang="he-IL" dirty="0" err="1" smtClean="0"/>
              <a:t>קמיפלגי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דרב</a:t>
            </a:r>
            <a:r>
              <a:rPr lang="he-IL" dirty="0" smtClean="0"/>
              <a:t> </a:t>
            </a:r>
            <a:r>
              <a:rPr lang="he-IL" dirty="0"/>
              <a:t>ושמואל סברי </a:t>
            </a:r>
            <a:r>
              <a:rPr lang="he-IL" dirty="0" smtClean="0"/>
              <a:t>- אדם </a:t>
            </a:r>
            <a:r>
              <a:rPr lang="he-IL" dirty="0"/>
              <a:t>אוסר דבר שברשותו אפילו לכשיצא </a:t>
            </a:r>
            <a:r>
              <a:rPr lang="he-IL" dirty="0" smtClean="0"/>
              <a:t>מרשותו,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ורבי </a:t>
            </a:r>
            <a:r>
              <a:rPr lang="he-IL" dirty="0"/>
              <a:t>יוחנן </a:t>
            </a:r>
            <a:r>
              <a:rPr lang="he-IL" dirty="0" err="1"/>
              <a:t>ור</a:t>
            </a:r>
            <a:r>
              <a:rPr lang="he-IL" dirty="0"/>
              <a:t>''ל סברי </a:t>
            </a:r>
            <a:r>
              <a:rPr lang="he-IL" dirty="0" smtClean="0"/>
              <a:t>- אין </a:t>
            </a:r>
            <a:r>
              <a:rPr lang="he-IL" dirty="0"/>
              <a:t>אדם אוסר דבר שברשותו לכשיצא </a:t>
            </a:r>
            <a:r>
              <a:rPr lang="he-IL" dirty="0" smtClean="0"/>
              <a:t>מרשותו    ?</a:t>
            </a:r>
          </a:p>
          <a:p>
            <a:pPr>
              <a:lnSpc>
                <a:spcPct val="120000"/>
              </a:lnSpc>
            </a:pP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1603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א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310972"/>
              </p:ext>
            </p:extLst>
          </p:nvPr>
        </p:nvGraphicFramePr>
        <p:xfrm>
          <a:off x="961393" y="623028"/>
          <a:ext cx="7513107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3976"/>
                <a:gridCol w="1500786"/>
                <a:gridCol w="1627382"/>
                <a:gridCol w="1354389"/>
                <a:gridCol w="127657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66996" y="2471349"/>
            <a:ext cx="683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❶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51865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38" y="2471349"/>
            <a:ext cx="8442674" cy="42103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dirty="0" err="1" smtClean="0"/>
              <a:t>לימא</a:t>
            </a:r>
            <a:r>
              <a:rPr lang="he-IL" dirty="0" smtClean="0"/>
              <a:t> </a:t>
            </a:r>
            <a:r>
              <a:rPr lang="he-IL" dirty="0"/>
              <a:t>בהא </a:t>
            </a:r>
            <a:r>
              <a:rPr lang="he-IL" dirty="0" err="1" smtClean="0"/>
              <a:t>קמיפלגי</a:t>
            </a:r>
            <a:r>
              <a:rPr lang="he-IL" dirty="0" smtClean="0"/>
              <a:t>: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דרב</a:t>
            </a:r>
            <a:r>
              <a:rPr lang="he-IL" dirty="0" smtClean="0"/>
              <a:t> </a:t>
            </a:r>
            <a:r>
              <a:rPr lang="he-IL" dirty="0"/>
              <a:t>ושמואל סברי </a:t>
            </a:r>
            <a:r>
              <a:rPr lang="he-IL" dirty="0" smtClean="0"/>
              <a:t>- אדם </a:t>
            </a:r>
            <a:r>
              <a:rPr lang="he-IL" dirty="0"/>
              <a:t>אוסר דבר שברשותו אפילו לכשיצא </a:t>
            </a:r>
            <a:r>
              <a:rPr lang="he-IL" dirty="0" smtClean="0"/>
              <a:t>מרשותו,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ורבי </a:t>
            </a:r>
            <a:r>
              <a:rPr lang="he-IL" dirty="0"/>
              <a:t>יוחנן </a:t>
            </a:r>
            <a:r>
              <a:rPr lang="he-IL" dirty="0" err="1"/>
              <a:t>ור</a:t>
            </a:r>
            <a:r>
              <a:rPr lang="he-IL" dirty="0"/>
              <a:t>''ל סברי </a:t>
            </a:r>
            <a:r>
              <a:rPr lang="he-IL" dirty="0" smtClean="0"/>
              <a:t>- אין </a:t>
            </a:r>
            <a:r>
              <a:rPr lang="he-IL" dirty="0"/>
              <a:t>אדם אוסר דבר שברשותו לכשיצא </a:t>
            </a:r>
            <a:r>
              <a:rPr lang="he-IL" dirty="0" smtClean="0"/>
              <a:t>מרשותו    ?</a:t>
            </a:r>
          </a:p>
          <a:p>
            <a:pPr>
              <a:lnSpc>
                <a:spcPct val="120000"/>
              </a:lnSpc>
            </a:pPr>
            <a:endParaRPr lang="he-IL" dirty="0"/>
          </a:p>
          <a:p>
            <a:pPr>
              <a:lnSpc>
                <a:spcPct val="120000"/>
              </a:lnSpc>
            </a:pPr>
            <a:r>
              <a:rPr lang="he-IL" dirty="0" err="1" smtClean="0"/>
              <a:t>ותיסברא</a:t>
            </a:r>
            <a:r>
              <a:rPr lang="he-IL" dirty="0" smtClean="0"/>
              <a:t>? </a:t>
            </a:r>
          </a:p>
          <a:p>
            <a:pPr>
              <a:lnSpc>
                <a:spcPct val="120000"/>
              </a:lnSpc>
            </a:pPr>
            <a:r>
              <a:rPr lang="he-IL" dirty="0" smtClean="0"/>
              <a:t>מי </a:t>
            </a:r>
            <a:r>
              <a:rPr lang="he-IL" dirty="0"/>
              <a:t>איכא </a:t>
            </a:r>
            <a:r>
              <a:rPr lang="he-IL" dirty="0" err="1"/>
              <a:t>למ</a:t>
            </a:r>
            <a:r>
              <a:rPr lang="he-IL" dirty="0"/>
              <a:t>''ד אין אדם אוסר דבר שברשותו לכשיצא </a:t>
            </a:r>
            <a:r>
              <a:rPr lang="he-IL" dirty="0" smtClean="0"/>
              <a:t>מרשותו?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א</a:t>
            </a:r>
            <a:r>
              <a:rPr lang="he-IL" dirty="0" err="1"/>
              <a:t>''כ</a:t>
            </a:r>
            <a:r>
              <a:rPr lang="he-IL" dirty="0"/>
              <a:t> </a:t>
            </a:r>
            <a:r>
              <a:rPr lang="he-IL" dirty="0" err="1"/>
              <a:t>ניפלגי</a:t>
            </a:r>
            <a:r>
              <a:rPr lang="he-IL" dirty="0"/>
              <a:t> </a:t>
            </a:r>
            <a:r>
              <a:rPr lang="he-IL" dirty="0" smtClean="0"/>
              <a:t>ב</a:t>
            </a:r>
            <a:r>
              <a:rPr lang="he-IL" b="1" dirty="0" smtClean="0">
                <a:solidFill>
                  <a:srgbClr val="002060"/>
                </a:solidFill>
              </a:rPr>
              <a:t>נכסים אלו</a:t>
            </a:r>
            <a:r>
              <a:rPr lang="he-IL" dirty="0" smtClean="0"/>
              <a:t> </a:t>
            </a:r>
            <a:r>
              <a:rPr lang="he-IL" dirty="0" err="1"/>
              <a:t>וכ</a:t>
            </a:r>
            <a:r>
              <a:rPr lang="he-IL" dirty="0"/>
              <a:t>''ש </a:t>
            </a:r>
            <a:r>
              <a:rPr lang="he-IL" dirty="0" smtClean="0"/>
              <a:t>ב</a:t>
            </a:r>
            <a:r>
              <a:rPr lang="he-IL" b="1" dirty="0" smtClean="0">
                <a:solidFill>
                  <a:srgbClr val="002060"/>
                </a:solidFill>
              </a:rPr>
              <a:t>נכסי</a:t>
            </a:r>
            <a:r>
              <a:rPr lang="he-IL" dirty="0" smtClean="0"/>
              <a:t>! </a:t>
            </a:r>
          </a:p>
          <a:p>
            <a:pPr>
              <a:lnSpc>
                <a:spcPct val="120000"/>
              </a:lnSpc>
            </a:pPr>
            <a:endParaRPr lang="he-IL" sz="800" dirty="0" smtClean="0"/>
          </a:p>
          <a:p>
            <a:pPr>
              <a:lnSpc>
                <a:spcPct val="120000"/>
              </a:lnSpc>
            </a:pPr>
            <a:r>
              <a:rPr lang="he-IL" dirty="0" smtClean="0"/>
              <a:t>ותו, </a:t>
            </a:r>
            <a:r>
              <a:rPr lang="he-IL" dirty="0"/>
              <a:t>הא </a:t>
            </a:r>
            <a:r>
              <a:rPr lang="he-IL" dirty="0" smtClean="0"/>
              <a:t>תנן </a:t>
            </a:r>
            <a:r>
              <a:rPr lang="he-IL" dirty="0" err="1"/>
              <a:t>דאדם</a:t>
            </a:r>
            <a:r>
              <a:rPr lang="he-IL" dirty="0"/>
              <a:t> אוסר דבר שברשותו לכשיצא </a:t>
            </a:r>
            <a:r>
              <a:rPr lang="he-IL" dirty="0" smtClean="0"/>
              <a:t>מרשותו, </a:t>
            </a:r>
          </a:p>
          <a:p>
            <a:pPr>
              <a:lnSpc>
                <a:spcPct val="120000"/>
              </a:lnSpc>
            </a:pPr>
            <a:r>
              <a:rPr lang="he-IL" dirty="0" err="1" smtClean="0"/>
              <a:t>דתנן</a:t>
            </a:r>
            <a:r>
              <a:rPr lang="he-IL" dirty="0" smtClean="0"/>
              <a:t>: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האומר לבנו קונם שאתה נהנה לי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מת יירשנו,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בחייו ובמותו </a:t>
            </a:r>
            <a:r>
              <a:rPr lang="he-IL" dirty="0" smtClean="0">
                <a:solidFill>
                  <a:schemeClr val="accent6">
                    <a:lumMod val="50000"/>
                  </a:schemeClr>
                </a:solidFill>
              </a:rPr>
              <a:t>- אם </a:t>
            </a:r>
            <a:r>
              <a:rPr lang="he-IL" dirty="0">
                <a:solidFill>
                  <a:schemeClr val="accent6">
                    <a:lumMod val="50000"/>
                  </a:schemeClr>
                </a:solidFill>
              </a:rPr>
              <a:t>מת לא יירשנו.</a:t>
            </a:r>
          </a:p>
          <a:p>
            <a:pPr>
              <a:lnSpc>
                <a:spcPct val="120000"/>
              </a:lnSpc>
            </a:pPr>
            <a:endParaRPr lang="he-IL" sz="800" dirty="0"/>
          </a:p>
          <a:p>
            <a:pPr>
              <a:lnSpc>
                <a:spcPct val="120000"/>
              </a:lnSpc>
            </a:pPr>
            <a:r>
              <a:rPr lang="he-IL" dirty="0" smtClean="0"/>
              <a:t>שאני </a:t>
            </a:r>
            <a:r>
              <a:rPr lang="he-IL" dirty="0"/>
              <a:t>הכא </a:t>
            </a:r>
            <a:r>
              <a:rPr lang="he-IL" dirty="0" err="1"/>
              <a:t>דקא</a:t>
            </a:r>
            <a:r>
              <a:rPr lang="he-IL" dirty="0"/>
              <a:t> </a:t>
            </a:r>
            <a:r>
              <a:rPr lang="he-IL" dirty="0" err="1"/>
              <a:t>א''ל</a:t>
            </a:r>
            <a:r>
              <a:rPr lang="he-IL" dirty="0"/>
              <a:t> בחייו </a:t>
            </a:r>
            <a:r>
              <a:rPr lang="he-IL" dirty="0" smtClean="0"/>
              <a:t>ובמותו.</a:t>
            </a:r>
          </a:p>
          <a:p>
            <a:pPr>
              <a:lnSpc>
                <a:spcPct val="120000"/>
              </a:lnSpc>
            </a:pPr>
            <a:endParaRPr lang="he-IL" sz="900" dirty="0"/>
          </a:p>
          <a:p>
            <a:pPr>
              <a:lnSpc>
                <a:spcPct val="120000"/>
              </a:lnSpc>
            </a:pPr>
            <a:r>
              <a:rPr lang="he-IL" dirty="0" smtClean="0"/>
              <a:t>מכל </a:t>
            </a:r>
            <a:r>
              <a:rPr lang="he-IL" dirty="0"/>
              <a:t>מקום </a:t>
            </a:r>
            <a:r>
              <a:rPr lang="he-IL" dirty="0" err="1" smtClean="0"/>
              <a:t>קשיא</a:t>
            </a:r>
            <a:r>
              <a:rPr lang="he-IL" dirty="0" smtClean="0"/>
              <a:t>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8504" y="35332"/>
            <a:ext cx="31153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א - דף </a:t>
            </a:r>
            <a:r>
              <a:rPr lang="he-IL" b="1" dirty="0" err="1" smtClean="0">
                <a:solidFill>
                  <a:schemeClr val="bg1">
                    <a:lumMod val="50000"/>
                  </a:schemeClr>
                </a:solidFill>
              </a:rPr>
              <a:t>מב</a:t>
            </a:r>
            <a:r>
              <a:rPr lang="he-IL" b="1" dirty="0" smtClean="0">
                <a:solidFill>
                  <a:schemeClr val="bg1">
                    <a:lumMod val="50000"/>
                  </a:schemeClr>
                </a:solidFill>
              </a:rPr>
              <a:t> עמוד ב</a:t>
            </a:r>
            <a:endParaRPr lang="he-IL" b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2310972"/>
              </p:ext>
            </p:extLst>
          </p:nvPr>
        </p:nvGraphicFramePr>
        <p:xfrm>
          <a:off x="961393" y="623028"/>
          <a:ext cx="7513107" cy="1483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53976"/>
                <a:gridCol w="1500786"/>
                <a:gridCol w="1627382"/>
                <a:gridCol w="1354389"/>
                <a:gridCol w="1276574"/>
              </a:tblGrid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קודם שביעית ובא 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הדירו בשביעית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קרקע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פירות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רב ושמואל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1700" b="1" dirty="0" smtClean="0">
                          <a:solidFill>
                            <a:schemeClr val="tx1"/>
                          </a:solidFill>
                        </a:rPr>
                        <a:t>ר' יוחנן וריש לקיש</a:t>
                      </a:r>
                      <a:endParaRPr lang="he-IL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rgbClr val="FF0000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rgbClr val="FF0000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700" dirty="0" smtClean="0">
                          <a:solidFill>
                            <a:schemeClr val="tx1"/>
                          </a:solidFill>
                        </a:rPr>
                        <a:t>לא חל הנדר</a:t>
                      </a:r>
                      <a:endParaRPr lang="he-IL" sz="17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66996" y="2471349"/>
            <a:ext cx="68356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dirty="0" smtClean="0"/>
              <a:t>❶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511012" y="3841605"/>
            <a:ext cx="432048" cy="150810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dirty="0" smtClean="0"/>
              <a:t>①</a:t>
            </a:r>
          </a:p>
          <a:p>
            <a:endParaRPr lang="he-IL" sz="1600" dirty="0"/>
          </a:p>
          <a:p>
            <a:endParaRPr lang="he-IL" sz="2000" dirty="0" smtClean="0"/>
          </a:p>
          <a:p>
            <a:endParaRPr lang="he-IL" sz="2200" dirty="0" smtClean="0"/>
          </a:p>
          <a:p>
            <a:r>
              <a:rPr lang="he-IL" sz="1600" dirty="0" smtClean="0"/>
              <a:t>②</a:t>
            </a:r>
            <a:endParaRPr lang="he-IL" sz="1600" dirty="0"/>
          </a:p>
        </p:txBody>
      </p:sp>
      <p:sp>
        <p:nvSpPr>
          <p:cNvPr id="8" name="הסבר מלבני מעוגל 7"/>
          <p:cNvSpPr/>
          <p:nvPr/>
        </p:nvSpPr>
        <p:spPr>
          <a:xfrm>
            <a:off x="251520" y="4055525"/>
            <a:ext cx="2664296" cy="1018927"/>
          </a:xfrm>
          <a:prstGeom prst="wedgeRoundRectCallout">
            <a:avLst>
              <a:gd name="adj1" fmla="val 69665"/>
              <a:gd name="adj2" fmla="val 611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ור' יוחנן וריש לקיש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דאמרי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he-IL" sz="1400" dirty="0" err="1">
                <a:solidFill>
                  <a:schemeClr val="accent6">
                    <a:lumMod val="50000"/>
                  </a:schemeClr>
                </a:solidFill>
              </a:rPr>
              <a:t>תרוייהו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400" b="1" dirty="0">
                <a:solidFill>
                  <a:srgbClr val="002060"/>
                </a:solidFill>
              </a:rPr>
              <a:t>נכסי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 עליך לפני שביעית - </a:t>
            </a:r>
            <a:r>
              <a:rPr lang="he-IL" sz="1400" dirty="0" smtClean="0">
                <a:solidFill>
                  <a:schemeClr val="accent6">
                    <a:lumMod val="50000"/>
                  </a:schemeClr>
                </a:solidFill>
              </a:rPr>
              <a:t>... הגיע שביעית... אוכל </a:t>
            </a:r>
            <a:r>
              <a:rPr lang="he-IL" sz="1400" dirty="0">
                <a:solidFill>
                  <a:schemeClr val="accent6">
                    <a:lumMod val="50000"/>
                  </a:schemeClr>
                </a:solidFill>
              </a:rPr>
              <a:t>הוא את הנוטות.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32440" y="5373796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 smtClean="0"/>
              <a:t>עמוד ב</a:t>
            </a:r>
            <a:endParaRPr lang="he-IL" sz="800" dirty="0"/>
          </a:p>
        </p:txBody>
      </p:sp>
    </p:spTree>
    <p:extLst>
      <p:ext uri="{BB962C8B-B14F-4D97-AF65-F5344CB8AC3E}">
        <p14:creationId xmlns:p14="http://schemas.microsoft.com/office/powerpoint/2010/main" val="24893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10052</TotalTime>
  <Words>2562</Words>
  <Application>Microsoft Office PowerPoint</Application>
  <PresentationFormat>‫הצגה על המסך (4:3)</PresentationFormat>
  <Paragraphs>691</Paragraphs>
  <Slides>21</Slides>
  <Notes>19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הראל</cp:lastModifiedBy>
  <cp:revision>1008</cp:revision>
  <dcterms:created xsi:type="dcterms:W3CDTF">2015-01-28T10:22:53Z</dcterms:created>
  <dcterms:modified xsi:type="dcterms:W3CDTF">2015-07-05T14:08:03Z</dcterms:modified>
</cp:coreProperties>
</file>