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76" r:id="rId2"/>
    <p:sldId id="471" r:id="rId3"/>
    <p:sldId id="467" r:id="rId4"/>
    <p:sldId id="465" r:id="rId5"/>
    <p:sldId id="468" r:id="rId6"/>
    <p:sldId id="470" r:id="rId7"/>
    <p:sldId id="293" r:id="rId8"/>
    <p:sldId id="27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3146" autoAdjust="0"/>
  </p:normalViewPr>
  <p:slideViewPr>
    <p:cSldViewPr>
      <p:cViewPr varScale="1">
        <p:scale>
          <a:sx n="71" d="100"/>
          <a:sy n="71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12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רש"י:</a:t>
            </a:r>
          </a:p>
          <a:p>
            <a:r>
              <a:rPr lang="he-IL" b="1" dirty="0" smtClean="0"/>
              <a:t>כגון טבל</a:t>
            </a:r>
            <a:r>
              <a:rPr lang="he-IL" dirty="0" smtClean="0"/>
              <a:t>. שיש לו </a:t>
            </a:r>
            <a:r>
              <a:rPr lang="he-IL" dirty="0" err="1" smtClean="0"/>
              <a:t>מתירין</a:t>
            </a:r>
            <a:r>
              <a:rPr lang="he-IL" dirty="0" smtClean="0"/>
              <a:t> שמתקנו וניתר ומעשר שני והקדש יש לו </a:t>
            </a:r>
            <a:r>
              <a:rPr lang="he-IL" dirty="0" err="1" smtClean="0"/>
              <a:t>מתירין</a:t>
            </a:r>
            <a:r>
              <a:rPr lang="he-IL" dirty="0" smtClean="0"/>
              <a:t> על ידי פדייה וחדש עומר מתירו להכי אפילו באלף לא בטלי </a:t>
            </a:r>
            <a:r>
              <a:rPr lang="he-IL" dirty="0" err="1" smtClean="0"/>
              <a:t>דהא</a:t>
            </a:r>
            <a:r>
              <a:rPr lang="he-IL" dirty="0" smtClean="0"/>
              <a:t> אפשר להו </a:t>
            </a:r>
            <a:r>
              <a:rPr lang="he-IL" dirty="0" err="1" smtClean="0"/>
              <a:t>בתקנתא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נתנו בהם חכמים שיעור</a:t>
            </a:r>
            <a:r>
              <a:rPr lang="he-IL" dirty="0" smtClean="0"/>
              <a:t>. </a:t>
            </a:r>
            <a:r>
              <a:rPr lang="he-IL" dirty="0" err="1" smtClean="0"/>
              <a:t>דתרומה</a:t>
            </a:r>
            <a:r>
              <a:rPr lang="he-IL" dirty="0" smtClean="0"/>
              <a:t> (תרומת מעשר וחלה)  בטלה במאה וערלה (וכלאיים) </a:t>
            </a:r>
            <a:r>
              <a:rPr lang="he-IL" dirty="0" err="1" smtClean="0"/>
              <a:t>במאתים</a:t>
            </a:r>
            <a:r>
              <a:rPr lang="he-IL" dirty="0" smtClean="0"/>
              <a:t>.</a:t>
            </a:r>
          </a:p>
          <a:p>
            <a:r>
              <a:rPr lang="he-IL" b="1" dirty="0" smtClean="0"/>
              <a:t>השביעית אוסרת כל שהוא במינה</a:t>
            </a:r>
            <a:r>
              <a:rPr lang="he-IL" dirty="0" smtClean="0"/>
              <a:t>. שאם </a:t>
            </a:r>
            <a:r>
              <a:rPr lang="he-IL" dirty="0" err="1" smtClean="0"/>
              <a:t>נתערבה</a:t>
            </a:r>
            <a:r>
              <a:rPr lang="he-IL" dirty="0" smtClean="0"/>
              <a:t> סאה של </a:t>
            </a:r>
            <a:r>
              <a:rPr lang="he-IL" dirty="0" err="1" smtClean="0"/>
              <a:t>חטין</a:t>
            </a:r>
            <a:r>
              <a:rPr lang="he-IL" dirty="0" smtClean="0"/>
              <a:t> של שביעית באלף של היתר אינה בטלה: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אמר להם אף אני לא אמרתי</a:t>
            </a:r>
            <a:r>
              <a:rPr lang="he-IL" dirty="0" smtClean="0"/>
              <a:t>. שיהא שביעית אוסרת במינה כל שהוא:</a:t>
            </a:r>
            <a:r>
              <a:rPr lang="he-IL" b="1" dirty="0" smtClean="0"/>
              <a:t> אלא לביעור</a:t>
            </a:r>
            <a:r>
              <a:rPr lang="he-IL" dirty="0" smtClean="0"/>
              <a:t>. שאם נטל בצל של ששית ונטעו בשביעית והוסיפה כל שהוא אותו כל שהוא מבטל את העיקר ומחייב כולו בביעור </a:t>
            </a:r>
            <a:r>
              <a:rPr lang="he-IL" dirty="0" err="1" smtClean="0"/>
              <a:t>דמוצאי</a:t>
            </a:r>
            <a:r>
              <a:rPr lang="he-IL" dirty="0" smtClean="0"/>
              <a:t> שביעית:</a:t>
            </a:r>
            <a:r>
              <a:rPr lang="he-IL" b="1" dirty="0" smtClean="0"/>
              <a:t> אבל לאכילה</a:t>
            </a:r>
            <a:r>
              <a:rPr lang="he-IL" dirty="0" smtClean="0"/>
              <a:t>. שאם </a:t>
            </a:r>
            <a:r>
              <a:rPr lang="he-IL" dirty="0" err="1" smtClean="0"/>
              <a:t>נתערבו</a:t>
            </a:r>
            <a:r>
              <a:rPr lang="he-IL" dirty="0" smtClean="0"/>
              <a:t> פירות שביעית בפירות שמינית לאחר </a:t>
            </a:r>
            <a:r>
              <a:rPr lang="he-IL" dirty="0" err="1" smtClean="0"/>
              <a:t>שנתחייבו</a:t>
            </a:r>
            <a:r>
              <a:rPr lang="he-IL" dirty="0" smtClean="0"/>
              <a:t> בביעור ולא ביערן </a:t>
            </a:r>
            <a:r>
              <a:rPr lang="he-IL" dirty="0" err="1" smtClean="0"/>
              <a:t>דהשתא</a:t>
            </a:r>
            <a:r>
              <a:rPr lang="he-IL" dirty="0" smtClean="0"/>
              <a:t> קיימי באיסור אכילה אינה אוסרת אלא בנותן טעם ואם אין בה בנותן טעם מתבטל </a:t>
            </a:r>
            <a:r>
              <a:rPr lang="he-IL" dirty="0" err="1" smtClean="0"/>
              <a:t>ומדקתני</a:t>
            </a:r>
            <a:r>
              <a:rPr lang="he-IL" dirty="0" smtClean="0"/>
              <a:t> לא אמרתי אלא לביעור </a:t>
            </a:r>
            <a:r>
              <a:rPr lang="he-IL" dirty="0" err="1" smtClean="0"/>
              <a:t>דגידולין</a:t>
            </a:r>
            <a:r>
              <a:rPr lang="he-IL" dirty="0" smtClean="0"/>
              <a:t> </a:t>
            </a:r>
            <a:r>
              <a:rPr lang="he-IL" dirty="0" err="1" smtClean="0"/>
              <a:t>מבטלין</a:t>
            </a:r>
            <a:r>
              <a:rPr lang="he-IL" dirty="0" smtClean="0"/>
              <a:t> את העיקר התם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בבעיא</a:t>
            </a:r>
            <a:r>
              <a:rPr lang="he-IL" dirty="0" smtClean="0"/>
              <a:t> של ישמעאל גידוליו </a:t>
            </a:r>
            <a:r>
              <a:rPr lang="he-IL" dirty="0" err="1" smtClean="0"/>
              <a:t>מבטלין</a:t>
            </a:r>
            <a:r>
              <a:rPr lang="he-IL" dirty="0" smtClean="0"/>
              <a:t> את העיקר:</a:t>
            </a:r>
            <a:r>
              <a:rPr lang="he-IL" b="1" dirty="0" smtClean="0"/>
              <a:t> הא </a:t>
            </a:r>
            <a:r>
              <a:rPr lang="he-IL" b="1" dirty="0" err="1" smtClean="0"/>
              <a:t>נמי</a:t>
            </a:r>
            <a:r>
              <a:rPr lang="he-IL" b="1" dirty="0" smtClean="0"/>
              <a:t> </a:t>
            </a:r>
            <a:r>
              <a:rPr lang="he-IL" b="1" dirty="0" err="1" smtClean="0"/>
              <a:t>לחומרא</a:t>
            </a:r>
            <a:r>
              <a:rPr lang="he-IL" dirty="0" smtClean="0"/>
              <a:t>.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לענין</a:t>
            </a:r>
            <a:r>
              <a:rPr lang="he-IL" dirty="0" smtClean="0"/>
              <a:t> ביעור </a:t>
            </a:r>
            <a:r>
              <a:rPr lang="he-IL" dirty="0" err="1" smtClean="0"/>
              <a:t>דגידולין</a:t>
            </a:r>
            <a:r>
              <a:rPr lang="he-IL" dirty="0" smtClean="0"/>
              <a:t> </a:t>
            </a:r>
            <a:r>
              <a:rPr lang="he-IL" dirty="0" err="1" smtClean="0"/>
              <a:t>מבטלין</a:t>
            </a:r>
            <a:r>
              <a:rPr lang="he-IL" dirty="0" smtClean="0"/>
              <a:t> את העיקר היינו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לחומרא</a:t>
            </a:r>
            <a:r>
              <a:rPr lang="he-IL" dirty="0" smtClean="0"/>
              <a:t> שכולן חייבין בביעור העיקר והתוספת אבל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דישמעאל</a:t>
            </a:r>
            <a:r>
              <a:rPr lang="he-IL" dirty="0" smtClean="0"/>
              <a:t> להיתר היא: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דתנן</a:t>
            </a:r>
            <a:r>
              <a:rPr lang="he-IL" b="1" dirty="0" smtClean="0"/>
              <a:t> - </a:t>
            </a:r>
            <a:r>
              <a:rPr lang="he-IL" b="0" dirty="0" smtClean="0"/>
              <a:t> שביעית ז/ז</a:t>
            </a:r>
          </a:p>
          <a:p>
            <a:r>
              <a:rPr lang="he-IL" b="0" dirty="0" err="1" smtClean="0"/>
              <a:t>רא"ש</a:t>
            </a:r>
            <a:r>
              <a:rPr lang="he-IL" b="0" dirty="0" smtClean="0"/>
              <a:t>: </a:t>
            </a:r>
            <a:r>
              <a:rPr lang="he-IL" b="0" dirty="0" err="1" smtClean="0"/>
              <a:t>דתנן</a:t>
            </a:r>
            <a:r>
              <a:rPr lang="he-IL" b="0" dirty="0" smtClean="0"/>
              <a:t>... אין זה מלשון הברייתא</a:t>
            </a:r>
            <a:r>
              <a:rPr lang="he-IL" b="0" baseline="0" dirty="0" smtClean="0"/>
              <a:t> אלא </a:t>
            </a:r>
            <a:r>
              <a:rPr lang="he-IL" b="0" baseline="0" dirty="0" err="1" smtClean="0"/>
              <a:t>הש"ס</a:t>
            </a:r>
            <a:r>
              <a:rPr lang="he-IL" b="0" baseline="0" dirty="0" smtClean="0"/>
              <a:t> קבעה בברייתא ובמשנה היא בסוף כלל גדול בשביעית</a:t>
            </a:r>
          </a:p>
          <a:p>
            <a:endParaRPr lang="he-IL" b="0" baseline="0" dirty="0" smtClean="0"/>
          </a:p>
          <a:p>
            <a:r>
              <a:rPr lang="he-IL" b="0" baseline="0" dirty="0" err="1" smtClean="0"/>
              <a:t>ר"ן</a:t>
            </a:r>
            <a:r>
              <a:rPr lang="he-IL" b="0" baseline="0" dirty="0" smtClean="0"/>
              <a:t>: </a:t>
            </a:r>
            <a:r>
              <a:rPr lang="he-IL" dirty="0" smtClean="0"/>
              <a:t>אלא לביעור. אף הם לא אמרו שהשביעית אוסרת בכל שהוא במינה אלא </a:t>
            </a:r>
            <a:r>
              <a:rPr lang="he-IL" dirty="0" err="1" smtClean="0"/>
              <a:t>לענין</a:t>
            </a:r>
            <a:r>
              <a:rPr lang="he-IL" dirty="0" smtClean="0"/>
              <a:t> שצריך לאכול התערובת קודם הביעור </a:t>
            </a:r>
            <a:r>
              <a:rPr lang="he-IL" dirty="0" err="1" smtClean="0"/>
              <a:t>דכיון</a:t>
            </a:r>
            <a:r>
              <a:rPr lang="he-IL" dirty="0" smtClean="0"/>
              <a:t> שאפשר לאכלו </a:t>
            </a:r>
            <a:r>
              <a:rPr lang="he-IL" dirty="0" err="1" smtClean="0"/>
              <a:t>ה''ל</a:t>
            </a:r>
            <a:r>
              <a:rPr lang="he-IL" dirty="0" smtClean="0"/>
              <a:t> כדבר שיש לו </a:t>
            </a:r>
            <a:r>
              <a:rPr lang="he-IL" dirty="0" err="1" smtClean="0"/>
              <a:t>מתירין</a:t>
            </a:r>
            <a:r>
              <a:rPr lang="he-IL" dirty="0" smtClean="0"/>
              <a:t>:</a:t>
            </a:r>
            <a:r>
              <a:rPr lang="he-IL" b="1" dirty="0" smtClean="0"/>
              <a:t> אבל</a:t>
            </a:r>
            <a:r>
              <a:rPr lang="he-IL" dirty="0" smtClean="0"/>
              <a:t> לאכילה. כלומר אם </a:t>
            </a:r>
            <a:r>
              <a:rPr lang="he-IL" dirty="0" err="1" smtClean="0"/>
              <a:t>נתערבו</a:t>
            </a:r>
            <a:r>
              <a:rPr lang="he-IL" dirty="0" smtClean="0"/>
              <a:t> לאחר הביעור שאם </a:t>
            </a:r>
            <a:r>
              <a:rPr lang="he-IL" dirty="0" err="1" smtClean="0"/>
              <a:t>יהו</a:t>
            </a:r>
            <a:r>
              <a:rPr lang="he-IL" dirty="0" smtClean="0"/>
              <a:t> אוסרים תערובתן לא שרו באכילה בין במינן בין שלא במינן בנותן טעם </a:t>
            </a:r>
            <a:r>
              <a:rPr lang="he-IL" dirty="0" err="1" smtClean="0"/>
              <a:t>אלמא</a:t>
            </a:r>
            <a:r>
              <a:rPr lang="he-IL" dirty="0" smtClean="0"/>
              <a:t> </a:t>
            </a:r>
            <a:r>
              <a:rPr lang="he-IL" dirty="0" err="1" smtClean="0"/>
              <a:t>גדולין</a:t>
            </a:r>
            <a:r>
              <a:rPr lang="he-IL" dirty="0" smtClean="0"/>
              <a:t> אינן </a:t>
            </a:r>
            <a:r>
              <a:rPr lang="he-IL" dirty="0" err="1" smtClean="0"/>
              <a:t>נמשכין</a:t>
            </a:r>
            <a:r>
              <a:rPr lang="he-IL" dirty="0" smtClean="0"/>
              <a:t> אחר העיקר להיות כמוהו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>
                <a:solidFill>
                  <a:prstClr val="black"/>
                </a:solidFill>
              </a:rPr>
              <a:pPr/>
              <a:t>3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35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בצלים</a:t>
            </a:r>
            <a:r>
              <a:rPr lang="he-IL" dirty="0" smtClean="0"/>
              <a:t>. של ששית שירדו עליהם גשמים בשביעית וצמחו מאיליהן בלא נטיעה:</a:t>
            </a:r>
            <a:r>
              <a:rPr lang="he-IL" b="1" dirty="0" smtClean="0"/>
              <a:t> אם היו </a:t>
            </a:r>
            <a:r>
              <a:rPr lang="he-IL" b="1" dirty="0" err="1" smtClean="0"/>
              <a:t>עלין</a:t>
            </a:r>
            <a:r>
              <a:rPr lang="he-IL" b="1" dirty="0" smtClean="0"/>
              <a:t> שלהן שחורין</a:t>
            </a:r>
            <a:r>
              <a:rPr lang="he-IL" dirty="0" smtClean="0"/>
              <a:t>. שמחמת שצמחו יש להן </a:t>
            </a:r>
            <a:r>
              <a:rPr lang="he-IL" dirty="0" err="1" smtClean="0"/>
              <a:t>כח</a:t>
            </a:r>
            <a:r>
              <a:rPr lang="he-IL" dirty="0" smtClean="0"/>
              <a:t> עוד </a:t>
            </a:r>
            <a:r>
              <a:rPr lang="he-IL" dirty="0" err="1" smtClean="0"/>
              <a:t>ליגדל</a:t>
            </a:r>
            <a:r>
              <a:rPr lang="he-IL" dirty="0" smtClean="0"/>
              <a:t> </a:t>
            </a:r>
            <a:r>
              <a:rPr lang="he-IL" dirty="0" err="1" smtClean="0"/>
              <a:t>אסורין</a:t>
            </a:r>
            <a:r>
              <a:rPr lang="he-IL" dirty="0" smtClean="0"/>
              <a:t> דודאי גדלי ממי שביעית וגידוליו </a:t>
            </a:r>
            <a:r>
              <a:rPr lang="he-IL" dirty="0" err="1" smtClean="0"/>
              <a:t>מבטלין</a:t>
            </a:r>
            <a:r>
              <a:rPr lang="he-IL" dirty="0" smtClean="0"/>
              <a:t> את העיקר:</a:t>
            </a:r>
            <a:r>
              <a:rPr lang="he-IL" b="1" dirty="0" smtClean="0"/>
              <a:t> הוריקו</a:t>
            </a:r>
            <a:r>
              <a:rPr lang="he-IL" dirty="0" smtClean="0"/>
              <a:t>. שהן כמו </a:t>
            </a:r>
            <a:r>
              <a:rPr lang="he-IL" dirty="0" err="1" smtClean="0"/>
              <a:t>כמושין</a:t>
            </a:r>
            <a:r>
              <a:rPr lang="he-IL" dirty="0" smtClean="0"/>
              <a:t> </a:t>
            </a:r>
            <a:r>
              <a:rPr lang="he-IL" dirty="0" err="1" smtClean="0"/>
              <a:t>ירוקין</a:t>
            </a:r>
            <a:r>
              <a:rPr lang="he-IL" dirty="0" smtClean="0"/>
              <a:t> והכסיפו פניהם </a:t>
            </a:r>
            <a:r>
              <a:rPr lang="he-IL" dirty="0" err="1" smtClean="0"/>
              <a:t>מותרין</a:t>
            </a:r>
            <a:r>
              <a:rPr lang="he-IL" dirty="0" smtClean="0"/>
              <a:t> שלא גדלו כלום בשביעית: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אם </a:t>
            </a:r>
            <a:r>
              <a:rPr lang="he-IL" b="1" dirty="0" err="1" smtClean="0"/>
              <a:t>יכולין</a:t>
            </a:r>
            <a:r>
              <a:rPr lang="he-IL" b="1" dirty="0" smtClean="0"/>
              <a:t> </a:t>
            </a:r>
            <a:r>
              <a:rPr lang="he-IL" b="1" dirty="0" err="1" smtClean="0"/>
              <a:t>ליתלש</a:t>
            </a:r>
            <a:r>
              <a:rPr lang="he-IL" dirty="0" smtClean="0"/>
              <a:t>. מן הקרקע בעלין שלהן שכל כך יש להן </a:t>
            </a:r>
            <a:r>
              <a:rPr lang="he-IL" dirty="0" err="1" smtClean="0"/>
              <a:t>כח</a:t>
            </a:r>
            <a:r>
              <a:rPr lang="he-IL" dirty="0" smtClean="0"/>
              <a:t> בעלין שלהן שכשאוחז בעליהן שומט עיקרו עמו מן הקרקע </a:t>
            </a:r>
            <a:r>
              <a:rPr lang="he-IL" dirty="0" err="1" smtClean="0"/>
              <a:t>אסורין</a:t>
            </a:r>
            <a:r>
              <a:rPr lang="he-IL" dirty="0" smtClean="0"/>
              <a:t> </a:t>
            </a:r>
            <a:r>
              <a:rPr lang="he-IL" dirty="0" err="1" smtClean="0"/>
              <a:t>דחשיבי</a:t>
            </a:r>
            <a:r>
              <a:rPr lang="he-IL" dirty="0" smtClean="0"/>
              <a:t> גידולי שביעית:</a:t>
            </a:r>
            <a:r>
              <a:rPr lang="he-IL" b="1" dirty="0" smtClean="0"/>
              <a:t> כנגדן למוצאי שביעית </a:t>
            </a:r>
            <a:r>
              <a:rPr lang="he-IL" b="1" dirty="0" err="1" smtClean="0"/>
              <a:t>מותרין</a:t>
            </a:r>
            <a:r>
              <a:rPr lang="he-IL" dirty="0" smtClean="0"/>
              <a:t>. שאם של שביעית וצמחו בשמינית ויש להן </a:t>
            </a:r>
            <a:r>
              <a:rPr lang="he-IL" dirty="0" err="1" smtClean="0"/>
              <a:t>כח</a:t>
            </a:r>
            <a:r>
              <a:rPr lang="he-IL" dirty="0" smtClean="0"/>
              <a:t> בעלין </a:t>
            </a:r>
            <a:r>
              <a:rPr lang="he-IL" dirty="0" err="1" smtClean="0"/>
              <a:t>מותרין</a:t>
            </a:r>
            <a:r>
              <a:rPr lang="he-IL" dirty="0" smtClean="0"/>
              <a:t> </a:t>
            </a:r>
            <a:r>
              <a:rPr lang="he-IL" dirty="0" err="1" smtClean="0"/>
              <a:t>דגידולי</a:t>
            </a:r>
            <a:r>
              <a:rPr lang="he-IL" dirty="0" smtClean="0"/>
              <a:t> היתר </a:t>
            </a:r>
            <a:r>
              <a:rPr lang="he-IL" dirty="0" err="1" smtClean="0"/>
              <a:t>מבטלין</a:t>
            </a:r>
            <a:r>
              <a:rPr lang="he-IL" dirty="0" smtClean="0"/>
              <a:t> העיקר של איסור והיינו להיתר כגון הך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דישמעאל</a:t>
            </a:r>
            <a:r>
              <a:rPr lang="he-IL" dirty="0" smtClean="0"/>
              <a:t> ומהא פשטה: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ודלמא</a:t>
            </a:r>
            <a:r>
              <a:rPr lang="he-IL" dirty="0" smtClean="0"/>
              <a:t>. לעולם אין גידולי היתר </a:t>
            </a:r>
            <a:r>
              <a:rPr lang="he-IL" dirty="0" err="1" smtClean="0"/>
              <a:t>מבטלין</a:t>
            </a:r>
            <a:r>
              <a:rPr lang="he-IL" dirty="0" smtClean="0"/>
              <a:t> את האיסור </a:t>
            </a:r>
            <a:r>
              <a:rPr lang="he-IL" dirty="0" err="1" smtClean="0"/>
              <a:t>והכא</a:t>
            </a:r>
            <a:r>
              <a:rPr lang="he-IL" dirty="0" smtClean="0"/>
              <a:t> </a:t>
            </a:r>
            <a:r>
              <a:rPr lang="he-IL" dirty="0" err="1" smtClean="0"/>
              <a:t>היכי</a:t>
            </a:r>
            <a:r>
              <a:rPr lang="he-IL" dirty="0" smtClean="0"/>
              <a:t> דמי </a:t>
            </a:r>
            <a:r>
              <a:rPr lang="he-IL" dirty="0" err="1" smtClean="0"/>
              <a:t>במדוכנין</a:t>
            </a:r>
            <a:r>
              <a:rPr lang="he-IL" dirty="0" smtClean="0"/>
              <a:t> כלומר האי </a:t>
            </a:r>
            <a:r>
              <a:rPr lang="he-IL" dirty="0" err="1" smtClean="0"/>
              <a:t>דקתני</a:t>
            </a:r>
            <a:r>
              <a:rPr lang="he-IL" dirty="0" smtClean="0"/>
              <a:t> וכנגדן למוצאי שביעית </a:t>
            </a:r>
            <a:r>
              <a:rPr lang="he-IL" dirty="0" err="1" smtClean="0"/>
              <a:t>מותרין</a:t>
            </a:r>
            <a:r>
              <a:rPr lang="he-IL" dirty="0" smtClean="0"/>
              <a:t> כגון </a:t>
            </a:r>
            <a:r>
              <a:rPr lang="he-IL" dirty="0" err="1" smtClean="0"/>
              <a:t>שהודכו</a:t>
            </a:r>
            <a:r>
              <a:rPr lang="he-IL" dirty="0" smtClean="0"/>
              <a:t> שכתשן במדוכה </a:t>
            </a:r>
            <a:r>
              <a:rPr lang="he-IL" dirty="0" err="1" smtClean="0"/>
              <a:t>דליתנהו</a:t>
            </a:r>
            <a:r>
              <a:rPr lang="he-IL" dirty="0" smtClean="0"/>
              <a:t> לעיקרן </a:t>
            </a:r>
            <a:r>
              <a:rPr lang="he-IL" dirty="0" err="1" smtClean="0"/>
              <a:t>בעינייהו</a:t>
            </a:r>
            <a:r>
              <a:rPr lang="he-IL" dirty="0" smtClean="0"/>
              <a:t> אבל </a:t>
            </a:r>
            <a:r>
              <a:rPr lang="he-IL" dirty="0" err="1" smtClean="0"/>
              <a:t>בבעיא</a:t>
            </a:r>
            <a:r>
              <a:rPr lang="he-IL" dirty="0" smtClean="0"/>
              <a:t> </a:t>
            </a:r>
            <a:r>
              <a:rPr lang="he-IL" dirty="0" err="1" smtClean="0"/>
              <a:t>דישמעאל</a:t>
            </a:r>
            <a:r>
              <a:rPr lang="he-IL" dirty="0" smtClean="0"/>
              <a:t> </a:t>
            </a:r>
            <a:r>
              <a:rPr lang="he-IL" dirty="0" err="1" smtClean="0"/>
              <a:t>דאיתיה</a:t>
            </a:r>
            <a:r>
              <a:rPr lang="he-IL" dirty="0" smtClean="0"/>
              <a:t> לעיקר בעין איכא </a:t>
            </a:r>
            <a:r>
              <a:rPr lang="he-IL" dirty="0" err="1" smtClean="0"/>
              <a:t>למימר</a:t>
            </a:r>
            <a:r>
              <a:rPr lang="he-IL" dirty="0" smtClean="0"/>
              <a:t> דלא בטלי: </a:t>
            </a:r>
          </a:p>
          <a:p>
            <a:endParaRPr lang="he-IL" b="0" dirty="0" smtClean="0"/>
          </a:p>
          <a:p>
            <a:r>
              <a:rPr lang="he-IL" b="0" dirty="0" err="1" smtClean="0"/>
              <a:t>רא"ש</a:t>
            </a:r>
            <a:r>
              <a:rPr lang="he-IL" b="0" dirty="0" smtClean="0"/>
              <a:t>: </a:t>
            </a:r>
            <a:r>
              <a:rPr lang="he-IL" b="0" dirty="0" err="1" smtClean="0"/>
              <a:t>ודלמא</a:t>
            </a:r>
            <a:r>
              <a:rPr lang="he-IL" b="0" dirty="0" smtClean="0"/>
              <a:t> </a:t>
            </a:r>
            <a:r>
              <a:rPr lang="he-IL" b="0" dirty="0" err="1" smtClean="0"/>
              <a:t>במדוכנין</a:t>
            </a:r>
            <a:r>
              <a:rPr lang="he-IL" b="0" dirty="0" smtClean="0"/>
              <a:t>. כגון שדרכן ועירבן יחד הגדולים והעיקר ובטלים בששים כשאר </a:t>
            </a:r>
            <a:r>
              <a:rPr lang="he-IL" b="0" dirty="0" err="1" smtClean="0"/>
              <a:t>איסורין</a:t>
            </a:r>
            <a:r>
              <a:rPr lang="he-IL" b="0" dirty="0" smtClean="0"/>
              <a:t> שבתורה.</a:t>
            </a:r>
          </a:p>
          <a:p>
            <a:r>
              <a:rPr lang="he-IL" b="0" dirty="0" err="1" smtClean="0"/>
              <a:t>ר"ן</a:t>
            </a:r>
            <a:r>
              <a:rPr lang="he-IL" b="0" smtClean="0"/>
              <a:t>: שטוחן... </a:t>
            </a:r>
            <a:r>
              <a:rPr lang="he-IL" b="0" dirty="0" smtClean="0"/>
              <a:t>קודם שנטען.</a:t>
            </a:r>
          </a:p>
          <a:p>
            <a:endParaRPr lang="he-IL" b="0" dirty="0" smtClean="0"/>
          </a:p>
          <a:p>
            <a:r>
              <a:rPr lang="he-IL" b="0" dirty="0" err="1" smtClean="0"/>
              <a:t>תוס</a:t>
            </a:r>
            <a:r>
              <a:rPr lang="he-IL" b="0" dirty="0" smtClean="0"/>
              <a:t>': </a:t>
            </a:r>
            <a:r>
              <a:rPr lang="he-IL" b="1" dirty="0" smtClean="0"/>
              <a:t>רבי</a:t>
            </a:r>
            <a:r>
              <a:rPr lang="he-IL" dirty="0" smtClean="0"/>
              <a:t> </a:t>
            </a:r>
            <a:r>
              <a:rPr lang="he-IL" dirty="0" err="1" smtClean="0"/>
              <a:t>חנינא</a:t>
            </a:r>
            <a:r>
              <a:rPr lang="he-IL" dirty="0" smtClean="0"/>
              <a:t> בן </a:t>
            </a:r>
            <a:r>
              <a:rPr lang="he-IL" dirty="0" err="1" smtClean="0"/>
              <a:t>אנטיגנוס</a:t>
            </a:r>
            <a:r>
              <a:rPr lang="he-IL" dirty="0" smtClean="0"/>
              <a:t> אומר. אף </a:t>
            </a:r>
            <a:r>
              <a:rPr lang="he-IL" dirty="0" err="1" smtClean="0"/>
              <a:t>בשלא</a:t>
            </a:r>
            <a:r>
              <a:rPr lang="he-IL" dirty="0" smtClean="0"/>
              <a:t> הושחרו אם </a:t>
            </a:r>
            <a:r>
              <a:rPr lang="he-IL" dirty="0" err="1" smtClean="0"/>
              <a:t>יכולין</a:t>
            </a:r>
            <a:r>
              <a:rPr lang="he-IL" dirty="0" smtClean="0"/>
              <a:t> וכו' שגדלו כל כך </a:t>
            </a:r>
            <a:r>
              <a:rPr lang="he-IL" dirty="0" err="1" smtClean="0"/>
              <a:t>אסורין</a:t>
            </a:r>
            <a:r>
              <a:rPr lang="he-IL" dirty="0" smtClean="0"/>
              <a:t> </a:t>
            </a:r>
            <a:r>
              <a:rPr lang="he-IL" dirty="0" err="1" smtClean="0"/>
              <a:t>דבידוע</a:t>
            </a:r>
            <a:r>
              <a:rPr lang="he-IL" dirty="0" smtClean="0"/>
              <a:t> שגדלו רובם בשביעית:</a:t>
            </a:r>
            <a:r>
              <a:rPr lang="he-IL" b="1" dirty="0" smtClean="0"/>
              <a:t>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>
                <a:solidFill>
                  <a:prstClr val="black"/>
                </a:solidFill>
              </a:rPr>
              <a:pPr/>
              <a:t>4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8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אוכל מהן עראי</a:t>
            </a:r>
            <a:r>
              <a:rPr lang="he-IL" dirty="0" smtClean="0"/>
              <a:t>. כמו שאר טבל גמור:</a:t>
            </a:r>
            <a:r>
              <a:rPr lang="he-IL" b="1" dirty="0" smtClean="0"/>
              <a:t> ומעשרן ודאי'</a:t>
            </a:r>
            <a:r>
              <a:rPr lang="he-IL" dirty="0" smtClean="0"/>
              <a:t>. ולא דמאי דודאי כותי לא הפריש מעשר מהן כלל: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רשב</a:t>
            </a:r>
            <a:r>
              <a:rPr lang="he-IL" b="1" dirty="0" smtClean="0"/>
              <a:t>''א אומר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טעמיה </a:t>
            </a:r>
            <a:r>
              <a:rPr lang="he-IL" dirty="0" err="1" smtClean="0"/>
              <a:t>דנפשיה</a:t>
            </a:r>
            <a:r>
              <a:rPr lang="he-IL" dirty="0" smtClean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:</a:t>
            </a:r>
            <a:r>
              <a:rPr lang="he-IL" b="1" dirty="0" smtClean="0"/>
              <a:t> אם ישראל חשוד על השביעית</a:t>
            </a:r>
            <a:r>
              <a:rPr lang="he-IL" dirty="0" smtClean="0"/>
              <a:t>. שחשוד שנוטע </a:t>
            </a:r>
            <a:r>
              <a:rPr lang="he-IL" dirty="0" err="1" smtClean="0"/>
              <a:t>חסיות</a:t>
            </a:r>
            <a:r>
              <a:rPr lang="he-IL" dirty="0" smtClean="0"/>
              <a:t> שביעית בשמינית ישראל המנכש עמו בשמינית מותר לו לאכול מהן משום </a:t>
            </a:r>
            <a:r>
              <a:rPr lang="he-IL" dirty="0" err="1" smtClean="0"/>
              <a:t>דגידולי</a:t>
            </a:r>
            <a:r>
              <a:rPr lang="he-IL" dirty="0" smtClean="0"/>
              <a:t> היתר שגדלו בשמינית מעלין את האיסור: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ודילמא</a:t>
            </a:r>
            <a:r>
              <a:rPr lang="he-IL" dirty="0" smtClean="0"/>
              <a:t>. הא דרבי שמעון בן אלעזר </a:t>
            </a:r>
            <a:r>
              <a:rPr lang="he-IL" dirty="0" err="1" smtClean="0"/>
              <a:t>דגידולי</a:t>
            </a:r>
            <a:r>
              <a:rPr lang="he-IL" dirty="0" smtClean="0"/>
              <a:t> היתר מעלין את האיסור בדבר שזרעו כלה </a:t>
            </a:r>
            <a:r>
              <a:rPr lang="he-IL" dirty="0" err="1" smtClean="0"/>
              <a:t>וקא</a:t>
            </a:r>
            <a:r>
              <a:rPr lang="he-IL" dirty="0" smtClean="0"/>
              <a:t> פריך ומי מצית אמרת </a:t>
            </a:r>
            <a:r>
              <a:rPr lang="he-IL" dirty="0" err="1" smtClean="0"/>
              <a:t>דבדבר</a:t>
            </a:r>
            <a:r>
              <a:rPr lang="he-IL" dirty="0" smtClean="0"/>
              <a:t> שזרעו כלה </a:t>
            </a:r>
            <a:r>
              <a:rPr lang="he-IL" dirty="0" err="1" smtClean="0"/>
              <a:t>מיירי</a:t>
            </a:r>
            <a:r>
              <a:rPr lang="he-IL" dirty="0" smtClean="0"/>
              <a:t> </a:t>
            </a:r>
            <a:r>
              <a:rPr lang="he-IL" dirty="0" err="1" smtClean="0"/>
              <a:t>והתניא</a:t>
            </a:r>
            <a:r>
              <a:rPr lang="he-IL" dirty="0" smtClean="0"/>
              <a:t> ואלו הן </a:t>
            </a:r>
            <a:r>
              <a:rPr lang="he-IL" dirty="0" err="1" smtClean="0"/>
              <a:t>חסיות</a:t>
            </a:r>
            <a:r>
              <a:rPr lang="he-IL" dirty="0" smtClean="0"/>
              <a:t> הלוף </a:t>
            </a:r>
            <a:r>
              <a:rPr lang="he-IL" dirty="0" err="1" smtClean="0"/>
              <a:t>לופינ</a:t>
            </a:r>
            <a:r>
              <a:rPr lang="he-IL" dirty="0" smtClean="0"/>
              <a:t>''א מכלל </a:t>
            </a:r>
            <a:r>
              <a:rPr lang="he-IL" dirty="0" err="1" smtClean="0"/>
              <a:t>דבדבר</a:t>
            </a:r>
            <a:r>
              <a:rPr lang="he-IL" dirty="0" smtClean="0"/>
              <a:t> שאין זרעו כלה </a:t>
            </a:r>
            <a:r>
              <a:rPr lang="he-IL" dirty="0" err="1" smtClean="0"/>
              <a:t>מיירי</a:t>
            </a:r>
            <a:r>
              <a:rPr lang="he-IL" dirty="0" smtClean="0"/>
              <a:t> </a:t>
            </a:r>
            <a:r>
              <a:rPr lang="he-IL" dirty="0" err="1" smtClean="0"/>
              <a:t>ואפ''ה</a:t>
            </a:r>
            <a:r>
              <a:rPr lang="he-IL" dirty="0" smtClean="0"/>
              <a:t> מותר ושמע מינה גידולי היתר מעלין את האיסור ולעולם מהא פשטה: </a:t>
            </a:r>
            <a:r>
              <a:rPr lang="he-IL" dirty="0" err="1" smtClean="0"/>
              <a:t>וקא</a:t>
            </a:r>
            <a:r>
              <a:rPr lang="he-IL" dirty="0" smtClean="0"/>
              <a:t> פריך עלה </a:t>
            </a:r>
            <a:r>
              <a:rPr lang="he-IL" dirty="0" err="1" smtClean="0"/>
              <a:t>דלמא</a:t>
            </a:r>
            <a:r>
              <a:rPr lang="he-IL" dirty="0" smtClean="0"/>
              <a:t> מהא לא תפשוט </a:t>
            </a:r>
            <a:r>
              <a:rPr lang="he-IL" dirty="0" err="1" smtClean="0"/>
              <a:t>דבמדוכנין</a:t>
            </a:r>
            <a:r>
              <a:rPr lang="he-IL" dirty="0" smtClean="0"/>
              <a:t> </a:t>
            </a:r>
            <a:r>
              <a:rPr lang="he-IL" dirty="0" err="1" smtClean="0"/>
              <a:t>קא</a:t>
            </a:r>
            <a:r>
              <a:rPr lang="he-IL" dirty="0" smtClean="0"/>
              <a:t> </a:t>
            </a:r>
            <a:r>
              <a:rPr lang="he-IL" dirty="0" err="1" smtClean="0"/>
              <a:t>מיירי</a:t>
            </a:r>
            <a:r>
              <a:rPr lang="he-IL" dirty="0" smtClean="0"/>
              <a:t> ושמא כלו כשהן </a:t>
            </a:r>
            <a:r>
              <a:rPr lang="he-IL" dirty="0" err="1" smtClean="0"/>
              <a:t>נידוכין</a:t>
            </a:r>
            <a:r>
              <a:rPr lang="he-IL" dirty="0" smtClean="0"/>
              <a:t> </a:t>
            </a:r>
            <a:r>
              <a:rPr lang="he-IL" dirty="0" err="1" smtClean="0"/>
              <a:t>דליתא</a:t>
            </a:r>
            <a:r>
              <a:rPr lang="he-IL" dirty="0" smtClean="0"/>
              <a:t> לעיקר בעין שהוא </a:t>
            </a:r>
            <a:r>
              <a:rPr lang="he-IL" dirty="0" err="1" smtClean="0"/>
              <a:t>מתכוין</a:t>
            </a:r>
            <a:r>
              <a:rPr lang="he-IL" dirty="0" smtClean="0"/>
              <a:t> </a:t>
            </a:r>
            <a:r>
              <a:rPr lang="he-IL" dirty="0" err="1" smtClean="0"/>
              <a:t>לכותשן</a:t>
            </a:r>
            <a:r>
              <a:rPr lang="he-IL" dirty="0" smtClean="0"/>
              <a:t> כדי </a:t>
            </a:r>
            <a:r>
              <a:rPr lang="he-IL" dirty="0" err="1" smtClean="0"/>
              <a:t>שיהו</a:t>
            </a:r>
            <a:r>
              <a:rPr lang="he-IL" dirty="0" smtClean="0"/>
              <a:t> בטלין: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תריץ הא לא מצית אמרת </a:t>
            </a:r>
            <a:r>
              <a:rPr lang="he-IL" b="1" dirty="0" err="1" smtClean="0"/>
              <a:t>דחשוד</a:t>
            </a:r>
            <a:r>
              <a:rPr lang="he-IL" b="1" dirty="0" smtClean="0"/>
              <a:t> על השביעית </a:t>
            </a:r>
            <a:r>
              <a:rPr lang="he-IL" b="1" dirty="0" err="1" smtClean="0"/>
              <a:t>קתני</a:t>
            </a:r>
            <a:r>
              <a:rPr lang="he-IL" dirty="0" smtClean="0"/>
              <a:t>. וכיון </a:t>
            </a:r>
            <a:r>
              <a:rPr lang="he-IL" dirty="0" err="1" smtClean="0"/>
              <a:t>דחשוד</a:t>
            </a:r>
            <a:r>
              <a:rPr lang="he-IL" dirty="0" smtClean="0"/>
              <a:t> הוא לא משגח ליה להאכילן </a:t>
            </a:r>
            <a:r>
              <a:rPr lang="he-IL" dirty="0" err="1" smtClean="0"/>
              <a:t>נידוכים</a:t>
            </a:r>
            <a:r>
              <a:rPr lang="he-IL" dirty="0" smtClean="0"/>
              <a:t> ושלימים מאכילן ולעולם תפשוט מינה </a:t>
            </a:r>
            <a:r>
              <a:rPr lang="he-IL" dirty="0" err="1" smtClean="0"/>
              <a:t>דגידולי</a:t>
            </a:r>
            <a:r>
              <a:rPr lang="he-IL" dirty="0" smtClean="0"/>
              <a:t> היתר מעלין את האיסור: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ודילמא בתערובת</a:t>
            </a:r>
            <a:r>
              <a:rPr lang="he-IL" dirty="0" smtClean="0"/>
              <a:t>. </a:t>
            </a:r>
            <a:r>
              <a:rPr lang="he-IL" dirty="0" err="1" smtClean="0"/>
              <a:t>שמעורבין</a:t>
            </a:r>
            <a:r>
              <a:rPr lang="he-IL" dirty="0" smtClean="0"/>
              <a:t> אותן </a:t>
            </a:r>
            <a:r>
              <a:rPr lang="he-IL" dirty="0" err="1" smtClean="0"/>
              <a:t>חסיות</a:t>
            </a:r>
            <a:r>
              <a:rPr lang="he-IL" dirty="0" smtClean="0"/>
              <a:t> בין שאר ירקות של היתר ואוכלן על ידי תערובת משום הכי שרי הואיל דליתיה לעיקר בעין אבל אי </a:t>
            </a:r>
            <a:r>
              <a:rPr lang="he-IL" dirty="0" err="1" smtClean="0"/>
              <a:t>איתיה</a:t>
            </a:r>
            <a:r>
              <a:rPr lang="he-IL" dirty="0" smtClean="0"/>
              <a:t> כגון </a:t>
            </a:r>
            <a:r>
              <a:rPr lang="he-IL" dirty="0" err="1" smtClean="0"/>
              <a:t>בעיא</a:t>
            </a:r>
            <a:r>
              <a:rPr lang="he-IL" dirty="0" smtClean="0"/>
              <a:t> </a:t>
            </a:r>
            <a:r>
              <a:rPr lang="he-IL" dirty="0" err="1" smtClean="0"/>
              <a:t>דישמעאל</a:t>
            </a:r>
            <a:r>
              <a:rPr lang="he-IL" dirty="0" smtClean="0"/>
              <a:t> אמרי' </a:t>
            </a:r>
            <a:r>
              <a:rPr lang="he-IL" dirty="0" err="1" smtClean="0"/>
              <a:t>דאין</a:t>
            </a:r>
            <a:r>
              <a:rPr lang="he-IL" dirty="0" smtClean="0"/>
              <a:t> גידולי היתר מעלין את האיסור: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לא </a:t>
            </a:r>
            <a:r>
              <a:rPr lang="he-IL" b="1" dirty="0" err="1" smtClean="0"/>
              <a:t>סלקא</a:t>
            </a:r>
            <a:r>
              <a:rPr lang="he-IL" b="1" dirty="0" smtClean="0"/>
              <a:t> דעתך המנכש </a:t>
            </a:r>
            <a:r>
              <a:rPr lang="he-IL" b="1" dirty="0" err="1" smtClean="0"/>
              <a:t>קתני</a:t>
            </a:r>
            <a:r>
              <a:rPr lang="he-IL" dirty="0" smtClean="0"/>
              <a:t>. באותו מין שמנכש עמו אוכל ולעולם </a:t>
            </a:r>
            <a:r>
              <a:rPr lang="he-IL" dirty="0" err="1" smtClean="0"/>
              <a:t>פשטינא</a:t>
            </a:r>
            <a:r>
              <a:rPr lang="he-IL" dirty="0" smtClean="0"/>
              <a:t> מהא </a:t>
            </a:r>
            <a:r>
              <a:rPr lang="he-IL" dirty="0" err="1" smtClean="0"/>
              <a:t>דגידולי</a:t>
            </a:r>
            <a:r>
              <a:rPr lang="he-IL" dirty="0" smtClean="0"/>
              <a:t> היתר מעלין את האיסור והואיל </a:t>
            </a:r>
            <a:r>
              <a:rPr lang="he-IL" dirty="0" err="1" smtClean="0"/>
              <a:t>דאוקימנא</a:t>
            </a:r>
            <a:r>
              <a:rPr lang="he-IL" dirty="0" smtClean="0"/>
              <a:t> </a:t>
            </a:r>
            <a:r>
              <a:rPr lang="he-IL" dirty="0" err="1" smtClean="0"/>
              <a:t>דגדולי</a:t>
            </a:r>
            <a:r>
              <a:rPr lang="he-IL" dirty="0" smtClean="0"/>
              <a:t> היתר מעלין את האיסור </a:t>
            </a:r>
            <a:r>
              <a:rPr lang="he-IL" dirty="0" err="1" smtClean="0"/>
              <a:t>לימא</a:t>
            </a:r>
            <a:r>
              <a:rPr lang="he-IL" dirty="0" smtClean="0"/>
              <a:t> תיהוי </a:t>
            </a:r>
            <a:r>
              <a:rPr lang="he-IL" dirty="0" err="1" smtClean="0"/>
              <a:t>תיובתא</a:t>
            </a:r>
            <a:r>
              <a:rPr lang="he-IL" dirty="0" smtClean="0"/>
              <a:t> דרבי יוחנן ורבי יונתן </a:t>
            </a:r>
            <a:r>
              <a:rPr lang="he-IL" dirty="0" err="1" smtClean="0"/>
              <a:t>דאמרו</a:t>
            </a:r>
            <a:r>
              <a:rPr lang="he-IL" dirty="0" smtClean="0"/>
              <a:t> אין מעלין:</a:t>
            </a:r>
            <a:r>
              <a:rPr lang="he-IL" b="1" dirty="0" smtClean="0"/>
              <a:t>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>
                <a:solidFill>
                  <a:prstClr val="black"/>
                </a:solidFill>
              </a:rPr>
              <a:pPr/>
              <a:t>5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4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הואיל ואיסורו על ידי קרקע</a:t>
            </a:r>
            <a:r>
              <a:rPr lang="he-IL" dirty="0" smtClean="0"/>
              <a:t>. </a:t>
            </a:r>
            <a:r>
              <a:rPr lang="he-IL" dirty="0" err="1" smtClean="0"/>
              <a:t>דכתיב</a:t>
            </a:r>
            <a:r>
              <a:rPr lang="he-IL" dirty="0" smtClean="0"/>
              <a:t> ושבתה הארץ (ויקרא כה):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בטילתו</a:t>
            </a:r>
            <a:r>
              <a:rPr lang="he-IL" b="1" dirty="0" smtClean="0"/>
              <a:t> </a:t>
            </a:r>
            <a:r>
              <a:rPr lang="he-IL" b="1" dirty="0" err="1" smtClean="0"/>
              <a:t>נמי</a:t>
            </a:r>
            <a:r>
              <a:rPr lang="he-IL" b="1" dirty="0" smtClean="0"/>
              <a:t> על ידי קרקע</a:t>
            </a:r>
            <a:r>
              <a:rPr lang="he-IL" dirty="0" smtClean="0"/>
              <a:t>. כי רבו גידוליו על עיקרו אבל ערלה </a:t>
            </a:r>
            <a:r>
              <a:rPr lang="he-IL" dirty="0" err="1" smtClean="0"/>
              <a:t>דמיירי</a:t>
            </a:r>
            <a:r>
              <a:rPr lang="he-IL" dirty="0" smtClean="0"/>
              <a:t> בה רבי יוחנן שאין איסורו אלא בשנים וכלאי הכרם אינה אוסרת מחמת קרקע אלא מיני תערובת </a:t>
            </a:r>
            <a:r>
              <a:rPr lang="he-IL" dirty="0" err="1" smtClean="0"/>
              <a:t>זרעונין</a:t>
            </a:r>
            <a:r>
              <a:rPr lang="he-IL" dirty="0" smtClean="0"/>
              <a:t> </a:t>
            </a:r>
            <a:r>
              <a:rPr lang="he-IL" dirty="0" err="1" smtClean="0"/>
              <a:t>אוסרין</a:t>
            </a:r>
            <a:r>
              <a:rPr lang="he-IL" dirty="0" smtClean="0"/>
              <a:t> </a:t>
            </a:r>
            <a:r>
              <a:rPr lang="he-IL" dirty="0" err="1" smtClean="0"/>
              <a:t>מש''ה</a:t>
            </a:r>
            <a:r>
              <a:rPr lang="he-IL" dirty="0" smtClean="0"/>
              <a:t> אין </a:t>
            </a:r>
            <a:r>
              <a:rPr lang="he-IL" dirty="0" err="1" smtClean="0"/>
              <a:t>בטילתן</a:t>
            </a:r>
            <a:r>
              <a:rPr lang="he-IL" dirty="0" smtClean="0"/>
              <a:t> </a:t>
            </a:r>
            <a:r>
              <a:rPr lang="he-IL" dirty="0" err="1" smtClean="0"/>
              <a:t>ע''י</a:t>
            </a:r>
            <a:r>
              <a:rPr lang="he-IL" dirty="0" smtClean="0"/>
              <a:t> קרקע: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': </a:t>
            </a:r>
            <a:r>
              <a:rPr lang="he-IL" dirty="0" smtClean="0"/>
              <a:t>אמר רבי יצחק שאני שביעית הואיל ואיסור על ידי קרקע בטלה </a:t>
            </a:r>
            <a:r>
              <a:rPr lang="he-IL" dirty="0" err="1" smtClean="0"/>
              <a:t>נמי</a:t>
            </a:r>
            <a:r>
              <a:rPr lang="he-IL" dirty="0" smtClean="0"/>
              <a:t> על ידי קרקע. כלומר שביעית היתרו ואיסורו תלוי על ידי קרקע ואין התרת </a:t>
            </a:r>
            <a:r>
              <a:rPr lang="he-IL" dirty="0" err="1" smtClean="0"/>
              <a:t>גידולין</a:t>
            </a:r>
            <a:r>
              <a:rPr lang="he-IL" dirty="0" smtClean="0"/>
              <a:t> תלוי במעשה האדם 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רש"י - הרי מעשר וכו' ליטרא מעשר טבל</a:t>
            </a:r>
            <a:r>
              <a:rPr lang="he-IL" dirty="0" smtClean="0"/>
              <a:t>. ליטרא של טבל שהורם ממנו תרומה ומעשר ראשון אבל גבי לוי הוי טבל </a:t>
            </a:r>
            <a:r>
              <a:rPr lang="he-IL" dirty="0" err="1" smtClean="0"/>
              <a:t>דאכתי</a:t>
            </a:r>
            <a:r>
              <a:rPr lang="he-IL" dirty="0" smtClean="0"/>
              <a:t> לא תרם ממנו מעשר מן המעשר דהיינו תרומת מעשר וזרעה בקרקע כשאינה מעושרת:</a:t>
            </a:r>
            <a:r>
              <a:rPr lang="he-IL" b="1" dirty="0" smtClean="0"/>
              <a:t> והרי היא כעשרה </a:t>
            </a:r>
            <a:r>
              <a:rPr lang="he-IL" b="1" dirty="0" err="1" smtClean="0"/>
              <a:t>ליטרין</a:t>
            </a:r>
            <a:r>
              <a:rPr lang="he-IL" dirty="0" smtClean="0"/>
              <a:t>. עם התוספת והעיקר שרבו גידוליו </a:t>
            </a:r>
            <a:r>
              <a:rPr lang="he-IL" dirty="0" err="1" smtClean="0"/>
              <a:t>כ''כ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רא"ש</a:t>
            </a:r>
            <a:r>
              <a:rPr lang="he-IL" b="1" dirty="0" smtClean="0"/>
              <a:t>: </a:t>
            </a:r>
            <a:r>
              <a:rPr lang="he-IL" b="0" dirty="0" smtClean="0"/>
              <a:t> והרי מעשר </a:t>
            </a:r>
            <a:r>
              <a:rPr lang="he-IL" b="0" dirty="0" err="1" smtClean="0"/>
              <a:t>דאיסורו</a:t>
            </a:r>
            <a:r>
              <a:rPr lang="he-IL" b="0" dirty="0" smtClean="0"/>
              <a:t> ע"י קרקע הוא </a:t>
            </a:r>
            <a:r>
              <a:rPr lang="he-IL" b="0" dirty="0" err="1" smtClean="0"/>
              <a:t>דהזורע</a:t>
            </a:r>
            <a:r>
              <a:rPr lang="he-IL" b="0" dirty="0" smtClean="0"/>
              <a:t> סאה תבואה מתוקנת חזרה להיות טבל.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ר"ן</a:t>
            </a:r>
            <a:r>
              <a:rPr lang="he-IL" b="1" dirty="0" smtClean="0"/>
              <a:t>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חייבת</a:t>
            </a:r>
            <a:r>
              <a:rPr lang="he-IL" dirty="0" smtClean="0"/>
              <a:t> במעשר. היינו מעשר מן המעשר </a:t>
            </a:r>
            <a:r>
              <a:rPr lang="he-IL" dirty="0" err="1" smtClean="0"/>
              <a:t>שהיתה</a:t>
            </a:r>
            <a:r>
              <a:rPr lang="he-IL" dirty="0" smtClean="0"/>
              <a:t> חייבת בו קודם שזרעה ולא בטלה </a:t>
            </a:r>
            <a:r>
              <a:rPr lang="he-IL" dirty="0" err="1" smtClean="0"/>
              <a:t>דפטירי</a:t>
            </a:r>
            <a:r>
              <a:rPr lang="he-IL" dirty="0" smtClean="0"/>
              <a:t> בשביעית משום </a:t>
            </a:r>
            <a:r>
              <a:rPr lang="he-IL" dirty="0" err="1" smtClean="0"/>
              <a:t>דהפקרא</a:t>
            </a:r>
            <a:r>
              <a:rPr lang="he-IL" dirty="0" smtClean="0"/>
              <a:t> </a:t>
            </a:r>
            <a:r>
              <a:rPr lang="he-IL" dirty="0" err="1" smtClean="0"/>
              <a:t>נינהו</a:t>
            </a:r>
            <a:r>
              <a:rPr lang="he-IL" dirty="0" smtClean="0"/>
              <a:t>:</a:t>
            </a:r>
            <a:r>
              <a:rPr lang="he-IL" b="1" dirty="0" smtClean="0"/>
              <a:t> ובשביעית.</a:t>
            </a:r>
            <a:r>
              <a:rPr lang="he-IL" dirty="0" smtClean="0"/>
              <a:t> שצריך לבער את </a:t>
            </a:r>
            <a:r>
              <a:rPr lang="he-IL" dirty="0" err="1" smtClean="0"/>
              <a:t>הכל</a:t>
            </a:r>
            <a:r>
              <a:rPr lang="he-IL" dirty="0" smtClean="0"/>
              <a:t> קודם זמן הביעור:</a:t>
            </a:r>
            <a:r>
              <a:rPr lang="he-IL" b="1" dirty="0" smtClean="0"/>
              <a:t> ואותה</a:t>
            </a:r>
            <a:r>
              <a:rPr lang="he-IL" dirty="0" smtClean="0"/>
              <a:t> ליטרא מעשר עליה ממקום אחר. מעשר מן המעשר אבל מיניה וביה לא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דליטרין</a:t>
            </a:r>
            <a:r>
              <a:rPr lang="he-IL" dirty="0" smtClean="0"/>
              <a:t> </a:t>
            </a:r>
            <a:r>
              <a:rPr lang="he-IL" dirty="0" err="1" smtClean="0"/>
              <a:t>דתוספת</a:t>
            </a:r>
            <a:r>
              <a:rPr lang="he-IL" dirty="0" smtClean="0"/>
              <a:t> </a:t>
            </a:r>
            <a:r>
              <a:rPr lang="he-IL" dirty="0" err="1" smtClean="0"/>
              <a:t>פטירי</a:t>
            </a:r>
            <a:r>
              <a:rPr lang="he-IL" dirty="0" smtClean="0"/>
              <a:t> </a:t>
            </a:r>
            <a:r>
              <a:rPr lang="he-IL" dirty="0" err="1" smtClean="0"/>
              <a:t>הוה</a:t>
            </a:r>
            <a:r>
              <a:rPr lang="he-IL" dirty="0" smtClean="0"/>
              <a:t> ליה מן הפטור על החיוב: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רש"י: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לפי חשבון יעשר הליטרא שהניח אשתקד </a:t>
            </a:r>
            <a:r>
              <a:rPr lang="he-IL" dirty="0" err="1" smtClean="0"/>
              <a:t>אלמא</a:t>
            </a:r>
            <a:r>
              <a:rPr lang="he-IL" dirty="0" smtClean="0"/>
              <a:t> </a:t>
            </a:r>
            <a:r>
              <a:rPr lang="he-IL" dirty="0" err="1" smtClean="0"/>
              <a:t>דאין</a:t>
            </a:r>
            <a:r>
              <a:rPr lang="he-IL" dirty="0" smtClean="0"/>
              <a:t> </a:t>
            </a:r>
            <a:r>
              <a:rPr lang="he-IL" dirty="0" err="1" smtClean="0"/>
              <a:t>בטילת</a:t>
            </a:r>
            <a:r>
              <a:rPr lang="he-IL" dirty="0" smtClean="0"/>
              <a:t>' </a:t>
            </a:r>
            <a:r>
              <a:rPr lang="he-IL" dirty="0" err="1" smtClean="0"/>
              <a:t>ע''י</a:t>
            </a:r>
            <a:r>
              <a:rPr lang="he-IL" dirty="0" smtClean="0"/>
              <a:t> קרקע </a:t>
            </a:r>
            <a:r>
              <a:rPr lang="he-IL" dirty="0" err="1" smtClean="0"/>
              <a:t>דאע</a:t>
            </a:r>
            <a:r>
              <a:rPr lang="he-IL" dirty="0" smtClean="0"/>
              <a:t>''ג שנזרעה חייב בתרומת מעשר וק' </a:t>
            </a:r>
            <a:r>
              <a:rPr lang="he-IL" dirty="0" err="1" smtClean="0"/>
              <a:t>לר</a:t>
            </a:r>
            <a:r>
              <a:rPr lang="he-IL" dirty="0" smtClean="0"/>
              <a:t>' אמי </a:t>
            </a:r>
            <a:r>
              <a:rPr lang="he-IL" dirty="0" err="1" smtClean="0"/>
              <a:t>דפשיטא</a:t>
            </a:r>
            <a:r>
              <a:rPr lang="he-IL" dirty="0" smtClean="0"/>
              <a:t> ליה </a:t>
            </a:r>
            <a:r>
              <a:rPr lang="he-IL" dirty="0" err="1" smtClean="0"/>
              <a:t>דגדולי</a:t>
            </a:r>
            <a:r>
              <a:rPr lang="he-IL" dirty="0" smtClean="0"/>
              <a:t> היתר מעלין את האיסור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חזינן</a:t>
            </a:r>
            <a:r>
              <a:rPr lang="he-IL" dirty="0" smtClean="0"/>
              <a:t> הכא </a:t>
            </a:r>
            <a:r>
              <a:rPr lang="he-IL" dirty="0" err="1" smtClean="0"/>
              <a:t>דחייב</a:t>
            </a:r>
            <a:r>
              <a:rPr lang="he-IL" dirty="0" smtClean="0"/>
              <a:t> להפריש מעשר שלאותה ליטרא לפי חשבון: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>
                <a:solidFill>
                  <a:prstClr val="black"/>
                </a:solidFill>
              </a:rPr>
              <a:pPr/>
              <a:t>6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7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ו'/אב/תשע"ה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שלי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שי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ה' אב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(שורה אחרונה) - נט ע"א 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ראשונה)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להצלחת</a:t>
            </a: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אלישבע ברכה בת עדינה לזרע של קיימא</a:t>
            </a: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180" y="116632"/>
            <a:ext cx="8496944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דף </a:t>
            </a:r>
            <a:r>
              <a:rPr lang="he-IL" sz="1600" b="1" dirty="0" err="1" smtClean="0"/>
              <a:t>נז</a:t>
            </a:r>
            <a:r>
              <a:rPr lang="he-IL" sz="1600" b="1" dirty="0" smtClean="0"/>
              <a:t> </a:t>
            </a:r>
            <a:r>
              <a:rPr lang="he-IL" sz="1600" b="1" dirty="0"/>
              <a:t>עמוד </a:t>
            </a:r>
            <a:r>
              <a:rPr lang="he-IL" sz="1600" b="1" dirty="0" smtClean="0"/>
              <a:t>ב:</a:t>
            </a:r>
            <a:endParaRPr lang="he-IL" sz="1600" b="1" dirty="0"/>
          </a:p>
          <a:p>
            <a:pPr>
              <a:lnSpc>
                <a:spcPct val="120000"/>
              </a:lnSpc>
            </a:pPr>
            <a:endParaRPr lang="he-IL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>ישמעאל איש כפר </a:t>
            </a:r>
            <a:r>
              <a:rPr lang="he-IL" sz="1600" dirty="0" err="1"/>
              <a:t>ימא</a:t>
            </a:r>
            <a:r>
              <a:rPr lang="he-IL" sz="1600" dirty="0"/>
              <a:t> ואמרי לה איש כפר </a:t>
            </a:r>
            <a:r>
              <a:rPr lang="he-IL" sz="1600" dirty="0" err="1"/>
              <a:t>דימא</a:t>
            </a:r>
            <a:r>
              <a:rPr lang="he-IL" sz="1600" dirty="0"/>
              <a:t> העלה </a:t>
            </a:r>
            <a:r>
              <a:rPr lang="he-IL" sz="1600" dirty="0" smtClean="0"/>
              <a:t>בידו: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בצל </a:t>
            </a:r>
            <a:r>
              <a:rPr lang="he-IL" sz="1600" dirty="0"/>
              <a:t>שעקרו בשביעית ונטעו בשמינית ורבו גידוליו על עיקרו </a:t>
            </a:r>
            <a:r>
              <a:rPr lang="he-IL" sz="16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והכי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מיבעיא</a:t>
            </a:r>
            <a:r>
              <a:rPr lang="he-IL" sz="1600" dirty="0"/>
              <a:t> </a:t>
            </a:r>
            <a:r>
              <a:rPr lang="he-IL" sz="1600" dirty="0" smtClean="0"/>
              <a:t>ליה: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גידוליו </a:t>
            </a:r>
            <a:r>
              <a:rPr lang="he-IL" sz="1600" dirty="0"/>
              <a:t>היתר ועיקרו </a:t>
            </a:r>
            <a:r>
              <a:rPr lang="he-IL" sz="1600" dirty="0" smtClean="0"/>
              <a:t>אסור, </a:t>
            </a:r>
            <a:r>
              <a:rPr lang="he-IL" sz="1600" dirty="0"/>
              <a:t>כיון </a:t>
            </a:r>
            <a:r>
              <a:rPr lang="he-IL" sz="1600" dirty="0" err="1"/>
              <a:t>דרבו</a:t>
            </a:r>
            <a:r>
              <a:rPr lang="he-IL" sz="1600" dirty="0"/>
              <a:t> גידוליו מעיקרו אותן </a:t>
            </a:r>
            <a:r>
              <a:rPr lang="he-IL" sz="1600" b="1" dirty="0">
                <a:solidFill>
                  <a:srgbClr val="7030A0"/>
                </a:solidFill>
              </a:rPr>
              <a:t>גידולי היתר מעלין את האיסור או </a:t>
            </a:r>
            <a:r>
              <a:rPr lang="he-IL" sz="1600" b="1" dirty="0" smtClean="0">
                <a:solidFill>
                  <a:srgbClr val="7030A0"/>
                </a:solidFill>
              </a:rPr>
              <a:t>לא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אתא </a:t>
            </a:r>
            <a:r>
              <a:rPr lang="he-IL" sz="1600" dirty="0" err="1"/>
              <a:t>לקמיה</a:t>
            </a:r>
            <a:r>
              <a:rPr lang="he-IL" sz="1600" dirty="0"/>
              <a:t> דרבי </a:t>
            </a:r>
            <a:r>
              <a:rPr lang="he-IL" sz="1600" dirty="0" smtClean="0"/>
              <a:t>אמי, </a:t>
            </a:r>
            <a:r>
              <a:rPr lang="he-IL" sz="1600" dirty="0"/>
              <a:t>לא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smtClean="0"/>
              <a:t>בידיה.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אתא </a:t>
            </a:r>
            <a:r>
              <a:rPr lang="he-IL" sz="1600" dirty="0" err="1"/>
              <a:t>לקמיה</a:t>
            </a:r>
            <a:r>
              <a:rPr lang="he-IL" sz="1600" dirty="0"/>
              <a:t> דרבי יצחק </a:t>
            </a:r>
            <a:r>
              <a:rPr lang="he-IL" sz="1600" dirty="0" err="1" smtClean="0"/>
              <a:t>נפחא</a:t>
            </a:r>
            <a:r>
              <a:rPr lang="he-IL" sz="1600" dirty="0" smtClean="0"/>
              <a:t>, פשט </a:t>
            </a:r>
            <a:r>
              <a:rPr lang="he-IL" sz="1600" dirty="0"/>
              <a:t>ליה מן </a:t>
            </a:r>
            <a:r>
              <a:rPr lang="he-IL" sz="1600" dirty="0" err="1"/>
              <a:t>הדא</a:t>
            </a:r>
            <a:r>
              <a:rPr lang="he-IL" sz="1600" dirty="0"/>
              <a:t> </a:t>
            </a:r>
            <a:r>
              <a:rPr lang="he-IL" sz="1600" dirty="0" err="1"/>
              <a:t>דאמר</a:t>
            </a:r>
            <a:r>
              <a:rPr lang="he-IL" sz="1600" dirty="0"/>
              <a:t> רבי </a:t>
            </a:r>
            <a:r>
              <a:rPr lang="he-IL" sz="1600" dirty="0" err="1"/>
              <a:t>חנינא</a:t>
            </a:r>
            <a:r>
              <a:rPr lang="he-IL" sz="1600" dirty="0"/>
              <a:t> </a:t>
            </a:r>
            <a:r>
              <a:rPr lang="he-IL" sz="1600" dirty="0" err="1"/>
              <a:t>תריתאה</a:t>
            </a:r>
            <a:r>
              <a:rPr lang="he-IL" sz="1600" dirty="0"/>
              <a:t> אמר רבי </a:t>
            </a:r>
            <a:r>
              <a:rPr lang="he-IL" sz="1600" dirty="0" smtClean="0"/>
              <a:t>ינאי: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בצל </a:t>
            </a:r>
            <a:r>
              <a:rPr lang="he-IL" sz="1600" dirty="0"/>
              <a:t>של תרומה שנטעו ורבו גידוליו על עיקרו </a:t>
            </a:r>
            <a:r>
              <a:rPr lang="he-IL" sz="1600" b="1" dirty="0" smtClean="0">
                <a:solidFill>
                  <a:srgbClr val="00B050"/>
                </a:solidFill>
              </a:rPr>
              <a:t>מותר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</a:t>
            </a:r>
            <a:r>
              <a:rPr lang="he-IL" sz="1600" dirty="0" err="1"/>
              <a:t>''ל</a:t>
            </a:r>
            <a:r>
              <a:rPr lang="he-IL" sz="1600" dirty="0"/>
              <a:t> ר' ירמיה </a:t>
            </a:r>
            <a:r>
              <a:rPr lang="he-IL" sz="1600" dirty="0" err="1"/>
              <a:t>ואיתימא</a:t>
            </a:r>
            <a:r>
              <a:rPr lang="he-IL" sz="1600" dirty="0"/>
              <a:t> רבי </a:t>
            </a:r>
            <a:r>
              <a:rPr lang="he-IL" sz="1600" dirty="0" err="1" smtClean="0"/>
              <a:t>זריקא</a:t>
            </a:r>
            <a:r>
              <a:rPr lang="he-IL" sz="1600" dirty="0" smtClean="0"/>
              <a:t>: </a:t>
            </a:r>
            <a:r>
              <a:rPr lang="he-IL" sz="1600" dirty="0"/>
              <a:t>שביק מר </a:t>
            </a:r>
            <a:r>
              <a:rPr lang="he-IL" sz="1600" b="1" dirty="0" err="1">
                <a:solidFill>
                  <a:srgbClr val="0070C0"/>
                </a:solidFill>
              </a:rPr>
              <a:t>תרין</a:t>
            </a:r>
            <a:r>
              <a:rPr lang="he-IL" sz="1600" dirty="0"/>
              <a:t> ועביד </a:t>
            </a:r>
            <a:r>
              <a:rPr lang="he-IL" sz="1600" b="1" dirty="0">
                <a:solidFill>
                  <a:srgbClr val="00B050"/>
                </a:solidFill>
              </a:rPr>
              <a:t>כחד</a:t>
            </a:r>
            <a:r>
              <a:rPr lang="he-IL" sz="16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מאן </a:t>
            </a:r>
            <a:r>
              <a:rPr lang="he-IL" sz="1600" dirty="0" err="1"/>
              <a:t>נינהו</a:t>
            </a:r>
            <a:r>
              <a:rPr lang="he-IL" sz="1600" dirty="0"/>
              <a:t> </a:t>
            </a:r>
            <a:r>
              <a:rPr lang="he-IL" sz="1600" dirty="0" err="1" smtClean="0"/>
              <a:t>תרין</a:t>
            </a:r>
            <a:r>
              <a:rPr lang="he-IL" sz="16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דא</a:t>
            </a:r>
            <a:r>
              <a:rPr lang="he-IL" sz="1600" dirty="0" err="1"/>
              <a:t>''ר</a:t>
            </a:r>
            <a:r>
              <a:rPr lang="he-IL" sz="1600" dirty="0"/>
              <a:t> </a:t>
            </a:r>
            <a:r>
              <a:rPr lang="he-IL" sz="1600" dirty="0" err="1"/>
              <a:t>אבהו</a:t>
            </a:r>
            <a:r>
              <a:rPr lang="he-IL" sz="1600" dirty="0"/>
              <a:t> </a:t>
            </a:r>
            <a:r>
              <a:rPr lang="he-IL" sz="1600" dirty="0" err="1"/>
              <a:t>א''ר</a:t>
            </a:r>
            <a:r>
              <a:rPr lang="he-IL" sz="1600" dirty="0"/>
              <a:t> </a:t>
            </a:r>
            <a:r>
              <a:rPr lang="he-IL" sz="1600" dirty="0" smtClean="0"/>
              <a:t>יוחנן: </a:t>
            </a:r>
            <a:r>
              <a:rPr lang="he-IL" sz="1600" dirty="0"/>
              <a:t>ילדה שסיבכה </a:t>
            </a:r>
            <a:r>
              <a:rPr lang="he-IL" sz="1600" dirty="0" err="1"/>
              <a:t>בזקינה</a:t>
            </a:r>
            <a:r>
              <a:rPr lang="he-IL" sz="1600" dirty="0"/>
              <a:t> ובה פירות </a:t>
            </a:r>
            <a:r>
              <a:rPr lang="he-IL" sz="1600" dirty="0" err="1"/>
              <a:t>אע</a:t>
            </a:r>
            <a:r>
              <a:rPr lang="he-IL" sz="1600" dirty="0"/>
              <a:t>''פ שהוסיפה מאתים </a:t>
            </a:r>
            <a:r>
              <a:rPr lang="he-IL" sz="1600" b="1" dirty="0">
                <a:solidFill>
                  <a:srgbClr val="0070C0"/>
                </a:solidFill>
              </a:rPr>
              <a:t>אסור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וא</a:t>
            </a:r>
            <a:r>
              <a:rPr lang="he-IL" sz="1600" dirty="0"/>
              <a:t>''ר שמואל בר רבי נחמני </a:t>
            </a:r>
            <a:r>
              <a:rPr lang="he-IL" sz="1600" dirty="0" err="1"/>
              <a:t>א''ר</a:t>
            </a:r>
            <a:r>
              <a:rPr lang="he-IL" sz="1600" dirty="0"/>
              <a:t> </a:t>
            </a:r>
            <a:r>
              <a:rPr lang="he-IL" sz="1600" dirty="0" smtClean="0"/>
              <a:t>יונתן: </a:t>
            </a:r>
            <a:r>
              <a:rPr lang="he-IL" sz="1600" dirty="0"/>
              <a:t>בצל שנטעו בכרם ונעקר הכרם </a:t>
            </a:r>
            <a:r>
              <a:rPr lang="he-IL" sz="1600" b="1" dirty="0" smtClean="0">
                <a:solidFill>
                  <a:srgbClr val="0070C0"/>
                </a:solidFill>
              </a:rPr>
              <a:t>אסור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הדר </a:t>
            </a:r>
            <a:r>
              <a:rPr lang="he-IL" sz="1600" dirty="0"/>
              <a:t>אתא </a:t>
            </a:r>
            <a:r>
              <a:rPr lang="he-IL" sz="1600" dirty="0" err="1"/>
              <a:t>לקמיה</a:t>
            </a:r>
            <a:r>
              <a:rPr lang="he-IL" sz="1600" dirty="0"/>
              <a:t> דר' אמי </a:t>
            </a:r>
            <a:r>
              <a:rPr lang="he-IL" sz="1600" dirty="0" err="1"/>
              <a:t>ופשיט</a:t>
            </a:r>
            <a:r>
              <a:rPr lang="he-IL" sz="1600" dirty="0"/>
              <a:t> ליה מן </a:t>
            </a:r>
            <a:r>
              <a:rPr lang="he-IL" sz="1600" dirty="0" err="1"/>
              <a:t>הדא</a:t>
            </a:r>
            <a:r>
              <a:rPr lang="he-IL" sz="1600" dirty="0"/>
              <a:t> </a:t>
            </a:r>
            <a:r>
              <a:rPr lang="he-IL" sz="1600" dirty="0" err="1"/>
              <a:t>דאמר</a:t>
            </a:r>
            <a:r>
              <a:rPr lang="he-IL" sz="1600" dirty="0"/>
              <a:t> ר' יצחק אמר ר' </a:t>
            </a:r>
            <a:r>
              <a:rPr lang="he-IL" sz="1600" dirty="0" smtClean="0"/>
              <a:t>יוחנן: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ליטרא </a:t>
            </a:r>
            <a:r>
              <a:rPr lang="he-IL" sz="1600" dirty="0"/>
              <a:t>בצלים שתיקנה וזרעה מתעשרת לפי כולה </a:t>
            </a:r>
            <a:r>
              <a:rPr lang="he-IL" sz="1600" dirty="0" smtClean="0"/>
              <a:t>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/>
              <a:t>אותן </a:t>
            </a:r>
            <a:r>
              <a:rPr lang="he-IL" sz="1600" dirty="0" err="1"/>
              <a:t>גידולין</a:t>
            </a:r>
            <a:r>
              <a:rPr lang="he-IL" sz="1600" dirty="0"/>
              <a:t> </a:t>
            </a:r>
            <a:r>
              <a:rPr lang="he-IL" sz="1600" b="1" dirty="0" err="1">
                <a:solidFill>
                  <a:srgbClr val="00B050"/>
                </a:solidFill>
              </a:rPr>
              <a:t>מבטלין</a:t>
            </a:r>
            <a:r>
              <a:rPr lang="he-IL" sz="1600" dirty="0"/>
              <a:t> </a:t>
            </a:r>
            <a:r>
              <a:rPr lang="he-IL" sz="1600" dirty="0" smtClean="0"/>
              <a:t>עיקר.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דלמא</a:t>
            </a:r>
            <a:r>
              <a:rPr lang="he-IL" sz="1600" dirty="0" smtClean="0"/>
              <a:t> </a:t>
            </a:r>
            <a:r>
              <a:rPr lang="he-IL" sz="1600" dirty="0" err="1"/>
              <a:t>לחומרא</a:t>
            </a:r>
            <a:r>
              <a:rPr lang="he-IL" sz="1600" dirty="0"/>
              <a:t> </a:t>
            </a:r>
            <a:r>
              <a:rPr lang="he-IL" sz="1600" dirty="0" smtClean="0"/>
              <a:t>שאני.</a:t>
            </a: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525130">
            <a:off x="9968" y="396046"/>
            <a:ext cx="276354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חזרה על הסוגיה הקודמת כהקדמה לדף של היום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18303" y="5373216"/>
            <a:ext cx="4658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25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446895"/>
            <a:ext cx="7848872" cy="54845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אלא מן </a:t>
            </a:r>
            <a:r>
              <a:rPr lang="he-IL" sz="1900" dirty="0" err="1"/>
              <a:t>הדא</a:t>
            </a:r>
            <a:r>
              <a:rPr lang="he-IL" sz="1900" dirty="0"/>
              <a:t> </a:t>
            </a:r>
            <a:r>
              <a:rPr lang="he-IL" sz="1900" dirty="0" err="1" smtClean="0"/>
              <a:t>דתניא</a:t>
            </a:r>
            <a:r>
              <a:rPr lang="he-IL" sz="19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רבי שמעון אומר: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כל דבר שיש לו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, כגון טבל ומעשר שני והקדש וחדש -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לא נתנו בהן חכמים שיעור.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וכל דבר שאין לו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, כגון תרומה ותרומת מעשר וחלה וערלה וכלאי הכרם -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נתנו בהם חכמים שיעור.</a:t>
            </a:r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אמרו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לו: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והלא שביעית אין לה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ולא נתנו בה חכמים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שיעור, 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דתנן</a:t>
            </a:r>
            <a:r>
              <a:rPr lang="he-IL" sz="1900" dirty="0" smtClean="0"/>
              <a:t>: </a:t>
            </a:r>
            <a:r>
              <a:rPr lang="he-IL" sz="1900" dirty="0"/>
              <a:t>השביעית אוסרת כל שהוא </a:t>
            </a:r>
            <a:r>
              <a:rPr lang="he-IL" sz="1900" dirty="0" smtClean="0"/>
              <a:t>במינה.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להן: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אף אני לא אמרתי אלא לביעור אבל לאכילה בנותן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טעם.  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(גרסת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ר"ן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: אף הם לא אמרו...)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ודלמא</a:t>
            </a:r>
            <a:r>
              <a:rPr lang="he-IL" sz="1900" dirty="0" smtClean="0"/>
              <a:t> </a:t>
            </a:r>
            <a:r>
              <a:rPr lang="he-IL" sz="1900" dirty="0"/>
              <a:t>הא </a:t>
            </a:r>
            <a:r>
              <a:rPr lang="he-IL" sz="1900" dirty="0" err="1"/>
              <a:t>נמי</a:t>
            </a:r>
            <a:r>
              <a:rPr lang="he-IL" sz="1900" dirty="0"/>
              <a:t> </a:t>
            </a:r>
            <a:r>
              <a:rPr lang="he-IL" sz="1900" dirty="0" err="1"/>
              <a:t>לחומרא</a:t>
            </a:r>
            <a:r>
              <a:rPr lang="he-IL" sz="1900" dirty="0"/>
              <a:t> </a:t>
            </a:r>
            <a:r>
              <a:rPr lang="he-IL" sz="1900" dirty="0" smtClean="0"/>
              <a:t>שאני.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708" y="35332"/>
            <a:ext cx="29291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prstClr val="white">
                    <a:lumMod val="50000"/>
                  </a:prstClr>
                </a:solidFill>
              </a:rPr>
              <a:t>דף </a:t>
            </a:r>
            <a:r>
              <a:rPr lang="he-IL" b="1" dirty="0" err="1" smtClean="0">
                <a:solidFill>
                  <a:prstClr val="white">
                    <a:lumMod val="50000"/>
                  </a:prstClr>
                </a:solidFill>
              </a:rPr>
              <a:t>נז</a:t>
            </a:r>
            <a:r>
              <a:rPr lang="he-IL" b="1" dirty="0" smtClean="0">
                <a:solidFill>
                  <a:prstClr val="white">
                    <a:lumMod val="50000"/>
                  </a:prstClr>
                </a:solidFill>
              </a:rPr>
              <a:t> עמוד ב - דף נח עמוד א</a:t>
            </a:r>
            <a:endParaRPr lang="he-IL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8765" y="162938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8428765" y="497105"/>
            <a:ext cx="576064" cy="384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900" dirty="0" smtClean="0"/>
              <a:t>②</a:t>
            </a:r>
            <a:endParaRPr lang="he-IL" sz="1900" dirty="0"/>
          </a:p>
        </p:txBody>
      </p:sp>
    </p:spTree>
    <p:extLst>
      <p:ext uri="{BB962C8B-B14F-4D97-AF65-F5344CB8AC3E}">
        <p14:creationId xmlns:p14="http://schemas.microsoft.com/office/powerpoint/2010/main" val="22308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885338"/>
            <a:ext cx="7848872" cy="462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אלא </a:t>
            </a:r>
            <a:r>
              <a:rPr lang="he-IL" sz="1900" dirty="0"/>
              <a:t>מן </a:t>
            </a:r>
            <a:r>
              <a:rPr lang="he-IL" sz="1900" dirty="0" err="1"/>
              <a:t>הדא</a:t>
            </a:r>
            <a:r>
              <a:rPr lang="he-IL" sz="1900" dirty="0"/>
              <a:t> </a:t>
            </a:r>
            <a:r>
              <a:rPr lang="he-IL" sz="1900" dirty="0" smtClean="0"/>
              <a:t>פשטה, </a:t>
            </a:r>
            <a:r>
              <a:rPr lang="he-IL" sz="1900" dirty="0" err="1" smtClean="0"/>
              <a:t>דתנן</a:t>
            </a:r>
            <a:r>
              <a:rPr lang="he-IL" sz="19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20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בצלים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שירדו עליהם גשמים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וצמחו -</a:t>
            </a:r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אם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עלין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שלהן שחורין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אסורין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הוריקו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מותרין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8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ר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'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חנניא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בן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אנטיגנוס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אם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יכולין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ליתלש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בעלין שלהן </a:t>
            </a: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אסורין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וכנגדן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למוצאי שביעית </a:t>
            </a:r>
            <a:r>
              <a:rPr lang="he-IL" sz="1900" dirty="0" err="1" smtClean="0">
                <a:solidFill>
                  <a:srgbClr val="F79646">
                    <a:lumMod val="50000"/>
                  </a:srgbClr>
                </a:solidFill>
              </a:rPr>
              <a:t>מותרין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9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למימרא</a:t>
            </a:r>
            <a:r>
              <a:rPr lang="he-IL" sz="1900" dirty="0" smtClean="0"/>
              <a:t> </a:t>
            </a:r>
            <a:r>
              <a:rPr lang="he-IL" sz="1900" dirty="0" err="1"/>
              <a:t>דגידולי</a:t>
            </a:r>
            <a:r>
              <a:rPr lang="he-IL" sz="1900" dirty="0"/>
              <a:t> היתר מעלין את </a:t>
            </a:r>
            <a:r>
              <a:rPr lang="he-IL" sz="1900" dirty="0" smtClean="0"/>
              <a:t>האיסור.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ודלמא</a:t>
            </a:r>
            <a:r>
              <a:rPr lang="he-IL" sz="1900" dirty="0" smtClean="0"/>
              <a:t> </a:t>
            </a:r>
            <a:r>
              <a:rPr lang="he-IL" sz="1900" dirty="0" err="1" smtClean="0"/>
              <a:t>במדוכנין</a:t>
            </a:r>
            <a:r>
              <a:rPr lang="he-IL" sz="1900" dirty="0" smtClean="0"/>
              <a:t>.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19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30708" y="35332"/>
            <a:ext cx="15609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prstClr val="white">
                    <a:lumMod val="50000"/>
                  </a:prstClr>
                </a:solidFill>
              </a:rPr>
              <a:t>דף נח עמוד א</a:t>
            </a:r>
            <a:endParaRPr lang="he-IL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8765" y="924380"/>
            <a:ext cx="576064" cy="384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900" dirty="0" smtClean="0"/>
              <a:t>③</a:t>
            </a:r>
            <a:endParaRPr lang="he-IL" sz="1900" dirty="0"/>
          </a:p>
        </p:txBody>
      </p:sp>
    </p:spTree>
    <p:extLst>
      <p:ext uri="{BB962C8B-B14F-4D97-AF65-F5344CB8AC3E}">
        <p14:creationId xmlns:p14="http://schemas.microsoft.com/office/powerpoint/2010/main" val="4595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548680"/>
            <a:ext cx="7848872" cy="56877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אלא </a:t>
            </a:r>
            <a:r>
              <a:rPr lang="he-IL" sz="1900" dirty="0"/>
              <a:t>מן </a:t>
            </a:r>
            <a:r>
              <a:rPr lang="he-IL" sz="1900" dirty="0" err="1" smtClean="0"/>
              <a:t>הדא</a:t>
            </a:r>
            <a:r>
              <a:rPr lang="he-IL" sz="1900" dirty="0" smtClean="0"/>
              <a:t>, </a:t>
            </a:r>
            <a:r>
              <a:rPr lang="he-IL" sz="1900" dirty="0" err="1" smtClean="0"/>
              <a:t>דתניא</a:t>
            </a:r>
            <a:r>
              <a:rPr lang="he-IL" sz="19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המנכש עם הכותי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בחסיות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 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מהן אכילת עראי ומעשרן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רבי שמעון בן אלעזר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אם ישראל חשוד על השביעית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 למוצאי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שביעית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מותר.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למימרא</a:t>
            </a:r>
            <a:r>
              <a:rPr lang="he-IL" sz="1900" dirty="0" smtClean="0"/>
              <a:t> </a:t>
            </a:r>
            <a:r>
              <a:rPr lang="he-IL" sz="1900" dirty="0" err="1"/>
              <a:t>דגידולי</a:t>
            </a:r>
            <a:r>
              <a:rPr lang="he-IL" sz="1900" dirty="0"/>
              <a:t> היתר מעלין את </a:t>
            </a:r>
            <a:r>
              <a:rPr lang="he-IL" sz="1900" dirty="0" smtClean="0"/>
              <a:t>האיסור.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ודלמא</a:t>
            </a:r>
            <a:r>
              <a:rPr lang="he-IL" sz="1900" dirty="0" smtClean="0"/>
              <a:t> </a:t>
            </a:r>
            <a:r>
              <a:rPr lang="he-IL" sz="1900" dirty="0"/>
              <a:t>בדבר שזרעו </a:t>
            </a:r>
            <a:r>
              <a:rPr lang="he-IL" sz="1900" dirty="0" smtClean="0"/>
              <a:t>כלה?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הא תניא: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אלו הן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חסיות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: כגון הלוף השום והבצלים.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ודלמא</a:t>
            </a:r>
            <a:r>
              <a:rPr lang="he-IL" sz="1900" dirty="0" smtClean="0"/>
              <a:t> </a:t>
            </a:r>
            <a:r>
              <a:rPr lang="he-IL" sz="1900" dirty="0" err="1" smtClean="0"/>
              <a:t>במדוכנין</a:t>
            </a:r>
            <a:r>
              <a:rPr lang="he-IL" sz="19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'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חשוד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על השביעית</a:t>
            </a:r>
            <a:r>
              <a:rPr lang="he-IL" sz="1900" dirty="0" smtClean="0"/>
              <a:t>' </a:t>
            </a:r>
            <a:r>
              <a:rPr lang="he-IL" sz="1900" dirty="0" err="1" smtClean="0"/>
              <a:t>קתני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ודלמא</a:t>
            </a:r>
            <a:r>
              <a:rPr lang="he-IL" sz="1900" dirty="0" smtClean="0"/>
              <a:t> בתערובת?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'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המנכש</a:t>
            </a:r>
            <a:r>
              <a:rPr lang="he-IL" sz="1900" dirty="0" smtClean="0"/>
              <a:t>' </a:t>
            </a:r>
            <a:r>
              <a:rPr lang="he-IL" sz="1900" dirty="0" err="1" smtClean="0"/>
              <a:t>קתני</a:t>
            </a:r>
            <a:r>
              <a:rPr lang="he-IL" sz="19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708" y="35332"/>
            <a:ext cx="30731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prstClr val="white">
                    <a:lumMod val="50000"/>
                  </a:prstClr>
                </a:solidFill>
              </a:rPr>
              <a:t>דף נח עמוד א - דף נח עמוד ב</a:t>
            </a:r>
            <a:endParaRPr lang="he-IL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8765" y="136473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28765" y="582560"/>
            <a:ext cx="576064" cy="384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900" dirty="0" smtClean="0"/>
              <a:t>④</a:t>
            </a:r>
            <a:endParaRPr lang="he-IL" sz="1900" dirty="0"/>
          </a:p>
        </p:txBody>
      </p:sp>
    </p:spTree>
    <p:extLst>
      <p:ext uri="{BB962C8B-B14F-4D97-AF65-F5344CB8AC3E}">
        <p14:creationId xmlns:p14="http://schemas.microsoft.com/office/powerpoint/2010/main" val="306618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2717509"/>
            <a:ext cx="7848872" cy="39518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err="1" smtClean="0"/>
              <a:t>לימא</a:t>
            </a:r>
            <a:r>
              <a:rPr lang="he-IL" sz="1900" dirty="0" smtClean="0"/>
              <a:t> </a:t>
            </a:r>
            <a:r>
              <a:rPr lang="he-IL" sz="1900" dirty="0"/>
              <a:t>תיהוי </a:t>
            </a:r>
            <a:r>
              <a:rPr lang="he-IL" sz="1900" dirty="0" err="1"/>
              <a:t>תיובתיה</a:t>
            </a:r>
            <a:r>
              <a:rPr lang="he-IL" sz="1900" dirty="0"/>
              <a:t> דרבי יוחנן ודרבי </a:t>
            </a:r>
            <a:r>
              <a:rPr lang="he-IL" sz="1900" dirty="0" smtClean="0"/>
              <a:t>יונתן?</a:t>
            </a: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רבי </a:t>
            </a:r>
            <a:r>
              <a:rPr lang="he-IL" sz="1900" dirty="0" smtClean="0"/>
              <a:t>יצחק: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שניא</a:t>
            </a:r>
            <a:r>
              <a:rPr lang="he-IL" sz="1900" dirty="0" smtClean="0"/>
              <a:t> שביעית, </a:t>
            </a:r>
            <a:r>
              <a:rPr lang="he-IL" sz="1900" dirty="0"/>
              <a:t>הואיל ואיסורה </a:t>
            </a:r>
            <a:r>
              <a:rPr lang="he-IL" sz="1900" dirty="0" err="1"/>
              <a:t>ע''י</a:t>
            </a:r>
            <a:r>
              <a:rPr lang="he-IL" sz="1900" dirty="0"/>
              <a:t> </a:t>
            </a:r>
            <a:r>
              <a:rPr lang="he-IL" sz="1900" dirty="0" smtClean="0"/>
              <a:t>קרקע, </a:t>
            </a:r>
            <a:r>
              <a:rPr lang="he-IL" sz="1900" dirty="0" err="1"/>
              <a:t>בטילתה</a:t>
            </a:r>
            <a:r>
              <a:rPr lang="he-IL" sz="1900" dirty="0"/>
              <a:t> </a:t>
            </a:r>
            <a:r>
              <a:rPr lang="he-IL" sz="1900" dirty="0" err="1"/>
              <a:t>נמי</a:t>
            </a:r>
            <a:r>
              <a:rPr lang="he-IL" sz="1900" dirty="0"/>
              <a:t> </a:t>
            </a:r>
            <a:r>
              <a:rPr lang="he-IL" sz="1900" dirty="0" err="1"/>
              <a:t>ע''י</a:t>
            </a:r>
            <a:r>
              <a:rPr lang="he-IL" sz="1900" dirty="0"/>
              <a:t> </a:t>
            </a:r>
            <a:r>
              <a:rPr lang="he-IL" sz="1900" dirty="0" smtClean="0"/>
              <a:t>קרקע.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הרי </a:t>
            </a:r>
            <a:r>
              <a:rPr lang="he-IL" sz="1900" dirty="0"/>
              <a:t>מעשר </a:t>
            </a:r>
            <a:r>
              <a:rPr lang="he-IL" sz="1900" dirty="0" err="1"/>
              <a:t>דאיסורו</a:t>
            </a:r>
            <a:r>
              <a:rPr lang="he-IL" sz="1900" dirty="0"/>
              <a:t> </a:t>
            </a:r>
            <a:r>
              <a:rPr lang="he-IL" sz="1900" dirty="0" err="1"/>
              <a:t>ע''י</a:t>
            </a:r>
            <a:r>
              <a:rPr lang="he-IL" sz="1900" dirty="0"/>
              <a:t> קרקע ואין </a:t>
            </a:r>
            <a:r>
              <a:rPr lang="he-IL" sz="1900" dirty="0" err="1"/>
              <a:t>בטילתו</a:t>
            </a:r>
            <a:r>
              <a:rPr lang="he-IL" sz="1900" dirty="0"/>
              <a:t> על ידי </a:t>
            </a:r>
            <a:r>
              <a:rPr lang="he-IL" sz="1900" dirty="0" smtClean="0"/>
              <a:t>קרקע!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דתניא</a:t>
            </a:r>
            <a:r>
              <a:rPr lang="he-IL" sz="1900" dirty="0" smtClean="0"/>
              <a:t>: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ליטרא מעשר טבל שזרעה בקרקע והשביחה והרי היא כעשר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ליטרין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 חייבת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במעשר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ובשביעית,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ואותה ליטרא מעשר עליה ממקום אחר לפי חשבון.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אמרי: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מעשר, </a:t>
            </a:r>
            <a:r>
              <a:rPr lang="he-IL" sz="1900" dirty="0" err="1"/>
              <a:t>דיגון</a:t>
            </a:r>
            <a:r>
              <a:rPr lang="he-IL" sz="1900" dirty="0"/>
              <a:t> הוא </a:t>
            </a:r>
            <a:r>
              <a:rPr lang="he-IL" sz="1900" dirty="0" err="1"/>
              <a:t>דקא</a:t>
            </a:r>
            <a:r>
              <a:rPr lang="he-IL" sz="1900" dirty="0"/>
              <a:t> גרים </a:t>
            </a:r>
            <a:r>
              <a:rPr lang="he-IL" sz="1900" dirty="0" smtClean="0"/>
              <a:t>ליה.</a:t>
            </a:r>
            <a:endParaRPr lang="he-IL" sz="1900" dirty="0"/>
          </a:p>
        </p:txBody>
      </p:sp>
      <p:sp>
        <p:nvSpPr>
          <p:cNvPr id="9" name="TextBox 8"/>
          <p:cNvSpPr txBox="1"/>
          <p:nvPr/>
        </p:nvSpPr>
        <p:spPr>
          <a:xfrm>
            <a:off x="130708" y="35332"/>
            <a:ext cx="30731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prstClr val="white">
                    <a:lumMod val="50000"/>
                  </a:prstClr>
                </a:solidFill>
              </a:rPr>
              <a:t>דף נח עמוד ב - דף נט עמוד א</a:t>
            </a:r>
            <a:endParaRPr lang="he-IL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8765" y="594928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1619672" y="620688"/>
            <a:ext cx="6984776" cy="1872208"/>
          </a:xfrm>
          <a:prstGeom prst="wedgeRoundRectCallout">
            <a:avLst>
              <a:gd name="adj1" fmla="val 52446"/>
              <a:gd name="adj2" fmla="val 384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1" dirty="0" smtClean="0">
                <a:solidFill>
                  <a:schemeClr val="tx1"/>
                </a:solidFill>
              </a:rPr>
              <a:t>דף </a:t>
            </a:r>
            <a:r>
              <a:rPr lang="he-IL" sz="1600" b="1" dirty="0" err="1" smtClean="0">
                <a:solidFill>
                  <a:schemeClr val="tx1"/>
                </a:solidFill>
              </a:rPr>
              <a:t>נז</a:t>
            </a:r>
            <a:r>
              <a:rPr lang="he-IL" sz="1600" b="1" dirty="0" smtClean="0">
                <a:solidFill>
                  <a:schemeClr val="tx1"/>
                </a:solidFill>
              </a:rPr>
              <a:t> עמוד ב:</a:t>
            </a:r>
          </a:p>
          <a:p>
            <a:pPr lvl="0">
              <a:lnSpc>
                <a:spcPct val="120000"/>
              </a:lnSpc>
            </a:pPr>
            <a:r>
              <a:rPr lang="he-IL" sz="1600" dirty="0" err="1">
                <a:solidFill>
                  <a:prstClr val="black"/>
                </a:solidFill>
              </a:rPr>
              <a:t>דא''ר</a:t>
            </a:r>
            <a:r>
              <a:rPr lang="he-IL" sz="1600" dirty="0">
                <a:solidFill>
                  <a:prstClr val="black"/>
                </a:solidFill>
              </a:rPr>
              <a:t> </a:t>
            </a:r>
            <a:r>
              <a:rPr lang="he-IL" sz="1600" dirty="0" err="1">
                <a:solidFill>
                  <a:prstClr val="black"/>
                </a:solidFill>
              </a:rPr>
              <a:t>אבהו</a:t>
            </a:r>
            <a:r>
              <a:rPr lang="he-IL" sz="1600" dirty="0">
                <a:solidFill>
                  <a:prstClr val="black"/>
                </a:solidFill>
              </a:rPr>
              <a:t> </a:t>
            </a:r>
            <a:r>
              <a:rPr lang="he-IL" sz="1600" dirty="0" err="1">
                <a:solidFill>
                  <a:prstClr val="black"/>
                </a:solidFill>
              </a:rPr>
              <a:t>א''ר</a:t>
            </a:r>
            <a:r>
              <a:rPr lang="he-IL" sz="1600" dirty="0">
                <a:solidFill>
                  <a:prstClr val="black"/>
                </a:solidFill>
              </a:rPr>
              <a:t> יוחנן: ילדה שסיבכה </a:t>
            </a:r>
            <a:r>
              <a:rPr lang="he-IL" sz="1600" dirty="0" err="1">
                <a:solidFill>
                  <a:prstClr val="black"/>
                </a:solidFill>
              </a:rPr>
              <a:t>בזקינה</a:t>
            </a:r>
            <a:r>
              <a:rPr lang="he-IL" sz="1600" dirty="0">
                <a:solidFill>
                  <a:prstClr val="black"/>
                </a:solidFill>
              </a:rPr>
              <a:t> ובה פירות </a:t>
            </a:r>
            <a:r>
              <a:rPr lang="he-IL" sz="1600" dirty="0" err="1">
                <a:solidFill>
                  <a:prstClr val="black"/>
                </a:solidFill>
              </a:rPr>
              <a:t>אע</a:t>
            </a:r>
            <a:r>
              <a:rPr lang="he-IL" sz="1600" dirty="0">
                <a:solidFill>
                  <a:prstClr val="black"/>
                </a:solidFill>
              </a:rPr>
              <a:t>''פ שהוסיפה מאתים </a:t>
            </a:r>
            <a:r>
              <a:rPr lang="he-IL" sz="1600" b="1" dirty="0">
                <a:solidFill>
                  <a:srgbClr val="0070C0"/>
                </a:solidFill>
              </a:rPr>
              <a:t>אסור</a:t>
            </a:r>
            <a:r>
              <a:rPr lang="he-IL" sz="16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he-IL" sz="1600" dirty="0" err="1">
                <a:solidFill>
                  <a:prstClr val="black"/>
                </a:solidFill>
              </a:rPr>
              <a:t>וא</a:t>
            </a:r>
            <a:r>
              <a:rPr lang="he-IL" sz="1600" dirty="0">
                <a:solidFill>
                  <a:prstClr val="black"/>
                </a:solidFill>
              </a:rPr>
              <a:t>''ר שמואל בר רבי נחמני </a:t>
            </a:r>
            <a:r>
              <a:rPr lang="he-IL" sz="1600" dirty="0" err="1">
                <a:solidFill>
                  <a:prstClr val="black"/>
                </a:solidFill>
              </a:rPr>
              <a:t>א''ר</a:t>
            </a:r>
            <a:r>
              <a:rPr lang="he-IL" sz="1600" dirty="0">
                <a:solidFill>
                  <a:prstClr val="black"/>
                </a:solidFill>
              </a:rPr>
              <a:t> יונתן: בצל שנטעו בכרם ונעקר הכרם </a:t>
            </a:r>
            <a:r>
              <a:rPr lang="he-IL" sz="1600" b="1" dirty="0">
                <a:solidFill>
                  <a:srgbClr val="0070C0"/>
                </a:solidFill>
              </a:rPr>
              <a:t>אסור</a:t>
            </a:r>
            <a:r>
              <a:rPr lang="he-IL" sz="1600" dirty="0" smtClean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prstClr val="black"/>
                </a:solidFill>
              </a:rPr>
              <a:t>דף נח עמוד ב: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שמעון בן אלעזר אומר: אם ישראל חשוד על השביעית - למוצאי שביעית </a:t>
            </a:r>
            <a:r>
              <a:rPr lang="he-IL" sz="1600" b="1" dirty="0">
                <a:solidFill>
                  <a:srgbClr val="00B050"/>
                </a:solidFill>
              </a:rPr>
              <a:t>מותר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8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84518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(ג'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נו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(תחילת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העמוד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) - נו ע"ב (סוף העמוד)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אברהם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(ד'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(תחילת העמוד)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(ה'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נז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(שורה אחרונה) - נט ע"א (שורה ראשונה)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(ו'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נט ע"א (שורה ראשונה) - ס ע"א (סוף הפרק)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(ז'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 ע"א (תחילת הפרק)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(שורה 5)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7341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הוקדש להצלחת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אלישבע </a:t>
            </a:r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ברכה בת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עדינה </a:t>
            </a:r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לזרע של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קיימא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11001</TotalTime>
  <Words>1790</Words>
  <Application>Microsoft Office PowerPoint</Application>
  <PresentationFormat>‫הצגה על המסך (4:3)</PresentationFormat>
  <Paragraphs>214</Paragraphs>
  <Slides>8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1148</cp:revision>
  <dcterms:created xsi:type="dcterms:W3CDTF">2015-01-28T10:22:53Z</dcterms:created>
  <dcterms:modified xsi:type="dcterms:W3CDTF">2015-07-22T08:25:59Z</dcterms:modified>
</cp:coreProperties>
</file>