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6"/>
  </p:notesMasterIdLst>
  <p:sldIdLst>
    <p:sldId id="276" r:id="rId2"/>
    <p:sldId id="465" r:id="rId3"/>
    <p:sldId id="474" r:id="rId4"/>
    <p:sldId id="475" r:id="rId5"/>
    <p:sldId id="477" r:id="rId6"/>
    <p:sldId id="473" r:id="rId7"/>
    <p:sldId id="479" r:id="rId8"/>
    <p:sldId id="480" r:id="rId9"/>
    <p:sldId id="478" r:id="rId10"/>
    <p:sldId id="481" r:id="rId11"/>
    <p:sldId id="472" r:id="rId12"/>
    <p:sldId id="482" r:id="rId13"/>
    <p:sldId id="293" r:id="rId14"/>
    <p:sldId id="274" r:id="rId15"/>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הראל" initials="ה" lastIdx="1" clrIdx="0">
    <p:extLst>
      <p:ext uri="{19B8F6BF-5375-455C-9EA6-DF929625EA0E}">
        <p15:presenceInfo xmlns:p15="http://schemas.microsoft.com/office/powerpoint/2012/main" userId="הראל"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ללא סגנון, רשת טבלה">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5000" autoAdjust="0"/>
    <p:restoredTop sz="86467" autoAdjust="0"/>
  </p:normalViewPr>
  <p:slideViewPr>
    <p:cSldViewPr>
      <p:cViewPr varScale="1">
        <p:scale>
          <a:sx n="66" d="100"/>
          <a:sy n="66" d="100"/>
        </p:scale>
        <p:origin x="1530"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A12E648E-CA2E-4885-8A88-243AF9A8D75E}" type="datetimeFigureOut">
              <a:rPr lang="he-IL" smtClean="0"/>
              <a:t>ו'/אב/תשע"ה</a:t>
            </a:fld>
            <a:endParaRPr lang="he-IL"/>
          </a:p>
        </p:txBody>
      </p:sp>
      <p:sp>
        <p:nvSpPr>
          <p:cNvPr id="4" name="מציין מיקום של תמונת שקופית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88125537-8725-4A13-8BEE-395E38D92F7F}" type="slidenum">
              <a:rPr lang="he-IL" smtClean="0"/>
              <a:t>‹#›</a:t>
            </a:fld>
            <a:endParaRPr lang="he-IL"/>
          </a:p>
        </p:txBody>
      </p:sp>
    </p:spTree>
    <p:extLst>
      <p:ext uri="{BB962C8B-B14F-4D97-AF65-F5344CB8AC3E}">
        <p14:creationId xmlns:p14="http://schemas.microsoft.com/office/powerpoint/2010/main" val="351799544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1</a:t>
            </a:fld>
            <a:endParaRPr lang="he-IL"/>
          </a:p>
        </p:txBody>
      </p:sp>
    </p:spTree>
    <p:extLst>
      <p:ext uri="{BB962C8B-B14F-4D97-AF65-F5344CB8AC3E}">
        <p14:creationId xmlns:p14="http://schemas.microsoft.com/office/powerpoint/2010/main" val="42155758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b="1" dirty="0" err="1" smtClean="0"/>
              <a:t>היתירא</a:t>
            </a:r>
            <a:r>
              <a:rPr lang="he-IL" b="1" dirty="0" smtClean="0"/>
              <a:t> זרעי </a:t>
            </a:r>
            <a:r>
              <a:rPr lang="he-IL" b="1" dirty="0" err="1" smtClean="0"/>
              <a:t>אינשי</a:t>
            </a:r>
            <a:r>
              <a:rPr lang="he-IL" dirty="0" smtClean="0"/>
              <a:t>. דבר שהוא מתוקן רגילים בני אדם לזרוע </a:t>
            </a:r>
            <a:r>
              <a:rPr lang="he-IL" dirty="0" err="1" smtClean="0"/>
              <a:t>וסגי</a:t>
            </a:r>
            <a:r>
              <a:rPr lang="he-IL" dirty="0" smtClean="0"/>
              <a:t> ליה בשני מעשרות במעשר ראשון ומעשר שני אבל דבר של איסור אין </a:t>
            </a:r>
            <a:r>
              <a:rPr lang="he-IL" dirty="0" err="1" smtClean="0"/>
              <a:t>רגילין</a:t>
            </a:r>
            <a:r>
              <a:rPr lang="he-IL" dirty="0" smtClean="0"/>
              <a:t> בני אדם לזרוע והואיל </a:t>
            </a:r>
            <a:r>
              <a:rPr lang="he-IL" dirty="0" err="1" smtClean="0"/>
              <a:t>ואיהו</a:t>
            </a:r>
            <a:r>
              <a:rPr lang="he-IL" dirty="0" smtClean="0"/>
              <a:t> </a:t>
            </a:r>
            <a:r>
              <a:rPr lang="he-IL" dirty="0" err="1" smtClean="0"/>
              <a:t>קא</a:t>
            </a:r>
            <a:r>
              <a:rPr lang="he-IL" dirty="0" smtClean="0"/>
              <a:t> זרע </a:t>
            </a:r>
            <a:r>
              <a:rPr lang="he-IL" dirty="0" err="1" smtClean="0"/>
              <a:t>באיסורא</a:t>
            </a:r>
            <a:r>
              <a:rPr lang="he-IL" dirty="0" smtClean="0"/>
              <a:t> שזרעה בלא תרומת</a:t>
            </a:r>
            <a:r>
              <a:rPr lang="he-IL" baseline="0" dirty="0" smtClean="0"/>
              <a:t> </a:t>
            </a:r>
            <a:r>
              <a:rPr lang="he-IL" dirty="0" smtClean="0"/>
              <a:t>מעשר </a:t>
            </a:r>
            <a:r>
              <a:rPr lang="he-IL" dirty="0" err="1" smtClean="0"/>
              <a:t>קנסינן</a:t>
            </a:r>
            <a:r>
              <a:rPr lang="he-IL" dirty="0" smtClean="0"/>
              <a:t> ליה השתא שמעשר אותו עישור שהיה לו </a:t>
            </a:r>
            <a:r>
              <a:rPr lang="he-IL" dirty="0" err="1" smtClean="0"/>
              <a:t>ליתן</a:t>
            </a:r>
            <a:r>
              <a:rPr lang="he-IL" dirty="0" smtClean="0"/>
              <a:t> אשתקד שלא ישתכר בכך:</a:t>
            </a:r>
          </a:p>
          <a:p>
            <a:endParaRPr lang="he-IL" b="0" dirty="0" smtClean="0"/>
          </a:p>
          <a:p>
            <a:r>
              <a:rPr lang="he-IL" b="0" dirty="0" err="1" smtClean="0"/>
              <a:t>ר"ן</a:t>
            </a:r>
            <a:r>
              <a:rPr lang="he-IL" b="0" dirty="0" smtClean="0"/>
              <a:t>: </a:t>
            </a:r>
            <a:r>
              <a:rPr lang="he-IL" b="1" dirty="0" smtClean="0"/>
              <a:t>שאני</a:t>
            </a:r>
            <a:r>
              <a:rPr lang="he-IL" dirty="0" smtClean="0"/>
              <a:t> גבי מעשר </a:t>
            </a:r>
            <a:r>
              <a:rPr lang="he-IL" dirty="0" err="1" smtClean="0"/>
              <a:t>דאמר</a:t>
            </a:r>
            <a:r>
              <a:rPr lang="he-IL" dirty="0" smtClean="0"/>
              <a:t> קרא עשר תעשר את כל תבואת זרעך </a:t>
            </a:r>
            <a:r>
              <a:rPr lang="he-IL" dirty="0" err="1" smtClean="0"/>
              <a:t>דהיתרא</a:t>
            </a:r>
            <a:r>
              <a:rPr lang="he-IL" dirty="0" smtClean="0"/>
              <a:t> זרעי </a:t>
            </a:r>
            <a:r>
              <a:rPr lang="he-IL" dirty="0" err="1" smtClean="0"/>
              <a:t>אינשי</a:t>
            </a:r>
            <a:r>
              <a:rPr lang="he-IL" dirty="0" smtClean="0"/>
              <a:t> </a:t>
            </a:r>
            <a:r>
              <a:rPr lang="he-IL" dirty="0" err="1" smtClean="0"/>
              <a:t>דאיסורא</a:t>
            </a:r>
            <a:r>
              <a:rPr lang="he-IL" dirty="0" smtClean="0"/>
              <a:t> לא זרעי </a:t>
            </a:r>
            <a:r>
              <a:rPr lang="he-IL" dirty="0" err="1" smtClean="0"/>
              <a:t>אינשי</a:t>
            </a:r>
            <a:r>
              <a:rPr lang="he-IL" dirty="0" smtClean="0"/>
              <a:t>. כלו' רחמנא אמר דאף זרעך שזרעת שהוא מתוקן כבר תחזור ותעשר </a:t>
            </a:r>
            <a:r>
              <a:rPr lang="he-IL" dirty="0" err="1" smtClean="0"/>
              <a:t>דבטיל</a:t>
            </a:r>
            <a:r>
              <a:rPr lang="he-IL" dirty="0" smtClean="0"/>
              <a:t> ליה עיקר לגבי </a:t>
            </a:r>
            <a:r>
              <a:rPr lang="he-IL" dirty="0" err="1" smtClean="0"/>
              <a:t>גידולין</a:t>
            </a:r>
            <a:r>
              <a:rPr lang="he-IL" dirty="0" smtClean="0"/>
              <a:t> </a:t>
            </a:r>
            <a:r>
              <a:rPr lang="he-IL" dirty="0" err="1" smtClean="0"/>
              <a:t>ומדכתיב</a:t>
            </a:r>
            <a:r>
              <a:rPr lang="he-IL" dirty="0" smtClean="0"/>
              <a:t> זרעך משמע </a:t>
            </a:r>
            <a:r>
              <a:rPr lang="he-IL" dirty="0" err="1" smtClean="0"/>
              <a:t>דוקא</a:t>
            </a:r>
            <a:r>
              <a:rPr lang="he-IL" dirty="0" smtClean="0"/>
              <a:t> </a:t>
            </a:r>
            <a:r>
              <a:rPr lang="he-IL" dirty="0" err="1" smtClean="0"/>
              <a:t>דהיתירא</a:t>
            </a:r>
            <a:r>
              <a:rPr lang="he-IL" dirty="0" smtClean="0"/>
              <a:t> </a:t>
            </a:r>
            <a:r>
              <a:rPr lang="he-IL" dirty="0" err="1" smtClean="0"/>
              <a:t>דהכי</a:t>
            </a:r>
            <a:r>
              <a:rPr lang="he-IL" dirty="0" smtClean="0"/>
              <a:t> </a:t>
            </a:r>
            <a:r>
              <a:rPr lang="he-IL" dirty="0" err="1" smtClean="0"/>
              <a:t>ארחייהו</a:t>
            </a:r>
            <a:r>
              <a:rPr lang="he-IL" dirty="0" smtClean="0"/>
              <a:t> </a:t>
            </a:r>
            <a:r>
              <a:rPr lang="he-IL" dirty="0" err="1" smtClean="0"/>
              <a:t>דאנשי</a:t>
            </a:r>
            <a:r>
              <a:rPr lang="he-IL" dirty="0" smtClean="0"/>
              <a:t> </a:t>
            </a:r>
            <a:r>
              <a:rPr lang="he-IL" dirty="0" err="1" smtClean="0"/>
              <a:t>ובהיתרא</a:t>
            </a:r>
            <a:r>
              <a:rPr lang="he-IL" dirty="0" smtClean="0"/>
              <a:t> </a:t>
            </a:r>
            <a:r>
              <a:rPr lang="he-IL" dirty="0" err="1" smtClean="0"/>
              <a:t>קאמר</a:t>
            </a:r>
            <a:r>
              <a:rPr lang="he-IL" dirty="0" smtClean="0"/>
              <a:t> </a:t>
            </a:r>
            <a:r>
              <a:rPr lang="he-IL" dirty="0" err="1" smtClean="0"/>
              <a:t>דגידולין</a:t>
            </a:r>
            <a:r>
              <a:rPr lang="he-IL" dirty="0" smtClean="0"/>
              <a:t> </a:t>
            </a:r>
            <a:r>
              <a:rPr lang="he-IL" dirty="0" err="1" smtClean="0"/>
              <a:t>מבטלין</a:t>
            </a:r>
            <a:r>
              <a:rPr lang="he-IL" dirty="0" smtClean="0"/>
              <a:t> עיקר אבל </a:t>
            </a:r>
            <a:r>
              <a:rPr lang="he-IL" dirty="0" err="1" smtClean="0"/>
              <a:t>איסורא</a:t>
            </a:r>
            <a:r>
              <a:rPr lang="he-IL" dirty="0" smtClean="0"/>
              <a:t> לאו זרעך מיקרי דלא זרעי ליה </a:t>
            </a:r>
            <a:r>
              <a:rPr lang="he-IL" dirty="0" err="1" smtClean="0"/>
              <a:t>אינשי</a:t>
            </a:r>
            <a:r>
              <a:rPr lang="he-IL" dirty="0" smtClean="0"/>
              <a:t> הלכך מזרעך משמע </a:t>
            </a:r>
            <a:r>
              <a:rPr lang="he-IL" dirty="0" err="1" smtClean="0"/>
              <a:t>דבאיסורא</a:t>
            </a:r>
            <a:r>
              <a:rPr lang="he-IL" dirty="0" smtClean="0"/>
              <a:t> לא אתו </a:t>
            </a:r>
            <a:r>
              <a:rPr lang="he-IL" dirty="0" err="1" smtClean="0"/>
              <a:t>גידולין</a:t>
            </a:r>
            <a:r>
              <a:rPr lang="he-IL" dirty="0" smtClean="0"/>
              <a:t> </a:t>
            </a:r>
            <a:r>
              <a:rPr lang="he-IL" dirty="0" err="1" smtClean="0"/>
              <a:t>ומבטלין</a:t>
            </a:r>
            <a:r>
              <a:rPr lang="he-IL" dirty="0" smtClean="0"/>
              <a:t> עיקר וקשה בעיני... וצריך אני לעשות לי רב בזה</a:t>
            </a:r>
            <a:endParaRPr lang="he-IL" b="0" dirty="0" smtClean="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solidFill>
                  <a:prstClr val="black"/>
                </a:solidFill>
              </a:rPr>
              <a:pPr/>
              <a:t>10</a:t>
            </a:fld>
            <a:endParaRPr lang="he-IL">
              <a:solidFill>
                <a:prstClr val="black"/>
              </a:solidFill>
            </a:endParaRPr>
          </a:p>
        </p:txBody>
      </p:sp>
    </p:spTree>
    <p:extLst>
      <p:ext uri="{BB962C8B-B14F-4D97-AF65-F5344CB8AC3E}">
        <p14:creationId xmlns:p14="http://schemas.microsoft.com/office/powerpoint/2010/main" val="12915210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b="0" dirty="0" err="1" smtClean="0"/>
              <a:t>ר"ן</a:t>
            </a:r>
            <a:r>
              <a:rPr lang="he-IL" b="0" dirty="0" smtClean="0"/>
              <a:t> </a:t>
            </a:r>
            <a:r>
              <a:rPr lang="he-IL" b="0" dirty="0" err="1" smtClean="0"/>
              <a:t>נז</a:t>
            </a:r>
            <a:r>
              <a:rPr lang="he-IL" b="0" dirty="0" smtClean="0"/>
              <a:t> ע"ב: </a:t>
            </a:r>
            <a:r>
              <a:rPr lang="he-IL" b="1" dirty="0" smtClean="0"/>
              <a:t>בצל</a:t>
            </a:r>
            <a:r>
              <a:rPr lang="he-IL" dirty="0" smtClean="0"/>
              <a:t> של תרומה שנטעו ורבו גידוליו על עיקרו מותר. כלומר דלא הוי תרומה </a:t>
            </a:r>
            <a:r>
              <a:rPr lang="he-IL" dirty="0" err="1" smtClean="0"/>
              <a:t>דאתו</a:t>
            </a:r>
            <a:r>
              <a:rPr lang="he-IL" dirty="0" smtClean="0"/>
              <a:t> </a:t>
            </a:r>
            <a:r>
              <a:rPr lang="he-IL" dirty="0" err="1" smtClean="0"/>
              <a:t>גידולין</a:t>
            </a:r>
            <a:r>
              <a:rPr lang="he-IL" dirty="0" smtClean="0"/>
              <a:t> </a:t>
            </a:r>
            <a:r>
              <a:rPr lang="he-IL" dirty="0" err="1" smtClean="0"/>
              <a:t>ומבטלין</a:t>
            </a:r>
            <a:r>
              <a:rPr lang="he-IL" dirty="0" smtClean="0"/>
              <a:t> עיקר מיהו טבל הוי </a:t>
            </a:r>
            <a:r>
              <a:rPr lang="he-IL" dirty="0" err="1" smtClean="0"/>
              <a:t>דהא</a:t>
            </a:r>
            <a:r>
              <a:rPr lang="he-IL" dirty="0" smtClean="0"/>
              <a:t> בטלו </a:t>
            </a:r>
            <a:r>
              <a:rPr lang="he-IL" dirty="0" err="1" smtClean="0"/>
              <a:t>גדוליו</a:t>
            </a:r>
            <a:r>
              <a:rPr lang="he-IL" dirty="0" smtClean="0"/>
              <a:t> את העיקר </a:t>
            </a:r>
            <a:r>
              <a:rPr lang="he-IL" dirty="0" err="1" smtClean="0"/>
              <a:t>ודקאמרינן</a:t>
            </a:r>
            <a:r>
              <a:rPr lang="he-IL" dirty="0" smtClean="0"/>
              <a:t> מותר לומר </a:t>
            </a:r>
            <a:r>
              <a:rPr lang="he-IL" dirty="0" err="1" smtClean="0"/>
              <a:t>דפקע</a:t>
            </a:r>
            <a:r>
              <a:rPr lang="he-IL" dirty="0" smtClean="0"/>
              <a:t> שם תרומה מיניה ושרי באכילת עראי:</a:t>
            </a:r>
            <a:r>
              <a:rPr lang="he-IL" b="1" dirty="0" smtClean="0"/>
              <a:t> </a:t>
            </a:r>
          </a:p>
          <a:p>
            <a:endParaRPr lang="he-IL" b="1" dirty="0" smtClean="0"/>
          </a:p>
          <a:p>
            <a:r>
              <a:rPr lang="he-IL" b="1" dirty="0" err="1" smtClean="0"/>
              <a:t>ר"ן</a:t>
            </a:r>
            <a:r>
              <a:rPr lang="he-IL" b="1" dirty="0" smtClean="0"/>
              <a:t>: </a:t>
            </a:r>
            <a:r>
              <a:rPr lang="he-IL" b="1" dirty="0" smtClean="0"/>
              <a:t>בגידולי</a:t>
            </a:r>
            <a:r>
              <a:rPr lang="he-IL" dirty="0" smtClean="0"/>
              <a:t> </a:t>
            </a:r>
            <a:r>
              <a:rPr lang="he-IL" dirty="0" err="1" smtClean="0"/>
              <a:t>גידולין</a:t>
            </a:r>
            <a:r>
              <a:rPr lang="he-IL" dirty="0" smtClean="0"/>
              <a:t> </a:t>
            </a:r>
            <a:r>
              <a:rPr lang="he-IL" dirty="0" err="1" smtClean="0"/>
              <a:t>קאמרינן</a:t>
            </a:r>
            <a:r>
              <a:rPr lang="he-IL" dirty="0" smtClean="0"/>
              <a:t>. כי </a:t>
            </a:r>
            <a:r>
              <a:rPr lang="he-IL" dirty="0" err="1" smtClean="0"/>
              <a:t>א''ר</a:t>
            </a:r>
            <a:r>
              <a:rPr lang="he-IL" dirty="0" smtClean="0"/>
              <a:t> ינאי בצל של תרומה לא שהיה הוא עצמו אלא מגידולי בצל של תרומה ומשום הכי גידוליו </a:t>
            </a:r>
            <a:r>
              <a:rPr lang="he-IL" dirty="0" err="1" smtClean="0"/>
              <a:t>דהוו</a:t>
            </a:r>
            <a:r>
              <a:rPr lang="he-IL" dirty="0" smtClean="0"/>
              <a:t> גידולי </a:t>
            </a:r>
            <a:r>
              <a:rPr lang="he-IL" dirty="0" err="1" smtClean="0"/>
              <a:t>גידולין</a:t>
            </a:r>
            <a:r>
              <a:rPr lang="he-IL" dirty="0" smtClean="0"/>
              <a:t> שרו </a:t>
            </a:r>
            <a:r>
              <a:rPr lang="he-IL" dirty="0" err="1" smtClean="0"/>
              <a:t>ומעלין</a:t>
            </a:r>
            <a:r>
              <a:rPr lang="he-IL" dirty="0" smtClean="0"/>
              <a:t>:</a:t>
            </a:r>
            <a:r>
              <a:rPr lang="he-IL" b="1" dirty="0" smtClean="0"/>
              <a:t> </a:t>
            </a:r>
          </a:p>
          <a:p>
            <a:r>
              <a:rPr lang="he-IL" b="1" dirty="0" smtClean="0"/>
              <a:t>הא</a:t>
            </a:r>
            <a:r>
              <a:rPr lang="he-IL" dirty="0" smtClean="0"/>
              <a:t> </a:t>
            </a:r>
            <a:r>
              <a:rPr lang="he-IL" dirty="0" err="1" smtClean="0"/>
              <a:t>נמי</a:t>
            </a:r>
            <a:r>
              <a:rPr lang="he-IL" dirty="0" smtClean="0"/>
              <a:t> </a:t>
            </a:r>
            <a:r>
              <a:rPr lang="he-IL" dirty="0" err="1" smtClean="0"/>
              <a:t>תנינא</a:t>
            </a:r>
            <a:r>
              <a:rPr lang="he-IL" dirty="0" smtClean="0"/>
              <a:t> גידולי </a:t>
            </a:r>
            <a:r>
              <a:rPr lang="he-IL" dirty="0" err="1" smtClean="0"/>
              <a:t>גידולין</a:t>
            </a:r>
            <a:r>
              <a:rPr lang="he-IL" dirty="0" smtClean="0"/>
              <a:t> חולין. כלומר דלא הוו תרומה מיהו טבל הוו:</a:t>
            </a:r>
          </a:p>
          <a:p>
            <a:endParaRPr lang="he-IL" dirty="0" smtClean="0"/>
          </a:p>
          <a:p>
            <a:endParaRPr lang="he-IL" dirty="0" smtClean="0"/>
          </a:p>
          <a:p>
            <a:endParaRPr lang="he-IL" b="0" dirty="0" smtClean="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solidFill>
                  <a:prstClr val="black"/>
                </a:solidFill>
              </a:rPr>
              <a:pPr/>
              <a:t>11</a:t>
            </a:fld>
            <a:endParaRPr lang="he-IL">
              <a:solidFill>
                <a:prstClr val="black"/>
              </a:solidFill>
            </a:endParaRPr>
          </a:p>
        </p:txBody>
      </p:sp>
    </p:spTree>
    <p:extLst>
      <p:ext uri="{BB962C8B-B14F-4D97-AF65-F5344CB8AC3E}">
        <p14:creationId xmlns:p14="http://schemas.microsoft.com/office/powerpoint/2010/main" val="4110831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b="0" dirty="0" err="1" smtClean="0"/>
              <a:t>ר"ן</a:t>
            </a:r>
            <a:r>
              <a:rPr lang="he-IL" b="0" dirty="0" smtClean="0"/>
              <a:t>: </a:t>
            </a:r>
            <a:r>
              <a:rPr lang="he-IL" b="1" dirty="0" smtClean="0"/>
              <a:t>טבל</a:t>
            </a:r>
            <a:r>
              <a:rPr lang="he-IL" dirty="0" smtClean="0"/>
              <a:t> גידוליו </a:t>
            </a:r>
            <a:r>
              <a:rPr lang="he-IL" dirty="0" err="1" smtClean="0"/>
              <a:t>מותרין</a:t>
            </a:r>
            <a:r>
              <a:rPr lang="he-IL" dirty="0" smtClean="0"/>
              <a:t> בדבר שזרעו כלה. טבל </a:t>
            </a:r>
            <a:r>
              <a:rPr lang="he-IL" dirty="0" err="1" smtClean="0"/>
              <a:t>שהוקבע</a:t>
            </a:r>
            <a:r>
              <a:rPr lang="he-IL" dirty="0" smtClean="0"/>
              <a:t> למעשר כגון שנתמרח בכרי אסור לאכול ממנו עראי אם זרעו גידוליו </a:t>
            </a:r>
            <a:r>
              <a:rPr lang="he-IL" dirty="0" err="1" smtClean="0"/>
              <a:t>מותרין</a:t>
            </a:r>
            <a:r>
              <a:rPr lang="he-IL" dirty="0" smtClean="0"/>
              <a:t> לאכול ממנו עראי כל זמן שלא </a:t>
            </a:r>
            <a:r>
              <a:rPr lang="he-IL" dirty="0" err="1" smtClean="0"/>
              <a:t>הוקבעו</a:t>
            </a:r>
            <a:r>
              <a:rPr lang="he-IL" dirty="0" smtClean="0"/>
              <a:t> למעשר:</a:t>
            </a:r>
            <a:endParaRPr lang="he-IL" b="0" dirty="0" smtClean="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solidFill>
                  <a:prstClr val="black"/>
                </a:solidFill>
              </a:rPr>
              <a:pPr/>
              <a:t>12</a:t>
            </a:fld>
            <a:endParaRPr lang="he-IL">
              <a:solidFill>
                <a:prstClr val="black"/>
              </a:solidFill>
            </a:endParaRPr>
          </a:p>
        </p:txBody>
      </p:sp>
    </p:spTree>
    <p:extLst>
      <p:ext uri="{BB962C8B-B14F-4D97-AF65-F5344CB8AC3E}">
        <p14:creationId xmlns:p14="http://schemas.microsoft.com/office/powerpoint/2010/main" val="41311518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b="0" dirty="0" smtClean="0"/>
              <a:t>לפי פירוש </a:t>
            </a:r>
            <a:r>
              <a:rPr lang="he-IL" b="0" dirty="0" err="1" smtClean="0"/>
              <a:t>הר"ן</a:t>
            </a:r>
            <a:r>
              <a:rPr lang="he-IL" b="0" dirty="0" smtClean="0"/>
              <a:t> הקושיה היא על רבי ינאי (ולפי רש"י על רבי אמי, שהרי סובר אותו הדבר כרבי ינאי)</a:t>
            </a:r>
          </a:p>
          <a:p>
            <a:endParaRPr lang="he-IL" b="0" dirty="0" smtClean="0"/>
          </a:p>
          <a:p>
            <a:r>
              <a:rPr lang="he-IL" b="1" dirty="0" smtClean="0"/>
              <a:t>רש"י:  אפילו גידולי </a:t>
            </a:r>
            <a:r>
              <a:rPr lang="he-IL" b="1" dirty="0" err="1" smtClean="0"/>
              <a:t>גידולין</a:t>
            </a:r>
            <a:r>
              <a:rPr lang="he-IL" b="1" dirty="0" smtClean="0"/>
              <a:t> </a:t>
            </a:r>
            <a:r>
              <a:rPr lang="he-IL" b="1" dirty="0" err="1" smtClean="0"/>
              <a:t>אסורין</a:t>
            </a:r>
            <a:r>
              <a:rPr lang="he-IL" dirty="0" smtClean="0"/>
              <a:t>. </a:t>
            </a:r>
            <a:r>
              <a:rPr lang="he-IL" dirty="0" err="1" smtClean="0"/>
              <a:t>אלמא</a:t>
            </a:r>
            <a:r>
              <a:rPr lang="he-IL" dirty="0" smtClean="0"/>
              <a:t> </a:t>
            </a:r>
            <a:r>
              <a:rPr lang="he-IL" dirty="0" err="1" smtClean="0"/>
              <a:t>דאין</a:t>
            </a:r>
            <a:r>
              <a:rPr lang="he-IL" dirty="0" smtClean="0"/>
              <a:t> גידולי היתר מעלין את האיסור.</a:t>
            </a:r>
            <a:endParaRPr lang="he-IL" b="0" dirty="0" smtClean="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solidFill>
                  <a:prstClr val="black"/>
                </a:solidFill>
              </a:rPr>
              <a:pPr/>
              <a:t>2</a:t>
            </a:fld>
            <a:endParaRPr lang="he-IL">
              <a:solidFill>
                <a:prstClr val="black"/>
              </a:solidFill>
            </a:endParaRPr>
          </a:p>
        </p:txBody>
      </p:sp>
    </p:spTree>
    <p:extLst>
      <p:ext uri="{BB962C8B-B14F-4D97-AF65-F5344CB8AC3E}">
        <p14:creationId xmlns:p14="http://schemas.microsoft.com/office/powerpoint/2010/main" val="35217881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b="0" dirty="0" smtClean="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solidFill>
                  <a:prstClr val="black"/>
                </a:solidFill>
              </a:rPr>
              <a:pPr/>
              <a:t>3</a:t>
            </a:fld>
            <a:endParaRPr lang="he-IL">
              <a:solidFill>
                <a:prstClr val="black"/>
              </a:solidFill>
            </a:endParaRPr>
          </a:p>
        </p:txBody>
      </p:sp>
    </p:spTree>
    <p:extLst>
      <p:ext uri="{BB962C8B-B14F-4D97-AF65-F5344CB8AC3E}">
        <p14:creationId xmlns:p14="http://schemas.microsoft.com/office/powerpoint/2010/main" val="16580343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b="1" dirty="0" smtClean="0"/>
              <a:t>הרי תרומה דאי בעי </a:t>
            </a:r>
            <a:r>
              <a:rPr lang="he-IL" b="1" dirty="0" err="1" smtClean="0"/>
              <a:t>מיתשיל</a:t>
            </a:r>
            <a:r>
              <a:rPr lang="he-IL" b="1" dirty="0" smtClean="0"/>
              <a:t> עלה</a:t>
            </a:r>
            <a:r>
              <a:rPr lang="he-IL" dirty="0" smtClean="0"/>
              <a:t>. שאם היה בדעתו להפריש תרומה ומעשר על פירותיו מפירות קופה זו וטעה ונתן מקופה אחרת יכול </a:t>
            </a:r>
            <a:r>
              <a:rPr lang="he-IL" dirty="0" err="1" smtClean="0"/>
              <a:t>לשאל</a:t>
            </a:r>
            <a:r>
              <a:rPr lang="he-IL" dirty="0" smtClean="0"/>
              <a:t> עליה לפני חכם ולומר לו לא היה בדעתי </a:t>
            </a:r>
            <a:r>
              <a:rPr lang="he-IL" dirty="0" err="1" smtClean="0"/>
              <a:t>ליתן</a:t>
            </a:r>
            <a:r>
              <a:rPr lang="he-IL" dirty="0" smtClean="0"/>
              <a:t> מקופה זו אלא מזו ולא </a:t>
            </a:r>
            <a:r>
              <a:rPr lang="he-IL" dirty="0" err="1" smtClean="0"/>
              <a:t>הויא</a:t>
            </a:r>
            <a:r>
              <a:rPr lang="he-IL" dirty="0" smtClean="0"/>
              <a:t> תרומה ואפילו הכי בטלה </a:t>
            </a:r>
            <a:r>
              <a:rPr lang="he-IL" dirty="0" err="1" smtClean="0"/>
              <a:t>ברובא</a:t>
            </a:r>
            <a:r>
              <a:rPr lang="he-IL" dirty="0" smtClean="0"/>
              <a:t> </a:t>
            </a:r>
            <a:r>
              <a:rPr lang="he-IL" dirty="0" err="1" smtClean="0"/>
              <a:t>דתנן</a:t>
            </a:r>
            <a:r>
              <a:rPr lang="he-IL" dirty="0" smtClean="0"/>
              <a:t> וכו'</a:t>
            </a:r>
          </a:p>
          <a:p>
            <a:endParaRPr lang="he-IL" b="0" dirty="0" smtClean="0"/>
          </a:p>
          <a:p>
            <a:r>
              <a:rPr lang="he-IL" b="1" dirty="0" smtClean="0"/>
              <a:t>[ומשני] הא תרומה בתרומה ביד כהן עסקינן</a:t>
            </a:r>
            <a:r>
              <a:rPr lang="he-IL" dirty="0" smtClean="0"/>
              <a:t>. </a:t>
            </a:r>
            <a:r>
              <a:rPr lang="he-IL" dirty="0" err="1" smtClean="0"/>
              <a:t>דמאחר</a:t>
            </a:r>
            <a:r>
              <a:rPr lang="he-IL" dirty="0" smtClean="0"/>
              <a:t> שזכה בה כהן לא מצי </a:t>
            </a:r>
            <a:r>
              <a:rPr lang="he-IL" dirty="0" err="1" smtClean="0"/>
              <a:t>מיתשיל</a:t>
            </a:r>
            <a:r>
              <a:rPr lang="he-IL" dirty="0" smtClean="0"/>
              <a:t> עלה </a:t>
            </a:r>
            <a:r>
              <a:rPr lang="he-IL" dirty="0" err="1" smtClean="0"/>
              <a:t>אינש</a:t>
            </a:r>
            <a:r>
              <a:rPr lang="he-IL" dirty="0" smtClean="0"/>
              <a:t> ולא דמי לקונמות:</a:t>
            </a:r>
            <a:r>
              <a:rPr lang="he-IL" b="1" dirty="0" smtClean="0"/>
              <a:t> תימכר לכהן</a:t>
            </a:r>
            <a:r>
              <a:rPr lang="he-IL" dirty="0" smtClean="0"/>
              <a:t>. הרי ביד כהן היא ואין צריך לו </a:t>
            </a:r>
            <a:r>
              <a:rPr lang="he-IL" dirty="0" err="1" smtClean="0"/>
              <a:t>למוכרה</a:t>
            </a:r>
            <a:r>
              <a:rPr lang="he-IL" dirty="0" smtClean="0"/>
              <a:t>:</a:t>
            </a:r>
            <a:r>
              <a:rPr lang="he-IL" b="1" dirty="0" smtClean="0"/>
              <a:t> אלא ביד ישראל עסקינן שנפלו </a:t>
            </a:r>
            <a:r>
              <a:rPr lang="he-IL" b="1" dirty="0" err="1" smtClean="0"/>
              <a:t>וכו</a:t>
            </a:r>
            <a:r>
              <a:rPr lang="he-IL" b="1" dirty="0" smtClean="0"/>
              <a:t>'</a:t>
            </a:r>
            <a:r>
              <a:rPr lang="he-IL" dirty="0" smtClean="0"/>
              <a:t>. דלא מצי </a:t>
            </a:r>
            <a:r>
              <a:rPr lang="he-IL" dirty="0" err="1" smtClean="0"/>
              <a:t>איהו</a:t>
            </a:r>
            <a:r>
              <a:rPr lang="he-IL" dirty="0" smtClean="0"/>
              <a:t> </a:t>
            </a:r>
            <a:r>
              <a:rPr lang="he-IL" dirty="0" err="1" smtClean="0"/>
              <a:t>מיתשיל</a:t>
            </a:r>
            <a:r>
              <a:rPr lang="he-IL" dirty="0" smtClean="0"/>
              <a:t> עלה שכבר זכה בה כהן:</a:t>
            </a:r>
            <a:r>
              <a:rPr lang="he-IL" b="1" dirty="0" smtClean="0"/>
              <a:t> והא </a:t>
            </a:r>
            <a:r>
              <a:rPr lang="he-IL" b="1" dirty="0" err="1" smtClean="0"/>
              <a:t>קתני</a:t>
            </a:r>
            <a:r>
              <a:rPr lang="he-IL" b="1" dirty="0" smtClean="0"/>
              <a:t> סיפא אם </a:t>
            </a:r>
            <a:r>
              <a:rPr lang="he-IL" b="1" dirty="0" err="1" smtClean="0"/>
              <a:t>היתה</a:t>
            </a:r>
            <a:r>
              <a:rPr lang="he-IL" b="1" dirty="0" smtClean="0"/>
              <a:t> טהורה תימכר לכהן</a:t>
            </a:r>
            <a:r>
              <a:rPr lang="he-IL" dirty="0" smtClean="0"/>
              <a:t>. שהרי ביד ישראל היא חוץ מדמי אותה סאה אם נפלה לו מבית אבי אמו כהן </a:t>
            </a:r>
            <a:r>
              <a:rPr lang="he-IL" dirty="0" err="1" smtClean="0"/>
              <a:t>אמאי</a:t>
            </a:r>
            <a:r>
              <a:rPr lang="he-IL" dirty="0" smtClean="0"/>
              <a:t> אמר חוץ מדמי אותה סאה אפילו אותה סאה </a:t>
            </a:r>
            <a:r>
              <a:rPr lang="he-IL" dirty="0" err="1" smtClean="0"/>
              <a:t>נמי</a:t>
            </a:r>
            <a:r>
              <a:rPr lang="he-IL" dirty="0" smtClean="0"/>
              <a:t> תימכר הואיל ובאתה לו בירושה:</a:t>
            </a:r>
          </a:p>
          <a:p>
            <a:endParaRPr lang="he-IL" b="0" dirty="0" smtClean="0"/>
          </a:p>
          <a:p>
            <a:r>
              <a:rPr lang="he-IL" b="0" dirty="0" err="1" smtClean="0"/>
              <a:t>ר"ן</a:t>
            </a:r>
            <a:r>
              <a:rPr lang="he-IL" b="0" dirty="0" smtClean="0"/>
              <a:t>:</a:t>
            </a:r>
          </a:p>
          <a:p>
            <a:r>
              <a:rPr lang="he-IL" b="1" dirty="0" smtClean="0"/>
              <a:t>והרי</a:t>
            </a:r>
            <a:r>
              <a:rPr lang="he-IL" dirty="0" smtClean="0"/>
              <a:t> תרומה דאי בעי </a:t>
            </a:r>
            <a:r>
              <a:rPr lang="he-IL" dirty="0" err="1" smtClean="0"/>
              <a:t>מתשיל</a:t>
            </a:r>
            <a:r>
              <a:rPr lang="he-IL" dirty="0" smtClean="0"/>
              <a:t> עלה. על ידי פתח או חרטה כשאר נדרים והא דלא פריך ליה אי הכי בבצל של תרומה </a:t>
            </a:r>
            <a:r>
              <a:rPr lang="he-IL" dirty="0" err="1" smtClean="0"/>
              <a:t>נמי</a:t>
            </a:r>
            <a:r>
              <a:rPr lang="he-IL" dirty="0" smtClean="0"/>
              <a:t> </a:t>
            </a:r>
            <a:r>
              <a:rPr lang="he-IL" dirty="0" err="1" smtClean="0"/>
              <a:t>אמאי</a:t>
            </a:r>
            <a:r>
              <a:rPr lang="he-IL" dirty="0" smtClean="0"/>
              <a:t> </a:t>
            </a:r>
            <a:r>
              <a:rPr lang="he-IL" dirty="0" err="1" smtClean="0"/>
              <a:t>א''ר</a:t>
            </a:r>
            <a:r>
              <a:rPr lang="he-IL" dirty="0" smtClean="0"/>
              <a:t> ינאי </a:t>
            </a:r>
            <a:r>
              <a:rPr lang="he-IL" dirty="0" err="1" smtClean="0"/>
              <a:t>דגידולין</a:t>
            </a:r>
            <a:r>
              <a:rPr lang="he-IL" dirty="0" smtClean="0"/>
              <a:t> מעלין אותו אי בעי </a:t>
            </a:r>
            <a:r>
              <a:rPr lang="he-IL" dirty="0" err="1" smtClean="0"/>
              <a:t>מתשיל</a:t>
            </a:r>
            <a:r>
              <a:rPr lang="he-IL" dirty="0" smtClean="0"/>
              <a:t> עליה </a:t>
            </a:r>
            <a:r>
              <a:rPr lang="he-IL" dirty="0" err="1" smtClean="0"/>
              <a:t>והוי</a:t>
            </a:r>
            <a:r>
              <a:rPr lang="he-IL" dirty="0" smtClean="0"/>
              <a:t> דבר שיש לו </a:t>
            </a:r>
            <a:r>
              <a:rPr lang="he-IL" dirty="0" err="1" smtClean="0"/>
              <a:t>מתירין</a:t>
            </a:r>
            <a:r>
              <a:rPr lang="he-IL" dirty="0" smtClean="0"/>
              <a:t> משום </a:t>
            </a:r>
            <a:r>
              <a:rPr lang="he-IL" dirty="0" err="1" smtClean="0"/>
              <a:t>דמצי</a:t>
            </a:r>
            <a:r>
              <a:rPr lang="he-IL" dirty="0" smtClean="0"/>
              <a:t> </a:t>
            </a:r>
            <a:r>
              <a:rPr lang="he-IL" dirty="0" err="1" smtClean="0"/>
              <a:t>למדחייה</a:t>
            </a:r>
            <a:r>
              <a:rPr lang="he-IL" dirty="0" smtClean="0"/>
              <a:t> </a:t>
            </a:r>
            <a:r>
              <a:rPr lang="he-IL" dirty="0" err="1" smtClean="0"/>
              <a:t>דבישראל</a:t>
            </a:r>
            <a:r>
              <a:rPr lang="he-IL" dirty="0" smtClean="0"/>
              <a:t> שנפלה לו מבית אבי אמו כהן עסקינן ומשום הכי פריך לי' </a:t>
            </a:r>
            <a:r>
              <a:rPr lang="he-IL" dirty="0" err="1" smtClean="0"/>
              <a:t>מהך</a:t>
            </a:r>
            <a:r>
              <a:rPr lang="he-IL" dirty="0" smtClean="0"/>
              <a:t> </a:t>
            </a:r>
            <a:r>
              <a:rPr lang="he-IL" dirty="0" err="1" smtClean="0"/>
              <a:t>מתניתין</a:t>
            </a:r>
            <a:r>
              <a:rPr lang="he-IL" dirty="0" smtClean="0"/>
              <a:t> </a:t>
            </a:r>
            <a:r>
              <a:rPr lang="he-IL" dirty="0" err="1" smtClean="0"/>
              <a:t>דליכא</a:t>
            </a:r>
            <a:r>
              <a:rPr lang="he-IL" dirty="0" smtClean="0"/>
              <a:t> </a:t>
            </a:r>
            <a:r>
              <a:rPr lang="he-IL" dirty="0" err="1" smtClean="0"/>
              <a:t>למדחייה</a:t>
            </a:r>
            <a:r>
              <a:rPr lang="he-IL" dirty="0" smtClean="0"/>
              <a:t> בהכי כך נראה בעיני:</a:t>
            </a:r>
            <a:endParaRPr lang="he-IL" b="0" dirty="0" smtClean="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solidFill>
                  <a:prstClr val="black"/>
                </a:solidFill>
              </a:rPr>
              <a:pPr/>
              <a:t>4</a:t>
            </a:fld>
            <a:endParaRPr lang="he-IL">
              <a:solidFill>
                <a:prstClr val="black"/>
              </a:solidFill>
            </a:endParaRPr>
          </a:p>
        </p:txBody>
      </p:sp>
    </p:spTree>
    <p:extLst>
      <p:ext uri="{BB962C8B-B14F-4D97-AF65-F5344CB8AC3E}">
        <p14:creationId xmlns:p14="http://schemas.microsoft.com/office/powerpoint/2010/main" val="40652006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אלא</a:t>
            </a:r>
            <a:r>
              <a:rPr lang="he-IL" dirty="0" smtClean="0"/>
              <a:t>. לעולם בתרומה ביד ישראל עסקינן ומצי </a:t>
            </a:r>
            <a:r>
              <a:rPr lang="he-IL" dirty="0" err="1" smtClean="0"/>
              <a:t>מתשיל</a:t>
            </a:r>
            <a:r>
              <a:rPr lang="he-IL" dirty="0" smtClean="0"/>
              <a:t> [עליה] ואפילו הכי בטלה </a:t>
            </a:r>
            <a:r>
              <a:rPr lang="he-IL" dirty="0" err="1" smtClean="0"/>
              <a:t>ברובא</a:t>
            </a:r>
            <a:r>
              <a:rPr lang="he-IL" dirty="0" smtClean="0"/>
              <a:t> </a:t>
            </a:r>
            <a:r>
              <a:rPr lang="he-IL" dirty="0" err="1" smtClean="0"/>
              <a:t>והדרא</a:t>
            </a:r>
            <a:r>
              <a:rPr lang="he-IL" dirty="0" smtClean="0"/>
              <a:t> קושיא </a:t>
            </a:r>
            <a:r>
              <a:rPr lang="he-IL" dirty="0" err="1" smtClean="0"/>
              <a:t>לדוכתיה</a:t>
            </a:r>
            <a:r>
              <a:rPr lang="he-IL" dirty="0" smtClean="0"/>
              <a:t> תריץ הכי </a:t>
            </a:r>
            <a:r>
              <a:rPr lang="he-IL" dirty="0" err="1" smtClean="0"/>
              <a:t>גרסינן</a:t>
            </a:r>
            <a:r>
              <a:rPr lang="he-IL" dirty="0" smtClean="0"/>
              <a:t> אלא גבי קונמות מצוה </a:t>
            </a:r>
            <a:r>
              <a:rPr lang="he-IL" dirty="0" err="1" smtClean="0"/>
              <a:t>לאיתשולי</a:t>
            </a:r>
            <a:r>
              <a:rPr lang="he-IL" dirty="0" smtClean="0"/>
              <a:t> </a:t>
            </a:r>
            <a:r>
              <a:rPr lang="he-IL" dirty="0" err="1" smtClean="0"/>
              <a:t>עלייהו</a:t>
            </a:r>
            <a:r>
              <a:rPr lang="he-IL" dirty="0" smtClean="0"/>
              <a:t> וכמאן </a:t>
            </a:r>
            <a:r>
              <a:rPr lang="he-IL" dirty="0" err="1" smtClean="0"/>
              <a:t>דאיתשיל</a:t>
            </a:r>
            <a:r>
              <a:rPr lang="he-IL" dirty="0" smtClean="0"/>
              <a:t> </a:t>
            </a:r>
            <a:r>
              <a:rPr lang="he-IL" dirty="0" err="1" smtClean="0"/>
              <a:t>עלייהו</a:t>
            </a:r>
            <a:r>
              <a:rPr lang="he-IL" dirty="0" smtClean="0"/>
              <a:t> דמי </a:t>
            </a:r>
            <a:r>
              <a:rPr lang="he-IL" dirty="0" err="1" smtClean="0"/>
              <a:t>והוה</a:t>
            </a:r>
            <a:r>
              <a:rPr lang="he-IL" dirty="0" smtClean="0"/>
              <a:t> ליה דבר שיש לו </a:t>
            </a:r>
            <a:r>
              <a:rPr lang="he-IL" dirty="0" err="1" smtClean="0"/>
              <a:t>מתירין</a:t>
            </a:r>
            <a:r>
              <a:rPr lang="he-IL" dirty="0" smtClean="0"/>
              <a:t> ואין בטל ברוב:</a:t>
            </a:r>
            <a:r>
              <a:rPr lang="he-IL" b="1" dirty="0" smtClean="0"/>
              <a:t> אבל תרומה מאי מצוה איכא </a:t>
            </a:r>
            <a:r>
              <a:rPr lang="he-IL" b="1" dirty="0" err="1" smtClean="0"/>
              <a:t>לאיתשולי</a:t>
            </a:r>
            <a:r>
              <a:rPr lang="he-IL" b="1" dirty="0" smtClean="0"/>
              <a:t> עלה</a:t>
            </a:r>
            <a:r>
              <a:rPr lang="he-IL" dirty="0" smtClean="0"/>
              <a:t>. וכיון </a:t>
            </a:r>
            <a:r>
              <a:rPr lang="he-IL" dirty="0" err="1" smtClean="0"/>
              <a:t>דלאו</a:t>
            </a:r>
            <a:r>
              <a:rPr lang="he-IL" dirty="0" smtClean="0"/>
              <a:t> מצוה היא לא אתי </a:t>
            </a:r>
            <a:r>
              <a:rPr lang="he-IL" dirty="0" err="1" smtClean="0"/>
              <a:t>לאיתשולי</a:t>
            </a:r>
            <a:r>
              <a:rPr lang="he-IL" dirty="0" smtClean="0"/>
              <a:t> עלה וכדבר שאין לו </a:t>
            </a:r>
            <a:r>
              <a:rPr lang="he-IL" dirty="0" err="1" smtClean="0"/>
              <a:t>מתירין</a:t>
            </a:r>
            <a:r>
              <a:rPr lang="he-IL" dirty="0" smtClean="0"/>
              <a:t> דמי להכי בטיל </a:t>
            </a:r>
            <a:r>
              <a:rPr lang="he-IL" dirty="0" err="1" smtClean="0"/>
              <a:t>ברובא</a:t>
            </a:r>
            <a:endParaRPr lang="he-IL" b="0" dirty="0" smtClean="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solidFill>
                  <a:prstClr val="black"/>
                </a:solidFill>
              </a:rPr>
              <a:pPr/>
              <a:t>5</a:t>
            </a:fld>
            <a:endParaRPr lang="he-IL">
              <a:solidFill>
                <a:prstClr val="black"/>
              </a:solidFill>
            </a:endParaRPr>
          </a:p>
        </p:txBody>
      </p:sp>
    </p:spTree>
    <p:extLst>
      <p:ext uri="{BB962C8B-B14F-4D97-AF65-F5344CB8AC3E}">
        <p14:creationId xmlns:p14="http://schemas.microsoft.com/office/powerpoint/2010/main" val="28861626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b="0" dirty="0" err="1" smtClean="0"/>
              <a:t>רא"ש</a:t>
            </a:r>
            <a:r>
              <a:rPr lang="he-IL" b="0" dirty="0" smtClean="0"/>
              <a:t> (וכך </a:t>
            </a:r>
            <a:r>
              <a:rPr lang="he-IL" b="0" dirty="0" err="1" smtClean="0"/>
              <a:t>תוס</a:t>
            </a:r>
            <a:r>
              <a:rPr lang="he-IL" b="0" dirty="0" smtClean="0"/>
              <a:t>'): היתר שבהן להיכן הלך. ולית ליה </a:t>
            </a:r>
            <a:r>
              <a:rPr lang="he-IL" b="0" dirty="0" err="1" smtClean="0"/>
              <a:t>דגידולין</a:t>
            </a:r>
            <a:r>
              <a:rPr lang="he-IL" b="0" dirty="0" smtClean="0"/>
              <a:t> </a:t>
            </a:r>
            <a:r>
              <a:rPr lang="he-IL" b="0" dirty="0" err="1" smtClean="0"/>
              <a:t>מבטלין</a:t>
            </a:r>
            <a:r>
              <a:rPr lang="he-IL" b="0" dirty="0" smtClean="0"/>
              <a:t> את העיקר.</a:t>
            </a:r>
          </a:p>
          <a:p>
            <a:endParaRPr lang="he-IL" b="0" dirty="0" smtClean="0"/>
          </a:p>
          <a:p>
            <a:r>
              <a:rPr lang="he-IL" b="0" dirty="0" smtClean="0"/>
              <a:t>אבל </a:t>
            </a:r>
            <a:r>
              <a:rPr lang="he-IL" b="0" dirty="0" err="1" smtClean="0"/>
              <a:t>ר"ן</a:t>
            </a:r>
            <a:r>
              <a:rPr lang="he-IL" b="0" dirty="0" smtClean="0"/>
              <a:t>: </a:t>
            </a:r>
            <a:r>
              <a:rPr lang="he-IL" b="1" dirty="0" smtClean="0"/>
              <a:t>וכי</a:t>
            </a:r>
            <a:r>
              <a:rPr lang="he-IL" dirty="0" smtClean="0"/>
              <a:t> היתר שבהן להיכן הלך. נראה בעיני </a:t>
            </a:r>
            <a:r>
              <a:rPr lang="he-IL" dirty="0" err="1" smtClean="0"/>
              <a:t>דהכי</a:t>
            </a:r>
            <a:r>
              <a:rPr lang="he-IL" dirty="0" smtClean="0"/>
              <a:t> מקשה אפילו </a:t>
            </a:r>
            <a:r>
              <a:rPr lang="he-IL" dirty="0" err="1" smtClean="0"/>
              <a:t>תימא</a:t>
            </a:r>
            <a:r>
              <a:rPr lang="he-IL" dirty="0" smtClean="0"/>
              <a:t> </a:t>
            </a:r>
            <a:r>
              <a:rPr lang="he-IL" dirty="0" err="1" smtClean="0"/>
              <a:t>דגידולין</a:t>
            </a:r>
            <a:r>
              <a:rPr lang="he-IL" dirty="0" smtClean="0"/>
              <a:t> של היתר מבטלים עיקר של איסור התם היינו טעמא משום </a:t>
            </a:r>
            <a:r>
              <a:rPr lang="he-IL" dirty="0" err="1" smtClean="0"/>
              <a:t>דכיון</a:t>
            </a:r>
            <a:r>
              <a:rPr lang="he-IL" dirty="0" smtClean="0"/>
              <a:t> שרבו גידוליו על עיקרו נמצא שכשאוכל אינו טועם טעם האיסור כלל הלכך אף על פי שאיסור שבו מעורב בתוכו ולא אזל ליה לעלמא שרי אבל גבי מעשר כיון דלפי חשבון הטבל חייביה רחמנא לעשורי הכא </a:t>
            </a:r>
            <a:r>
              <a:rPr lang="he-IL" dirty="0" err="1" smtClean="0"/>
              <a:t>אמאי</a:t>
            </a:r>
            <a:r>
              <a:rPr lang="he-IL" dirty="0" smtClean="0"/>
              <a:t> מתעשרת לפי כולה וכי היתר שבהן להיכן הלך:</a:t>
            </a:r>
            <a:endParaRPr lang="he-IL" b="0" dirty="0" smtClean="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solidFill>
                  <a:prstClr val="black"/>
                </a:solidFill>
              </a:rPr>
              <a:pPr/>
              <a:t>6</a:t>
            </a:fld>
            <a:endParaRPr lang="he-IL">
              <a:solidFill>
                <a:prstClr val="black"/>
              </a:solidFill>
            </a:endParaRPr>
          </a:p>
        </p:txBody>
      </p:sp>
    </p:spTree>
    <p:extLst>
      <p:ext uri="{BB962C8B-B14F-4D97-AF65-F5344CB8AC3E}">
        <p14:creationId xmlns:p14="http://schemas.microsoft.com/office/powerpoint/2010/main" val="7106277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b="1" dirty="0" err="1" smtClean="0"/>
              <a:t>ר"ן</a:t>
            </a:r>
            <a:r>
              <a:rPr lang="he-IL" b="1" dirty="0" smtClean="0"/>
              <a:t>: אם</a:t>
            </a:r>
            <a:r>
              <a:rPr lang="he-IL" dirty="0" smtClean="0"/>
              <a:t> היו </a:t>
            </a:r>
            <a:r>
              <a:rPr lang="he-IL" dirty="0" err="1" smtClean="0"/>
              <a:t>עלין</a:t>
            </a:r>
            <a:r>
              <a:rPr lang="he-IL" dirty="0" smtClean="0"/>
              <a:t> שלהם שחורים </a:t>
            </a:r>
            <a:r>
              <a:rPr lang="he-IL" dirty="0" err="1" smtClean="0"/>
              <a:t>וכו</a:t>
            </a:r>
            <a:r>
              <a:rPr lang="he-IL" dirty="0" smtClean="0"/>
              <a:t>'. </a:t>
            </a:r>
            <a:r>
              <a:rPr lang="he-IL" dirty="0" err="1" smtClean="0"/>
              <a:t>ומדקתני</a:t>
            </a:r>
            <a:r>
              <a:rPr lang="he-IL" dirty="0" smtClean="0"/>
              <a:t> </a:t>
            </a:r>
            <a:r>
              <a:rPr lang="he-IL" dirty="0" err="1" smtClean="0"/>
              <a:t>סתמא</a:t>
            </a:r>
            <a:r>
              <a:rPr lang="he-IL" dirty="0" smtClean="0"/>
              <a:t> </a:t>
            </a:r>
            <a:r>
              <a:rPr lang="he-IL" dirty="0" err="1" smtClean="0"/>
              <a:t>אסורין</a:t>
            </a:r>
            <a:r>
              <a:rPr lang="he-IL" dirty="0" smtClean="0"/>
              <a:t> משמע </a:t>
            </a:r>
            <a:r>
              <a:rPr lang="he-IL" dirty="0" err="1" smtClean="0"/>
              <a:t>שאסורין</a:t>
            </a:r>
            <a:r>
              <a:rPr lang="he-IL" dirty="0" smtClean="0"/>
              <a:t> לפי כולן כפירות שביעית עצמן ואם איתא </a:t>
            </a:r>
            <a:r>
              <a:rPr lang="he-IL" dirty="0" err="1" smtClean="0"/>
              <a:t>דאמרי</a:t>
            </a:r>
            <a:r>
              <a:rPr lang="he-IL" dirty="0" smtClean="0"/>
              <a:t>' וכי היתר שבהן להיכן הלך לא הוי ליה למפסק ולמתני </a:t>
            </a:r>
            <a:r>
              <a:rPr lang="he-IL" dirty="0" err="1" smtClean="0"/>
              <a:t>אסורין</a:t>
            </a:r>
            <a:r>
              <a:rPr lang="he-IL" dirty="0" smtClean="0"/>
              <a:t> </a:t>
            </a:r>
            <a:r>
              <a:rPr lang="he-IL" dirty="0" err="1" smtClean="0"/>
              <a:t>דהא</a:t>
            </a:r>
            <a:r>
              <a:rPr lang="he-IL" dirty="0" smtClean="0"/>
              <a:t> אין </a:t>
            </a:r>
            <a:r>
              <a:rPr lang="he-IL" dirty="0" err="1" smtClean="0"/>
              <a:t>תופסין</a:t>
            </a:r>
            <a:r>
              <a:rPr lang="he-IL" dirty="0" smtClean="0"/>
              <a:t> דמיהן כשביעית עצמה שהרי אם החליף כנגד היתר שבהן אינו תופס דמיו אלא ודאי </a:t>
            </a:r>
            <a:r>
              <a:rPr lang="he-IL" dirty="0" err="1" smtClean="0"/>
              <a:t>גידולין</a:t>
            </a:r>
            <a:r>
              <a:rPr lang="he-IL" dirty="0" smtClean="0"/>
              <a:t> </a:t>
            </a:r>
            <a:r>
              <a:rPr lang="he-IL" dirty="0" err="1" smtClean="0"/>
              <a:t>מבטלי</a:t>
            </a:r>
            <a:r>
              <a:rPr lang="he-IL" dirty="0" smtClean="0"/>
              <a:t> ליה לעיקר לגמרי כאילו לא היה לפי שאף העיקר עצמו משתנה דרך גדילתו</a:t>
            </a:r>
          </a:p>
          <a:p>
            <a:endParaRPr lang="he-IL" b="1" dirty="0" smtClean="0"/>
          </a:p>
          <a:p>
            <a:r>
              <a:rPr lang="he-IL" b="1" dirty="0" smtClean="0"/>
              <a:t>רש"י: </a:t>
            </a:r>
            <a:r>
              <a:rPr lang="he-IL" b="1" dirty="0" err="1" smtClean="0"/>
              <a:t>אתוספת</a:t>
            </a:r>
            <a:r>
              <a:rPr lang="he-IL" b="1" dirty="0" smtClean="0"/>
              <a:t> </a:t>
            </a:r>
            <a:r>
              <a:rPr lang="he-IL" b="1" dirty="0" err="1" smtClean="0"/>
              <a:t>קתני</a:t>
            </a:r>
            <a:r>
              <a:rPr lang="he-IL" dirty="0" smtClean="0"/>
              <a:t>. </a:t>
            </a:r>
            <a:r>
              <a:rPr lang="he-IL" dirty="0" err="1" smtClean="0"/>
              <a:t>דאסורין</a:t>
            </a:r>
            <a:r>
              <a:rPr lang="he-IL" dirty="0" smtClean="0"/>
              <a:t> לאכלן בשמינית </a:t>
            </a:r>
            <a:r>
              <a:rPr lang="he-IL" dirty="0" err="1" smtClean="0"/>
              <a:t>דחייב</a:t>
            </a:r>
            <a:r>
              <a:rPr lang="he-IL" dirty="0" smtClean="0"/>
              <a:t> לבערן אבל העיקר שרי </a:t>
            </a:r>
            <a:r>
              <a:rPr lang="he-IL" dirty="0" err="1" smtClean="0"/>
              <a:t>דאמרינן</a:t>
            </a:r>
            <a:r>
              <a:rPr lang="he-IL" dirty="0" smtClean="0"/>
              <a:t> היתר שבהן להיכן הלך:</a:t>
            </a:r>
            <a:endParaRPr lang="he-IL" b="0" dirty="0" smtClean="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solidFill>
                  <a:prstClr val="black"/>
                </a:solidFill>
              </a:rPr>
              <a:pPr/>
              <a:t>7</a:t>
            </a:fld>
            <a:endParaRPr lang="he-IL">
              <a:solidFill>
                <a:prstClr val="black"/>
              </a:solidFill>
            </a:endParaRPr>
          </a:p>
        </p:txBody>
      </p:sp>
    </p:spTree>
    <p:extLst>
      <p:ext uri="{BB962C8B-B14F-4D97-AF65-F5344CB8AC3E}">
        <p14:creationId xmlns:p14="http://schemas.microsoft.com/office/powerpoint/2010/main" val="25135375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b="1" dirty="0" err="1" smtClean="0"/>
              <a:t>אתוספת</a:t>
            </a:r>
            <a:r>
              <a:rPr lang="he-IL" b="1" dirty="0" smtClean="0"/>
              <a:t> </a:t>
            </a:r>
            <a:r>
              <a:rPr lang="he-IL" b="1" dirty="0" err="1" smtClean="0"/>
              <a:t>קתני</a:t>
            </a:r>
            <a:r>
              <a:rPr lang="he-IL" dirty="0" smtClean="0"/>
              <a:t>. </a:t>
            </a:r>
            <a:r>
              <a:rPr lang="he-IL" dirty="0" err="1" smtClean="0"/>
              <a:t>דאסורין</a:t>
            </a:r>
            <a:r>
              <a:rPr lang="he-IL" dirty="0" smtClean="0"/>
              <a:t> לאכלן בשמינית </a:t>
            </a:r>
            <a:r>
              <a:rPr lang="he-IL" dirty="0" err="1" smtClean="0"/>
              <a:t>דחייב</a:t>
            </a:r>
            <a:r>
              <a:rPr lang="he-IL" dirty="0" smtClean="0"/>
              <a:t> לבערן אבל העיקר שרי </a:t>
            </a:r>
            <a:r>
              <a:rPr lang="he-IL" dirty="0" err="1" smtClean="0"/>
              <a:t>דאמרינן</a:t>
            </a:r>
            <a:r>
              <a:rPr lang="he-IL" dirty="0" smtClean="0"/>
              <a:t> היתר שבהן להיכן הלך:</a:t>
            </a:r>
            <a:r>
              <a:rPr lang="he-IL" b="1" dirty="0" smtClean="0"/>
              <a:t> </a:t>
            </a:r>
          </a:p>
          <a:p>
            <a:r>
              <a:rPr lang="he-IL" b="1" dirty="0" smtClean="0"/>
              <a:t>הגדל בחיוב</a:t>
            </a:r>
            <a:r>
              <a:rPr lang="he-IL" dirty="0" smtClean="0"/>
              <a:t>. בשביעית חייב בביעור:</a:t>
            </a:r>
            <a:r>
              <a:rPr lang="he-IL" b="1" dirty="0" smtClean="0"/>
              <a:t> </a:t>
            </a:r>
          </a:p>
          <a:p>
            <a:r>
              <a:rPr lang="he-IL" b="1" dirty="0" smtClean="0"/>
              <a:t>והגדל בפטור</a:t>
            </a:r>
            <a:r>
              <a:rPr lang="he-IL" dirty="0" smtClean="0"/>
              <a:t>. </a:t>
            </a:r>
            <a:r>
              <a:rPr lang="he-IL" dirty="0" err="1" smtClean="0"/>
              <a:t>דזהו</a:t>
            </a:r>
            <a:r>
              <a:rPr lang="he-IL" dirty="0" smtClean="0"/>
              <a:t> העיקר הגדל בששית פטור הכי </a:t>
            </a:r>
            <a:r>
              <a:rPr lang="he-IL" dirty="0" err="1" smtClean="0"/>
              <a:t>נמי</a:t>
            </a:r>
            <a:r>
              <a:rPr lang="he-IL" dirty="0" smtClean="0"/>
              <a:t> </a:t>
            </a:r>
            <a:r>
              <a:rPr lang="he-IL" dirty="0" err="1" smtClean="0"/>
              <a:t>קאמר</a:t>
            </a:r>
            <a:r>
              <a:rPr lang="he-IL" dirty="0" smtClean="0"/>
              <a:t> תנא קמא </a:t>
            </a:r>
            <a:r>
              <a:rPr lang="he-IL" dirty="0" err="1" smtClean="0"/>
              <a:t>כו</a:t>
            </a:r>
            <a:r>
              <a:rPr lang="he-IL" dirty="0" smtClean="0"/>
              <a:t>': </a:t>
            </a:r>
          </a:p>
          <a:p>
            <a:r>
              <a:rPr lang="he-IL" b="1" dirty="0" smtClean="0"/>
              <a:t>תריץ כולה </a:t>
            </a:r>
            <a:r>
              <a:rPr lang="he-IL" b="1" dirty="0" err="1" smtClean="0"/>
              <a:t>מתניתין</a:t>
            </a:r>
            <a:r>
              <a:rPr lang="he-IL" b="1" dirty="0" smtClean="0"/>
              <a:t> ר' שמעון בן גמליאל </a:t>
            </a:r>
            <a:r>
              <a:rPr lang="he-IL" b="1" dirty="0" err="1" smtClean="0"/>
              <a:t>קתני</a:t>
            </a:r>
            <a:r>
              <a:rPr lang="he-IL" b="1" dirty="0" smtClean="0"/>
              <a:t> לה והכי </a:t>
            </a:r>
            <a:r>
              <a:rPr lang="he-IL" b="1" dirty="0" err="1" smtClean="0"/>
              <a:t>קתני</a:t>
            </a:r>
            <a:r>
              <a:rPr lang="he-IL" b="1" dirty="0" smtClean="0"/>
              <a:t> </a:t>
            </a:r>
            <a:r>
              <a:rPr lang="he-IL" b="1" dirty="0" err="1" smtClean="0"/>
              <a:t>שרשב</a:t>
            </a:r>
            <a:r>
              <a:rPr lang="he-IL" b="1" dirty="0" smtClean="0"/>
              <a:t>''ג אומר הגדל </a:t>
            </a:r>
            <a:r>
              <a:rPr lang="he-IL" b="1" dirty="0" err="1" smtClean="0"/>
              <a:t>כו</a:t>
            </a:r>
            <a:r>
              <a:rPr lang="he-IL" b="1" dirty="0" smtClean="0"/>
              <a:t>'</a:t>
            </a:r>
            <a:r>
              <a:rPr lang="he-IL" dirty="0" smtClean="0"/>
              <a:t>. ולעולם אמרי' היתר שבהם להיכן הלך</a:t>
            </a:r>
          </a:p>
          <a:p>
            <a:endParaRPr lang="he-IL" b="0" dirty="0" smtClean="0"/>
          </a:p>
          <a:p>
            <a:r>
              <a:rPr lang="he-IL" b="0" dirty="0" err="1" smtClean="0"/>
              <a:t>רא"ש</a:t>
            </a:r>
            <a:r>
              <a:rPr lang="he-IL" b="0" dirty="0" smtClean="0"/>
              <a:t>: ת"ק </a:t>
            </a:r>
            <a:r>
              <a:rPr lang="he-IL" b="0" dirty="0" err="1" smtClean="0"/>
              <a:t>נמי</a:t>
            </a:r>
            <a:r>
              <a:rPr lang="he-IL" b="0" dirty="0" smtClean="0"/>
              <a:t> </a:t>
            </a:r>
            <a:r>
              <a:rPr lang="he-IL" b="0" dirty="0" err="1" smtClean="0"/>
              <a:t>ה"ק</a:t>
            </a:r>
            <a:r>
              <a:rPr lang="he-IL" b="0" dirty="0" smtClean="0"/>
              <a:t>. הא </a:t>
            </a:r>
            <a:r>
              <a:rPr lang="he-IL" b="0" dirty="0" err="1" smtClean="0"/>
              <a:t>דקאמר</a:t>
            </a:r>
            <a:r>
              <a:rPr lang="he-IL" b="0" dirty="0" smtClean="0"/>
              <a:t> ת"ק לאו </a:t>
            </a:r>
            <a:r>
              <a:rPr lang="he-IL" b="0" dirty="0" err="1" smtClean="0"/>
              <a:t>דוקא</a:t>
            </a:r>
            <a:r>
              <a:rPr lang="he-IL" b="0" dirty="0" smtClean="0"/>
              <a:t> אלא </a:t>
            </a:r>
            <a:r>
              <a:rPr lang="he-IL" b="0" dirty="0" err="1" smtClean="0"/>
              <a:t>דהוזכר</a:t>
            </a:r>
            <a:r>
              <a:rPr lang="he-IL" b="0" dirty="0" smtClean="0"/>
              <a:t> תחלה</a:t>
            </a:r>
            <a:r>
              <a:rPr lang="he-IL" b="0" baseline="0" dirty="0" smtClean="0"/>
              <a:t> </a:t>
            </a:r>
            <a:r>
              <a:rPr lang="he-IL" b="0" baseline="0" dirty="0" err="1" smtClean="0"/>
              <a:t>בהך</a:t>
            </a:r>
            <a:r>
              <a:rPr lang="he-IL" b="0" baseline="0" dirty="0" smtClean="0"/>
              <a:t> שמעתין קרי ליה קמא.</a:t>
            </a:r>
            <a:endParaRPr lang="he-IL" b="0" dirty="0" smtClean="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solidFill>
                  <a:prstClr val="black"/>
                </a:solidFill>
              </a:rPr>
              <a:pPr/>
              <a:t>8</a:t>
            </a:fld>
            <a:endParaRPr lang="he-IL">
              <a:solidFill>
                <a:prstClr val="black"/>
              </a:solidFill>
            </a:endParaRPr>
          </a:p>
        </p:txBody>
      </p:sp>
    </p:spTree>
    <p:extLst>
      <p:ext uri="{BB962C8B-B14F-4D97-AF65-F5344CB8AC3E}">
        <p14:creationId xmlns:p14="http://schemas.microsoft.com/office/powerpoint/2010/main" val="4351149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b="0" dirty="0" err="1" smtClean="0"/>
              <a:t>ר"ן</a:t>
            </a:r>
            <a:r>
              <a:rPr lang="he-IL" b="0" dirty="0" smtClean="0"/>
              <a:t>: </a:t>
            </a:r>
            <a:r>
              <a:rPr lang="he-IL" b="1" dirty="0" smtClean="0"/>
              <a:t>ועד</a:t>
            </a:r>
            <a:r>
              <a:rPr lang="he-IL" dirty="0" smtClean="0"/>
              <a:t> כאן לא שמעת לרבן שמעון בן גמליאל אלא </a:t>
            </a:r>
            <a:r>
              <a:rPr lang="he-IL" dirty="0" err="1" smtClean="0"/>
              <a:t>היכא</a:t>
            </a:r>
            <a:r>
              <a:rPr lang="he-IL" dirty="0" smtClean="0"/>
              <a:t> דלא טרח. כלומר </a:t>
            </a:r>
            <a:r>
              <a:rPr lang="he-IL" dirty="0" err="1" smtClean="0"/>
              <a:t>אע</a:t>
            </a:r>
            <a:r>
              <a:rPr lang="he-IL" dirty="0" smtClean="0"/>
              <a:t>''ג דלא </a:t>
            </a:r>
            <a:r>
              <a:rPr lang="he-IL" dirty="0" err="1" smtClean="0"/>
              <a:t>מצינא</a:t>
            </a:r>
            <a:r>
              <a:rPr lang="he-IL" dirty="0" smtClean="0"/>
              <a:t> </a:t>
            </a:r>
            <a:r>
              <a:rPr lang="he-IL" dirty="0" err="1" smtClean="0"/>
              <a:t>למייתי</a:t>
            </a:r>
            <a:r>
              <a:rPr lang="he-IL" dirty="0" smtClean="0"/>
              <a:t> סייעתא </a:t>
            </a:r>
            <a:r>
              <a:rPr lang="he-IL" dirty="0" err="1" smtClean="0"/>
              <a:t>מהך</a:t>
            </a:r>
            <a:r>
              <a:rPr lang="he-IL" dirty="0" smtClean="0"/>
              <a:t> מכל מקום לא </a:t>
            </a:r>
            <a:r>
              <a:rPr lang="he-IL" dirty="0" err="1" smtClean="0"/>
              <a:t>קשיא</a:t>
            </a:r>
            <a:r>
              <a:rPr lang="he-IL" dirty="0" smtClean="0"/>
              <a:t> לי </a:t>
            </a:r>
            <a:r>
              <a:rPr lang="he-IL" dirty="0" err="1" smtClean="0"/>
              <a:t>דנהי</a:t>
            </a:r>
            <a:r>
              <a:rPr lang="he-IL" dirty="0" smtClean="0"/>
              <a:t> </a:t>
            </a:r>
            <a:r>
              <a:rPr lang="he-IL" dirty="0" err="1" smtClean="0"/>
              <a:t>דהכא</a:t>
            </a:r>
            <a:r>
              <a:rPr lang="he-IL" dirty="0" smtClean="0"/>
              <a:t> </a:t>
            </a:r>
            <a:r>
              <a:rPr lang="he-IL" dirty="0" err="1" smtClean="0"/>
              <a:t>אמרינן</a:t>
            </a:r>
            <a:r>
              <a:rPr lang="he-IL" dirty="0" smtClean="0"/>
              <a:t> </a:t>
            </a:r>
            <a:r>
              <a:rPr lang="he-IL" dirty="0" err="1" smtClean="0"/>
              <a:t>דגידולין</a:t>
            </a:r>
            <a:r>
              <a:rPr lang="he-IL" dirty="0" smtClean="0"/>
              <a:t> לא </a:t>
            </a:r>
            <a:r>
              <a:rPr lang="he-IL" dirty="0" err="1" smtClean="0"/>
              <a:t>מבטלי</a:t>
            </a:r>
            <a:r>
              <a:rPr lang="he-IL" dirty="0" smtClean="0"/>
              <a:t> עיקר לגמרי הני מילי </a:t>
            </a:r>
            <a:r>
              <a:rPr lang="he-IL" dirty="0" err="1" smtClean="0"/>
              <a:t>היכא</a:t>
            </a:r>
            <a:r>
              <a:rPr lang="he-IL" dirty="0" smtClean="0"/>
              <a:t> דלא טרח </a:t>
            </a:r>
            <a:r>
              <a:rPr lang="he-IL" dirty="0" err="1" smtClean="0"/>
              <a:t>לבטולי</a:t>
            </a:r>
            <a:r>
              <a:rPr lang="he-IL" dirty="0" smtClean="0"/>
              <a:t> אבל </a:t>
            </a:r>
            <a:r>
              <a:rPr lang="he-IL" dirty="0" err="1" smtClean="0"/>
              <a:t>היכא</a:t>
            </a:r>
            <a:r>
              <a:rPr lang="he-IL" dirty="0" smtClean="0"/>
              <a:t> </a:t>
            </a:r>
            <a:r>
              <a:rPr lang="he-IL" dirty="0" err="1" smtClean="0"/>
              <a:t>דקא</a:t>
            </a:r>
            <a:r>
              <a:rPr lang="he-IL" dirty="0" smtClean="0"/>
              <a:t> טרח כי הכא </a:t>
            </a:r>
            <a:r>
              <a:rPr lang="he-IL" dirty="0" err="1" smtClean="0"/>
              <a:t>דליטרא</a:t>
            </a:r>
            <a:r>
              <a:rPr lang="he-IL" dirty="0" smtClean="0"/>
              <a:t> בצלים שזרעה בקרקע אתו </a:t>
            </a:r>
            <a:r>
              <a:rPr lang="he-IL" dirty="0" err="1" smtClean="0"/>
              <a:t>גידולין</a:t>
            </a:r>
            <a:r>
              <a:rPr lang="he-IL" dirty="0" smtClean="0"/>
              <a:t> </a:t>
            </a:r>
            <a:r>
              <a:rPr lang="he-IL" dirty="0" err="1" smtClean="0"/>
              <a:t>ומבטלין</a:t>
            </a:r>
            <a:r>
              <a:rPr lang="he-IL" dirty="0" smtClean="0"/>
              <a:t> עיקר לגמרי</a:t>
            </a:r>
            <a:endParaRPr lang="he-IL" b="0" dirty="0" smtClean="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solidFill>
                  <a:prstClr val="black"/>
                </a:solidFill>
              </a:rPr>
              <a:pPr/>
              <a:t>9</a:t>
            </a:fld>
            <a:endParaRPr lang="he-IL">
              <a:solidFill>
                <a:prstClr val="black"/>
              </a:solidFill>
            </a:endParaRPr>
          </a:p>
        </p:txBody>
      </p:sp>
    </p:spTree>
    <p:extLst>
      <p:ext uri="{BB962C8B-B14F-4D97-AF65-F5344CB8AC3E}">
        <p14:creationId xmlns:p14="http://schemas.microsoft.com/office/powerpoint/2010/main" val="34509087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t>ו'/אב/תשע"ה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1201113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t>ו'/אב/תשע"ה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3879446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t>ו'/אב/תשע"ה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2700311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t>ו'/אב/תשע"ה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1530167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t>ו'/אב/תשע"ה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437334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FBEC2D9F-8966-4E40-B24B-F4D66135C1D0}" type="datetimeFigureOut">
              <a:rPr lang="he-IL" smtClean="0"/>
              <a:t>ו'/אב/תשע"ה</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3633545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FBEC2D9F-8966-4E40-B24B-F4D66135C1D0}" type="datetimeFigureOut">
              <a:rPr lang="he-IL" smtClean="0"/>
              <a:t>ו'/אב/תשע"ה</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1702474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FBEC2D9F-8966-4E40-B24B-F4D66135C1D0}" type="datetimeFigureOut">
              <a:rPr lang="he-IL" smtClean="0"/>
              <a:t>ו'/אב/תשע"ה</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3991671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FBEC2D9F-8966-4E40-B24B-F4D66135C1D0}" type="datetimeFigureOut">
              <a:rPr lang="he-IL" smtClean="0"/>
              <a:t>ו'/אב/תשע"ה</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2131395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FBEC2D9F-8966-4E40-B24B-F4D66135C1D0}" type="datetimeFigureOut">
              <a:rPr lang="he-IL" smtClean="0"/>
              <a:t>ו'/אב/תשע"ה</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4096772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FBEC2D9F-8966-4E40-B24B-F4D66135C1D0}" type="datetimeFigureOut">
              <a:rPr lang="he-IL" smtClean="0"/>
              <a:t>ו'/אב/תשע"ה</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4005683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BEC2D9F-8966-4E40-B24B-F4D66135C1D0}" type="datetimeFigureOut">
              <a:rPr lang="he-IL" smtClean="0"/>
              <a:t>ו'/אב/תשע"ה</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8519CE8-638D-4695-9CFF-D273E3DA2D53}" type="slidenum">
              <a:rPr lang="he-IL" smtClean="0"/>
              <a:t>‹#›</a:t>
            </a:fld>
            <a:endParaRPr lang="he-IL"/>
          </a:p>
        </p:txBody>
      </p:sp>
    </p:spTree>
    <p:extLst>
      <p:ext uri="{BB962C8B-B14F-4D97-AF65-F5344CB8AC3E}">
        <p14:creationId xmlns:p14="http://schemas.microsoft.com/office/powerpoint/2010/main" val="21611642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mailto:daf-yomi@daf-yomi.com"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daf-yomi@daf-yomi.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52675" y="116632"/>
            <a:ext cx="4438650" cy="1038225"/>
          </a:xfrm>
          <a:prstGeom prst="rect">
            <a:avLst/>
          </a:prstGeom>
        </p:spPr>
      </p:pic>
      <p:sp>
        <p:nvSpPr>
          <p:cNvPr id="5" name="TextBox 4"/>
          <p:cNvSpPr txBox="1"/>
          <p:nvPr/>
        </p:nvSpPr>
        <p:spPr>
          <a:xfrm>
            <a:off x="395536" y="1282828"/>
            <a:ext cx="8424936" cy="5386090"/>
          </a:xfrm>
          <a:prstGeom prst="rect">
            <a:avLst/>
          </a:prstGeom>
          <a:noFill/>
        </p:spPr>
        <p:txBody>
          <a:bodyPr wrap="square" rtlCol="1">
            <a:spAutoFit/>
          </a:bodyPr>
          <a:lstStyle/>
          <a:p>
            <a:pPr algn="ctr"/>
            <a:r>
              <a:rPr lang="he-IL" sz="2800" b="1" dirty="0">
                <a:solidFill>
                  <a:srgbClr val="EEECE1">
                    <a:lumMod val="50000"/>
                  </a:srgbClr>
                </a:solidFill>
              </a:rPr>
              <a:t>ברוכים </a:t>
            </a:r>
            <a:r>
              <a:rPr lang="he-IL" sz="2800" b="1" dirty="0" smtClean="0">
                <a:solidFill>
                  <a:srgbClr val="EEECE1">
                    <a:lumMod val="50000"/>
                  </a:srgbClr>
                </a:solidFill>
              </a:rPr>
              <a:t>הבאים ל</a:t>
            </a:r>
            <a:endParaRPr lang="he-IL" sz="2800" b="1" dirty="0">
              <a:solidFill>
                <a:srgbClr val="EEECE1">
                  <a:lumMod val="50000"/>
                </a:srgbClr>
              </a:solidFill>
            </a:endParaRPr>
          </a:p>
          <a:p>
            <a:pPr algn="ctr"/>
            <a:r>
              <a:rPr lang="he-IL" sz="4000" b="1" dirty="0" smtClean="0">
                <a:solidFill>
                  <a:srgbClr val="C0504D">
                    <a:lumMod val="75000"/>
                  </a:srgbClr>
                </a:solidFill>
              </a:rPr>
              <a:t>שיעור דף יומי אונליין</a:t>
            </a:r>
          </a:p>
          <a:p>
            <a:pPr algn="ctr"/>
            <a:endParaRPr lang="he-IL" sz="2400" b="1" dirty="0">
              <a:solidFill>
                <a:srgbClr val="C0504D">
                  <a:lumMod val="75000"/>
                </a:srgbClr>
              </a:solidFill>
            </a:endParaRPr>
          </a:p>
          <a:p>
            <a:pPr algn="ctr"/>
            <a:r>
              <a:rPr lang="he-IL" sz="2400" b="1" dirty="0" smtClean="0">
                <a:solidFill>
                  <a:srgbClr val="C0504D">
                    <a:lumMod val="75000"/>
                  </a:srgbClr>
                </a:solidFill>
              </a:rPr>
              <a:t>יום </a:t>
            </a:r>
            <a:r>
              <a:rPr lang="he-IL" sz="2400" b="1" dirty="0" smtClean="0">
                <a:solidFill>
                  <a:srgbClr val="C0504D">
                    <a:lumMod val="75000"/>
                  </a:srgbClr>
                </a:solidFill>
              </a:rPr>
              <a:t>רביעי</a:t>
            </a:r>
            <a:r>
              <a:rPr lang="he-IL" sz="2400" b="1" dirty="0" smtClean="0">
                <a:solidFill>
                  <a:srgbClr val="C0504D">
                    <a:lumMod val="75000"/>
                  </a:srgbClr>
                </a:solidFill>
              </a:rPr>
              <a:t> </a:t>
            </a:r>
            <a:r>
              <a:rPr lang="he-IL" sz="2400" b="1" dirty="0">
                <a:solidFill>
                  <a:srgbClr val="C0504D">
                    <a:lumMod val="75000"/>
                  </a:srgbClr>
                </a:solidFill>
              </a:rPr>
              <a:t>ו</a:t>
            </a:r>
            <a:r>
              <a:rPr lang="he-IL" sz="2400" b="1" dirty="0" smtClean="0">
                <a:solidFill>
                  <a:srgbClr val="C0504D">
                    <a:lumMod val="75000"/>
                  </a:srgbClr>
                </a:solidFill>
              </a:rPr>
              <a:t>' </a:t>
            </a:r>
            <a:r>
              <a:rPr lang="he-IL" sz="2400" b="1" dirty="0" smtClean="0">
                <a:solidFill>
                  <a:srgbClr val="C0504D">
                    <a:lumMod val="75000"/>
                  </a:srgbClr>
                </a:solidFill>
              </a:rPr>
              <a:t>אב</a:t>
            </a:r>
          </a:p>
          <a:p>
            <a:pPr algn="ctr"/>
            <a:endParaRPr lang="he-IL" sz="2400" b="1" dirty="0" smtClean="0">
              <a:solidFill>
                <a:srgbClr val="C0504D">
                  <a:lumMod val="75000"/>
                </a:srgbClr>
              </a:solidFill>
            </a:endParaRPr>
          </a:p>
          <a:p>
            <a:pPr algn="ctr"/>
            <a:r>
              <a:rPr lang="he-IL" sz="2400" b="1" dirty="0" smtClean="0">
                <a:solidFill>
                  <a:srgbClr val="C0504D">
                    <a:lumMod val="75000"/>
                  </a:srgbClr>
                </a:solidFill>
              </a:rPr>
              <a:t>השיעור יתחיל בשעה 21:00</a:t>
            </a:r>
          </a:p>
          <a:p>
            <a:pPr algn="ctr"/>
            <a:endParaRPr lang="he-IL" sz="2400" b="1" dirty="0">
              <a:solidFill>
                <a:srgbClr val="C0504D">
                  <a:lumMod val="75000"/>
                </a:srgbClr>
              </a:solidFill>
            </a:endParaRPr>
          </a:p>
          <a:p>
            <a:pPr algn="ctr"/>
            <a:r>
              <a:rPr lang="he-IL" sz="2400" b="1" dirty="0">
                <a:solidFill>
                  <a:srgbClr val="C0504D">
                    <a:lumMod val="75000"/>
                  </a:srgbClr>
                </a:solidFill>
              </a:rPr>
              <a:t>מסכת נדרים נט ע"א (שורה ראשונה) - ס ע"א (סוף </a:t>
            </a:r>
            <a:r>
              <a:rPr lang="he-IL" sz="2400" b="1" dirty="0" smtClean="0">
                <a:solidFill>
                  <a:srgbClr val="C0504D">
                    <a:lumMod val="75000"/>
                  </a:srgbClr>
                </a:solidFill>
              </a:rPr>
              <a:t>הפרק</a:t>
            </a:r>
            <a:r>
              <a:rPr lang="he-IL" sz="2400" b="1" dirty="0" smtClean="0">
                <a:solidFill>
                  <a:srgbClr val="C0504D">
                    <a:lumMod val="75000"/>
                  </a:srgbClr>
                </a:solidFill>
              </a:rPr>
              <a:t>)</a:t>
            </a:r>
          </a:p>
          <a:p>
            <a:pPr algn="ctr"/>
            <a:endParaRPr lang="he-IL" sz="2400" b="1" dirty="0">
              <a:solidFill>
                <a:srgbClr val="C0504D">
                  <a:lumMod val="75000"/>
                </a:srgbClr>
              </a:solidFill>
            </a:endParaRPr>
          </a:p>
          <a:p>
            <a:pPr algn="ctr"/>
            <a:r>
              <a:rPr lang="he-IL" sz="2400" b="1" dirty="0" smtClean="0">
                <a:solidFill>
                  <a:srgbClr val="C0504D">
                    <a:lumMod val="75000"/>
                  </a:srgbClr>
                </a:solidFill>
              </a:rPr>
              <a:t>מגיד השיעור: הראל שפירא</a:t>
            </a:r>
          </a:p>
          <a:p>
            <a:pPr algn="ctr"/>
            <a:endParaRPr lang="he-IL" sz="3600" b="1" dirty="0">
              <a:solidFill>
                <a:srgbClr val="C0504D">
                  <a:lumMod val="75000"/>
                </a:srgbClr>
              </a:solidFill>
            </a:endParaRPr>
          </a:p>
          <a:p>
            <a:pPr lvl="0" algn="ctr"/>
            <a:r>
              <a:rPr lang="he-IL" sz="2400" b="1" dirty="0">
                <a:solidFill>
                  <a:srgbClr val="EEECE1">
                    <a:lumMod val="50000"/>
                  </a:srgbClr>
                </a:solidFill>
              </a:rPr>
              <a:t>השיעור היום מוקדש להצלחת</a:t>
            </a:r>
          </a:p>
          <a:p>
            <a:pPr lvl="0" algn="ctr"/>
            <a:r>
              <a:rPr lang="he-IL" sz="2400" b="1" dirty="0">
                <a:solidFill>
                  <a:srgbClr val="EEECE1">
                    <a:lumMod val="50000"/>
                  </a:srgbClr>
                </a:solidFill>
              </a:rPr>
              <a:t>אלישבע ברכה בת עדינה לזרע של קיימא</a:t>
            </a:r>
          </a:p>
        </p:txBody>
      </p:sp>
    </p:spTree>
    <p:extLst>
      <p:ext uri="{BB962C8B-B14F-4D97-AF65-F5344CB8AC3E}">
        <p14:creationId xmlns:p14="http://schemas.microsoft.com/office/powerpoint/2010/main" val="3101671575"/>
      </p:ext>
    </p:extLst>
  </p:cSld>
  <p:clrMapOvr>
    <a:masterClrMapping/>
  </p:clrMapOvr>
  <p:transition spd="slow" advClick="0" advTm="4000">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4" name="TextBox 3"/>
          <p:cNvSpPr txBox="1"/>
          <p:nvPr/>
        </p:nvSpPr>
        <p:spPr>
          <a:xfrm>
            <a:off x="395536" y="3212834"/>
            <a:ext cx="8280920" cy="2751522"/>
          </a:xfrm>
          <a:prstGeom prst="rect">
            <a:avLst/>
          </a:prstGeom>
          <a:noFill/>
        </p:spPr>
        <p:txBody>
          <a:bodyPr wrap="square" rtlCol="1">
            <a:spAutoFit/>
          </a:bodyPr>
          <a:lstStyle/>
          <a:p>
            <a:pPr>
              <a:lnSpc>
                <a:spcPct val="120000"/>
              </a:lnSpc>
            </a:pPr>
            <a:r>
              <a:rPr lang="he-IL" dirty="0" smtClean="0"/>
              <a:t>ועד </a:t>
            </a:r>
            <a:r>
              <a:rPr lang="he-IL" dirty="0"/>
              <a:t>כאן לא שמעת ליה לרבן שמעון בן גמליאל דלא </a:t>
            </a:r>
            <a:r>
              <a:rPr lang="he-IL" dirty="0" err="1"/>
              <a:t>קא</a:t>
            </a:r>
            <a:r>
              <a:rPr lang="he-IL" dirty="0"/>
              <a:t> </a:t>
            </a:r>
            <a:r>
              <a:rPr lang="he-IL" dirty="0" smtClean="0"/>
              <a:t>טרח,</a:t>
            </a:r>
          </a:p>
          <a:p>
            <a:pPr>
              <a:lnSpc>
                <a:spcPct val="120000"/>
              </a:lnSpc>
            </a:pPr>
            <a:r>
              <a:rPr lang="he-IL" dirty="0" smtClean="0"/>
              <a:t>אבל </a:t>
            </a:r>
            <a:r>
              <a:rPr lang="he-IL" dirty="0" err="1"/>
              <a:t>היכא</a:t>
            </a:r>
            <a:r>
              <a:rPr lang="he-IL" dirty="0"/>
              <a:t> </a:t>
            </a:r>
            <a:r>
              <a:rPr lang="he-IL" dirty="0" err="1"/>
              <a:t>דקא</a:t>
            </a:r>
            <a:r>
              <a:rPr lang="he-IL" dirty="0"/>
              <a:t> טרח </a:t>
            </a:r>
            <a:r>
              <a:rPr lang="he-IL" dirty="0" smtClean="0"/>
              <a:t>- בטיל </a:t>
            </a:r>
            <a:r>
              <a:rPr lang="he-IL" dirty="0" err="1" smtClean="0"/>
              <a:t>ברובא</a:t>
            </a:r>
            <a:r>
              <a:rPr lang="he-IL" dirty="0" smtClean="0"/>
              <a:t>.</a:t>
            </a:r>
          </a:p>
          <a:p>
            <a:pPr>
              <a:lnSpc>
                <a:spcPct val="120000"/>
              </a:lnSpc>
            </a:pPr>
            <a:endParaRPr lang="he-IL" dirty="0"/>
          </a:p>
          <a:p>
            <a:pPr>
              <a:lnSpc>
                <a:spcPct val="120000"/>
              </a:lnSpc>
            </a:pPr>
            <a:r>
              <a:rPr lang="he-IL" dirty="0" smtClean="0"/>
              <a:t>וכל </a:t>
            </a:r>
            <a:r>
              <a:rPr lang="he-IL" dirty="0" err="1"/>
              <a:t>היכא</a:t>
            </a:r>
            <a:r>
              <a:rPr lang="he-IL" dirty="0"/>
              <a:t> </a:t>
            </a:r>
            <a:r>
              <a:rPr lang="he-IL" dirty="0" err="1"/>
              <a:t>דקא</a:t>
            </a:r>
            <a:r>
              <a:rPr lang="he-IL" dirty="0"/>
              <a:t> טרח בטיל </a:t>
            </a:r>
            <a:r>
              <a:rPr lang="he-IL" dirty="0" err="1" smtClean="0"/>
              <a:t>ברובא</a:t>
            </a:r>
            <a:r>
              <a:rPr lang="he-IL" dirty="0" smtClean="0"/>
              <a:t>?</a:t>
            </a:r>
          </a:p>
          <a:p>
            <a:pPr>
              <a:lnSpc>
                <a:spcPct val="120000"/>
              </a:lnSpc>
            </a:pPr>
            <a:r>
              <a:rPr lang="he-IL" dirty="0" smtClean="0"/>
              <a:t>והרי </a:t>
            </a:r>
            <a:r>
              <a:rPr lang="he-IL" dirty="0"/>
              <a:t>ליטרא מעשר טבל </a:t>
            </a:r>
            <a:r>
              <a:rPr lang="he-IL" dirty="0" err="1" smtClean="0"/>
              <a:t>דקטרח</a:t>
            </a:r>
            <a:r>
              <a:rPr lang="he-IL" dirty="0" smtClean="0"/>
              <a:t>,</a:t>
            </a:r>
          </a:p>
          <a:p>
            <a:pPr>
              <a:lnSpc>
                <a:spcPct val="120000"/>
              </a:lnSpc>
            </a:pPr>
            <a:r>
              <a:rPr lang="he-IL" dirty="0" err="1" smtClean="0"/>
              <a:t>וקתני</a:t>
            </a:r>
            <a:r>
              <a:rPr lang="he-IL" dirty="0" smtClean="0"/>
              <a:t> </a:t>
            </a:r>
            <a:r>
              <a:rPr lang="he-IL" dirty="0">
                <a:solidFill>
                  <a:srgbClr val="F79646">
                    <a:lumMod val="50000"/>
                  </a:srgbClr>
                </a:solidFill>
              </a:rPr>
              <a:t>ואותה ליטרא מעשר עליו ממקום אחר לפי </a:t>
            </a:r>
            <a:r>
              <a:rPr lang="he-IL" dirty="0" smtClean="0">
                <a:solidFill>
                  <a:srgbClr val="F79646">
                    <a:lumMod val="50000"/>
                  </a:srgbClr>
                </a:solidFill>
              </a:rPr>
              <a:t>חשבון</a:t>
            </a:r>
            <a:r>
              <a:rPr lang="he-IL" dirty="0" smtClean="0"/>
              <a:t>!</a:t>
            </a:r>
            <a:endParaRPr lang="he-IL" dirty="0"/>
          </a:p>
          <a:p>
            <a:pPr>
              <a:lnSpc>
                <a:spcPct val="120000"/>
              </a:lnSpc>
            </a:pPr>
            <a:endParaRPr lang="he-IL" dirty="0" smtClean="0"/>
          </a:p>
          <a:p>
            <a:pPr>
              <a:lnSpc>
                <a:spcPct val="120000"/>
              </a:lnSpc>
            </a:pPr>
            <a:r>
              <a:rPr lang="he-IL" dirty="0" smtClean="0"/>
              <a:t>שאני </a:t>
            </a:r>
            <a:r>
              <a:rPr lang="he-IL" dirty="0"/>
              <a:t>גבי מעשר </a:t>
            </a:r>
            <a:r>
              <a:rPr lang="he-IL" dirty="0" err="1"/>
              <a:t>דאמר</a:t>
            </a:r>
            <a:r>
              <a:rPr lang="he-IL" dirty="0"/>
              <a:t> קרא </a:t>
            </a:r>
            <a:r>
              <a:rPr lang="he-IL" dirty="0" smtClean="0"/>
              <a:t>עשר </a:t>
            </a:r>
            <a:r>
              <a:rPr lang="he-IL" dirty="0"/>
              <a:t>תעשר וגו</a:t>
            </a:r>
            <a:r>
              <a:rPr lang="he-IL" dirty="0" smtClean="0"/>
              <a:t>', </a:t>
            </a:r>
            <a:r>
              <a:rPr lang="he-IL" dirty="0" err="1"/>
              <a:t>והיתירא</a:t>
            </a:r>
            <a:r>
              <a:rPr lang="he-IL" dirty="0"/>
              <a:t> זרעי </a:t>
            </a:r>
            <a:r>
              <a:rPr lang="he-IL" dirty="0" err="1"/>
              <a:t>אינשי</a:t>
            </a:r>
            <a:r>
              <a:rPr lang="he-IL" dirty="0"/>
              <a:t> </a:t>
            </a:r>
            <a:r>
              <a:rPr lang="he-IL" dirty="0" err="1"/>
              <a:t>איסורא</a:t>
            </a:r>
            <a:r>
              <a:rPr lang="he-IL" dirty="0"/>
              <a:t> לא זרעי </a:t>
            </a:r>
            <a:r>
              <a:rPr lang="he-IL" dirty="0" err="1" smtClean="0"/>
              <a:t>אינשי</a:t>
            </a:r>
            <a:r>
              <a:rPr lang="he-IL" dirty="0" smtClean="0"/>
              <a:t>. </a:t>
            </a:r>
          </a:p>
        </p:txBody>
      </p:sp>
      <p:sp>
        <p:nvSpPr>
          <p:cNvPr id="9" name="TextBox 8"/>
          <p:cNvSpPr txBox="1"/>
          <p:nvPr/>
        </p:nvSpPr>
        <p:spPr>
          <a:xfrm>
            <a:off x="107504" y="35332"/>
            <a:ext cx="1584176" cy="369332"/>
          </a:xfrm>
          <a:prstGeom prst="rect">
            <a:avLst/>
          </a:prstGeom>
          <a:noFill/>
        </p:spPr>
        <p:txBody>
          <a:bodyPr wrap="square" rtlCol="1">
            <a:spAutoFit/>
          </a:bodyPr>
          <a:lstStyle/>
          <a:p>
            <a:r>
              <a:rPr lang="he-IL" b="1" dirty="0" smtClean="0">
                <a:solidFill>
                  <a:prstClr val="white">
                    <a:lumMod val="50000"/>
                  </a:prstClr>
                </a:solidFill>
              </a:rPr>
              <a:t>דף נט עמוד ב</a:t>
            </a:r>
            <a:endParaRPr lang="he-IL" b="1" dirty="0">
              <a:solidFill>
                <a:prstClr val="white">
                  <a:lumMod val="50000"/>
                </a:prstClr>
              </a:solidFill>
            </a:endParaRPr>
          </a:p>
        </p:txBody>
      </p:sp>
      <p:sp>
        <p:nvSpPr>
          <p:cNvPr id="6" name="הסבר מלבני מעוגל 5"/>
          <p:cNvSpPr/>
          <p:nvPr/>
        </p:nvSpPr>
        <p:spPr>
          <a:xfrm>
            <a:off x="251520" y="3948132"/>
            <a:ext cx="3073140" cy="1296144"/>
          </a:xfrm>
          <a:prstGeom prst="wedgeRoundRectCallout">
            <a:avLst>
              <a:gd name="adj1" fmla="val 58507"/>
              <a:gd name="adj2" fmla="val 36313"/>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400" b="1" dirty="0" smtClean="0">
                <a:solidFill>
                  <a:schemeClr val="tx1"/>
                </a:solidFill>
              </a:rPr>
              <a:t>דף </a:t>
            </a:r>
            <a:r>
              <a:rPr lang="he-IL" sz="1400" b="1" dirty="0" smtClean="0">
                <a:solidFill>
                  <a:schemeClr val="tx1"/>
                </a:solidFill>
              </a:rPr>
              <a:t>נח </a:t>
            </a:r>
            <a:r>
              <a:rPr lang="he-IL" sz="1400" b="1" dirty="0" smtClean="0">
                <a:solidFill>
                  <a:schemeClr val="tx1"/>
                </a:solidFill>
              </a:rPr>
              <a:t>עמוד ב:</a:t>
            </a:r>
          </a:p>
          <a:p>
            <a:pPr>
              <a:lnSpc>
                <a:spcPct val="120000"/>
              </a:lnSpc>
            </a:pPr>
            <a:r>
              <a:rPr lang="he-IL" sz="1400" dirty="0">
                <a:solidFill>
                  <a:srgbClr val="F79646">
                    <a:lumMod val="50000"/>
                  </a:srgbClr>
                </a:solidFill>
              </a:rPr>
              <a:t>ליטרא מעשר טבל שזרעה בקרקע והשביחה והרי היא כעשר </a:t>
            </a:r>
            <a:r>
              <a:rPr lang="he-IL" sz="1400" dirty="0" err="1">
                <a:solidFill>
                  <a:srgbClr val="F79646">
                    <a:lumMod val="50000"/>
                  </a:srgbClr>
                </a:solidFill>
              </a:rPr>
              <a:t>ליטרין</a:t>
            </a:r>
            <a:r>
              <a:rPr lang="he-IL" sz="1400" dirty="0">
                <a:solidFill>
                  <a:srgbClr val="F79646">
                    <a:lumMod val="50000"/>
                  </a:srgbClr>
                </a:solidFill>
              </a:rPr>
              <a:t> - חייבת במעשר ובשביעית, ואותה ליטרא מעשר עליה ממקום אחר לפי חשבון.</a:t>
            </a:r>
            <a:endParaRPr lang="he-IL" sz="1400" dirty="0">
              <a:solidFill>
                <a:srgbClr val="F79646">
                  <a:lumMod val="50000"/>
                </a:srgbClr>
              </a:solidFill>
            </a:endParaRPr>
          </a:p>
        </p:txBody>
      </p:sp>
      <p:sp>
        <p:nvSpPr>
          <p:cNvPr id="7" name="הסבר מלבני מעוגל 6"/>
          <p:cNvSpPr/>
          <p:nvPr/>
        </p:nvSpPr>
        <p:spPr>
          <a:xfrm>
            <a:off x="2555776" y="304190"/>
            <a:ext cx="6120680" cy="2533528"/>
          </a:xfrm>
          <a:prstGeom prst="wedgeRoundRectCallout">
            <a:avLst>
              <a:gd name="adj1" fmla="val 52639"/>
              <a:gd name="adj2" fmla="val 36943"/>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400" dirty="0">
                <a:solidFill>
                  <a:srgbClr val="00B050"/>
                </a:solidFill>
              </a:rPr>
              <a:t>אמר רבי יוחנן </a:t>
            </a:r>
            <a:r>
              <a:rPr lang="he-IL" sz="1400" b="1" dirty="0">
                <a:solidFill>
                  <a:schemeClr val="tx1"/>
                </a:solidFill>
              </a:rPr>
              <a:t>ליטרא בצלים שתיקנה וזרעה </a:t>
            </a:r>
            <a:r>
              <a:rPr lang="he-IL" sz="1400" dirty="0">
                <a:solidFill>
                  <a:schemeClr val="tx1"/>
                </a:solidFill>
              </a:rPr>
              <a:t>- </a:t>
            </a:r>
            <a:r>
              <a:rPr lang="he-IL" sz="1400" dirty="0">
                <a:solidFill>
                  <a:srgbClr val="00B050"/>
                </a:solidFill>
              </a:rPr>
              <a:t>מתעשרת לפי כולה</a:t>
            </a:r>
            <a:r>
              <a:rPr lang="he-IL" sz="1400" dirty="0" smtClean="0">
                <a:solidFill>
                  <a:schemeClr val="tx1"/>
                </a:solidFill>
              </a:rPr>
              <a:t>.</a:t>
            </a:r>
            <a:endParaRPr lang="he-IL" sz="1400" dirty="0">
              <a:solidFill>
                <a:schemeClr val="tx1"/>
              </a:solidFill>
            </a:endParaRPr>
          </a:p>
          <a:p>
            <a:pPr>
              <a:lnSpc>
                <a:spcPct val="120000"/>
              </a:lnSpc>
            </a:pPr>
            <a:r>
              <a:rPr lang="he-IL" sz="1400" dirty="0">
                <a:solidFill>
                  <a:schemeClr val="tx1"/>
                </a:solidFill>
              </a:rPr>
              <a:t>יתיב רבה </a:t>
            </a:r>
            <a:r>
              <a:rPr lang="he-IL" sz="1400" dirty="0" err="1">
                <a:solidFill>
                  <a:schemeClr val="tx1"/>
                </a:solidFill>
              </a:rPr>
              <a:t>וקאמר</a:t>
            </a:r>
            <a:r>
              <a:rPr lang="he-IL" sz="1400" dirty="0">
                <a:solidFill>
                  <a:schemeClr val="tx1"/>
                </a:solidFill>
              </a:rPr>
              <a:t> להא </a:t>
            </a:r>
            <a:r>
              <a:rPr lang="he-IL" sz="1400" dirty="0" err="1">
                <a:solidFill>
                  <a:schemeClr val="tx1"/>
                </a:solidFill>
              </a:rPr>
              <a:t>שמעתא</a:t>
            </a:r>
            <a:r>
              <a:rPr lang="he-IL" sz="1400" dirty="0" smtClean="0">
                <a:solidFill>
                  <a:schemeClr val="tx1"/>
                </a:solidFill>
              </a:rPr>
              <a:t>.</a:t>
            </a:r>
            <a:endParaRPr lang="he-IL" sz="1400" dirty="0">
              <a:solidFill>
                <a:schemeClr val="tx1"/>
              </a:solidFill>
            </a:endParaRPr>
          </a:p>
          <a:p>
            <a:pPr>
              <a:lnSpc>
                <a:spcPct val="120000"/>
              </a:lnSpc>
            </a:pPr>
            <a:r>
              <a:rPr lang="he-IL" sz="1400" dirty="0">
                <a:solidFill>
                  <a:srgbClr val="7030A0"/>
                </a:solidFill>
              </a:rPr>
              <a:t>אמר ליה רב </a:t>
            </a:r>
            <a:r>
              <a:rPr lang="he-IL" sz="1400" dirty="0" err="1">
                <a:solidFill>
                  <a:srgbClr val="7030A0"/>
                </a:solidFill>
              </a:rPr>
              <a:t>חסדא</a:t>
            </a:r>
            <a:r>
              <a:rPr lang="he-IL" sz="1400" dirty="0">
                <a:solidFill>
                  <a:schemeClr val="tx1"/>
                </a:solidFill>
              </a:rPr>
              <a:t>: מאן </a:t>
            </a:r>
            <a:r>
              <a:rPr lang="he-IL" sz="1400" dirty="0" err="1">
                <a:solidFill>
                  <a:schemeClr val="tx1"/>
                </a:solidFill>
              </a:rPr>
              <a:t>צאית</a:t>
            </a:r>
            <a:r>
              <a:rPr lang="he-IL" sz="1400" dirty="0">
                <a:solidFill>
                  <a:schemeClr val="tx1"/>
                </a:solidFill>
              </a:rPr>
              <a:t> לך </a:t>
            </a:r>
            <a:r>
              <a:rPr lang="he-IL" sz="1400" dirty="0" err="1">
                <a:solidFill>
                  <a:schemeClr val="tx1"/>
                </a:solidFill>
              </a:rPr>
              <a:t>ולר</a:t>
            </a:r>
            <a:r>
              <a:rPr lang="he-IL" sz="1400" dirty="0">
                <a:solidFill>
                  <a:schemeClr val="tx1"/>
                </a:solidFill>
              </a:rPr>
              <a:t>' יוחנן רבך, </a:t>
            </a:r>
            <a:r>
              <a:rPr lang="he-IL" sz="1400" dirty="0">
                <a:solidFill>
                  <a:srgbClr val="7030A0"/>
                </a:solidFill>
              </a:rPr>
              <a:t>היתר שבהן להיכן הלך</a:t>
            </a:r>
            <a:r>
              <a:rPr lang="he-IL" sz="1400" dirty="0" smtClean="0">
                <a:solidFill>
                  <a:srgbClr val="7030A0"/>
                </a:solidFill>
              </a:rPr>
              <a:t>?</a:t>
            </a:r>
            <a:endParaRPr lang="he-IL" sz="1400" dirty="0">
              <a:solidFill>
                <a:srgbClr val="7030A0"/>
              </a:solidFill>
            </a:endParaRPr>
          </a:p>
          <a:p>
            <a:pPr>
              <a:lnSpc>
                <a:spcPct val="120000"/>
              </a:lnSpc>
            </a:pPr>
            <a:r>
              <a:rPr lang="he-IL" sz="1400" dirty="0">
                <a:solidFill>
                  <a:schemeClr val="tx1"/>
                </a:solidFill>
              </a:rPr>
              <a:t>אמר ליה: מי לא תנן </a:t>
            </a:r>
            <a:r>
              <a:rPr lang="he-IL" sz="1400" dirty="0" err="1">
                <a:solidFill>
                  <a:schemeClr val="tx1"/>
                </a:solidFill>
              </a:rPr>
              <a:t>דכוותה</a:t>
            </a:r>
            <a:r>
              <a:rPr lang="he-IL" sz="1400" dirty="0">
                <a:solidFill>
                  <a:schemeClr val="tx1"/>
                </a:solidFill>
              </a:rPr>
              <a:t> - </a:t>
            </a:r>
            <a:r>
              <a:rPr lang="he-IL" sz="1400" b="1" dirty="0">
                <a:solidFill>
                  <a:schemeClr val="tx1"/>
                </a:solidFill>
              </a:rPr>
              <a:t>בצלים שירדו עליהם גשמים וצימחו </a:t>
            </a:r>
            <a:r>
              <a:rPr lang="he-IL" sz="1400" dirty="0">
                <a:solidFill>
                  <a:schemeClr val="tx1"/>
                </a:solidFill>
              </a:rPr>
              <a:t>אם היו </a:t>
            </a:r>
            <a:r>
              <a:rPr lang="he-IL" sz="1400" dirty="0" err="1">
                <a:solidFill>
                  <a:schemeClr val="tx1"/>
                </a:solidFill>
              </a:rPr>
              <a:t>עלין</a:t>
            </a:r>
            <a:r>
              <a:rPr lang="he-IL" sz="1400" dirty="0">
                <a:solidFill>
                  <a:schemeClr val="tx1"/>
                </a:solidFill>
              </a:rPr>
              <a:t> שלהן שחורין </a:t>
            </a:r>
            <a:r>
              <a:rPr lang="he-IL" sz="1400" dirty="0" err="1">
                <a:solidFill>
                  <a:srgbClr val="00B050"/>
                </a:solidFill>
              </a:rPr>
              <a:t>אסורין</a:t>
            </a:r>
            <a:r>
              <a:rPr lang="he-IL" sz="1400" dirty="0">
                <a:solidFill>
                  <a:srgbClr val="00B050"/>
                </a:solidFill>
              </a:rPr>
              <a:t> </a:t>
            </a:r>
            <a:r>
              <a:rPr lang="he-IL" sz="1400" dirty="0">
                <a:solidFill>
                  <a:schemeClr val="tx1"/>
                </a:solidFill>
              </a:rPr>
              <a:t>הוריקו </a:t>
            </a:r>
            <a:r>
              <a:rPr lang="he-IL" sz="1400" dirty="0" err="1">
                <a:solidFill>
                  <a:schemeClr val="tx1"/>
                </a:solidFill>
              </a:rPr>
              <a:t>מותרין</a:t>
            </a:r>
            <a:r>
              <a:rPr lang="he-IL" sz="1400" dirty="0">
                <a:solidFill>
                  <a:schemeClr val="tx1"/>
                </a:solidFill>
              </a:rPr>
              <a:t> - וכי שחורין </a:t>
            </a:r>
            <a:r>
              <a:rPr lang="he-IL" sz="1400" dirty="0" err="1">
                <a:solidFill>
                  <a:schemeClr val="tx1"/>
                </a:solidFill>
              </a:rPr>
              <a:t>אמאי</a:t>
            </a:r>
            <a:r>
              <a:rPr lang="he-IL" sz="1400" dirty="0">
                <a:solidFill>
                  <a:schemeClr val="tx1"/>
                </a:solidFill>
              </a:rPr>
              <a:t> </a:t>
            </a:r>
            <a:r>
              <a:rPr lang="he-IL" sz="1400" dirty="0" err="1">
                <a:solidFill>
                  <a:schemeClr val="tx1"/>
                </a:solidFill>
              </a:rPr>
              <a:t>אסורין</a:t>
            </a:r>
            <a:r>
              <a:rPr lang="he-IL" sz="1400" dirty="0">
                <a:solidFill>
                  <a:schemeClr val="tx1"/>
                </a:solidFill>
              </a:rPr>
              <a:t> </a:t>
            </a:r>
            <a:r>
              <a:rPr lang="he-IL" sz="1400" dirty="0" err="1">
                <a:solidFill>
                  <a:schemeClr val="tx1"/>
                </a:solidFill>
              </a:rPr>
              <a:t>לימא</a:t>
            </a:r>
            <a:r>
              <a:rPr lang="he-IL" sz="1400" dirty="0">
                <a:solidFill>
                  <a:schemeClr val="tx1"/>
                </a:solidFill>
              </a:rPr>
              <a:t> היתר שבהן להיכן הלך</a:t>
            </a:r>
            <a:r>
              <a:rPr lang="he-IL" sz="1400" dirty="0">
                <a:solidFill>
                  <a:schemeClr val="tx1"/>
                </a:solidFill>
              </a:rPr>
              <a:t>?</a:t>
            </a:r>
            <a:endParaRPr lang="he-IL" sz="1400" dirty="0">
              <a:solidFill>
                <a:schemeClr val="tx1"/>
              </a:solidFill>
            </a:endParaRPr>
          </a:p>
          <a:p>
            <a:pPr>
              <a:lnSpc>
                <a:spcPct val="120000"/>
              </a:lnSpc>
            </a:pPr>
            <a:r>
              <a:rPr lang="he-IL" sz="1400" dirty="0" err="1">
                <a:solidFill>
                  <a:schemeClr val="tx1"/>
                </a:solidFill>
              </a:rPr>
              <a:t>א''ל</a:t>
            </a:r>
            <a:r>
              <a:rPr lang="he-IL" sz="1400" dirty="0">
                <a:solidFill>
                  <a:schemeClr val="tx1"/>
                </a:solidFill>
              </a:rPr>
              <a:t>: מי סברת על עיקר </a:t>
            </a:r>
            <a:r>
              <a:rPr lang="he-IL" sz="1400" dirty="0" err="1">
                <a:solidFill>
                  <a:schemeClr val="tx1"/>
                </a:solidFill>
              </a:rPr>
              <a:t>קתני</a:t>
            </a:r>
            <a:r>
              <a:rPr lang="he-IL" sz="1400" dirty="0">
                <a:solidFill>
                  <a:schemeClr val="tx1"/>
                </a:solidFill>
              </a:rPr>
              <a:t>, </a:t>
            </a:r>
            <a:r>
              <a:rPr lang="he-IL" sz="1400" dirty="0" err="1">
                <a:solidFill>
                  <a:schemeClr val="tx1"/>
                </a:solidFill>
              </a:rPr>
              <a:t>אתוספת</a:t>
            </a:r>
            <a:r>
              <a:rPr lang="he-IL" sz="1400" dirty="0">
                <a:solidFill>
                  <a:schemeClr val="tx1"/>
                </a:solidFill>
              </a:rPr>
              <a:t> </a:t>
            </a:r>
            <a:r>
              <a:rPr lang="he-IL" sz="1400" dirty="0" err="1">
                <a:solidFill>
                  <a:schemeClr val="tx1"/>
                </a:solidFill>
              </a:rPr>
              <a:t>קתני</a:t>
            </a:r>
            <a:r>
              <a:rPr lang="he-IL" sz="1400" dirty="0">
                <a:solidFill>
                  <a:schemeClr val="tx1"/>
                </a:solidFill>
              </a:rPr>
              <a:t> </a:t>
            </a:r>
            <a:r>
              <a:rPr lang="he-IL" sz="1400" dirty="0" err="1">
                <a:solidFill>
                  <a:schemeClr val="tx1"/>
                </a:solidFill>
              </a:rPr>
              <a:t>אסורין</a:t>
            </a:r>
            <a:r>
              <a:rPr lang="he-IL" sz="1400" dirty="0">
                <a:solidFill>
                  <a:schemeClr val="tx1"/>
                </a:solidFill>
              </a:rPr>
              <a:t>.</a:t>
            </a:r>
            <a:endParaRPr lang="he-IL" sz="1400" dirty="0">
              <a:solidFill>
                <a:schemeClr val="tx1"/>
              </a:solidFill>
            </a:endParaRPr>
          </a:p>
          <a:p>
            <a:pPr>
              <a:lnSpc>
                <a:spcPct val="120000"/>
              </a:lnSpc>
            </a:pPr>
            <a:r>
              <a:rPr lang="he-IL" sz="1400" dirty="0">
                <a:solidFill>
                  <a:schemeClr val="tx1"/>
                </a:solidFill>
              </a:rPr>
              <a:t>אי הכי מאי אתא </a:t>
            </a:r>
            <a:r>
              <a:rPr lang="he-IL" sz="1400" dirty="0" err="1">
                <a:solidFill>
                  <a:schemeClr val="tx1"/>
                </a:solidFill>
              </a:rPr>
              <a:t>רשב</a:t>
            </a:r>
            <a:r>
              <a:rPr lang="he-IL" sz="1400" dirty="0">
                <a:solidFill>
                  <a:schemeClr val="tx1"/>
                </a:solidFill>
              </a:rPr>
              <a:t>''ג </a:t>
            </a:r>
            <a:r>
              <a:rPr lang="he-IL" sz="1400" dirty="0" err="1">
                <a:solidFill>
                  <a:schemeClr val="tx1"/>
                </a:solidFill>
              </a:rPr>
              <a:t>למימר</a:t>
            </a:r>
            <a:r>
              <a:rPr lang="he-IL" sz="1400" dirty="0">
                <a:solidFill>
                  <a:schemeClr val="tx1"/>
                </a:solidFill>
              </a:rPr>
              <a:t>, </a:t>
            </a:r>
            <a:r>
              <a:rPr lang="he-IL" sz="1400" dirty="0" err="1">
                <a:solidFill>
                  <a:schemeClr val="tx1"/>
                </a:solidFill>
              </a:rPr>
              <a:t>דתניא</a:t>
            </a:r>
            <a:r>
              <a:rPr lang="he-IL" sz="1400" dirty="0">
                <a:solidFill>
                  <a:schemeClr val="tx1"/>
                </a:solidFill>
              </a:rPr>
              <a:t>: </a:t>
            </a:r>
          </a:p>
          <a:p>
            <a:pPr>
              <a:lnSpc>
                <a:spcPct val="120000"/>
              </a:lnSpc>
            </a:pPr>
            <a:r>
              <a:rPr lang="he-IL" sz="1400" dirty="0" err="1">
                <a:solidFill>
                  <a:schemeClr val="tx1"/>
                </a:solidFill>
              </a:rPr>
              <a:t>רשב</a:t>
            </a:r>
            <a:r>
              <a:rPr lang="he-IL" sz="1400" dirty="0">
                <a:solidFill>
                  <a:schemeClr val="tx1"/>
                </a:solidFill>
              </a:rPr>
              <a:t>''ג אומר הגדל בחיוב חייב </a:t>
            </a:r>
            <a:r>
              <a:rPr lang="he-IL" sz="1400" dirty="0">
                <a:solidFill>
                  <a:srgbClr val="7030A0"/>
                </a:solidFill>
              </a:rPr>
              <a:t>הגדל בפטור פטור </a:t>
            </a:r>
            <a:r>
              <a:rPr lang="he-IL" sz="1400" dirty="0">
                <a:solidFill>
                  <a:schemeClr val="tx1"/>
                </a:solidFill>
              </a:rPr>
              <a:t>- תנא קמא </a:t>
            </a:r>
            <a:r>
              <a:rPr lang="he-IL" sz="1400" dirty="0" err="1">
                <a:solidFill>
                  <a:schemeClr val="tx1"/>
                </a:solidFill>
              </a:rPr>
              <a:t>נמי</a:t>
            </a:r>
            <a:r>
              <a:rPr lang="he-IL" sz="1400" dirty="0">
                <a:solidFill>
                  <a:schemeClr val="tx1"/>
                </a:solidFill>
              </a:rPr>
              <a:t> הכי אמר</a:t>
            </a:r>
            <a:r>
              <a:rPr lang="he-IL" sz="1400" dirty="0">
                <a:solidFill>
                  <a:schemeClr val="tx1"/>
                </a:solidFill>
              </a:rPr>
              <a:t>!</a:t>
            </a:r>
            <a:endParaRPr lang="he-IL" sz="1400" dirty="0">
              <a:solidFill>
                <a:schemeClr val="tx1"/>
              </a:solidFill>
            </a:endParaRPr>
          </a:p>
          <a:p>
            <a:pPr>
              <a:lnSpc>
                <a:spcPct val="120000"/>
              </a:lnSpc>
            </a:pPr>
            <a:r>
              <a:rPr lang="he-IL" sz="1400" dirty="0">
                <a:solidFill>
                  <a:schemeClr val="tx1"/>
                </a:solidFill>
              </a:rPr>
              <a:t>כולה מתני' רבן שמעון בן גמליאל </a:t>
            </a:r>
            <a:r>
              <a:rPr lang="he-IL" sz="1400" dirty="0" err="1">
                <a:solidFill>
                  <a:schemeClr val="tx1"/>
                </a:solidFill>
              </a:rPr>
              <a:t>קתני</a:t>
            </a:r>
            <a:r>
              <a:rPr lang="he-IL" sz="1400" dirty="0">
                <a:solidFill>
                  <a:schemeClr val="tx1"/>
                </a:solidFill>
              </a:rPr>
              <a:t> לה.</a:t>
            </a:r>
          </a:p>
        </p:txBody>
      </p:sp>
    </p:spTree>
    <p:extLst>
      <p:ext uri="{BB962C8B-B14F-4D97-AF65-F5344CB8AC3E}">
        <p14:creationId xmlns:p14="http://schemas.microsoft.com/office/powerpoint/2010/main" val="165177865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4" name="TextBox 3"/>
          <p:cNvSpPr txBox="1"/>
          <p:nvPr/>
        </p:nvSpPr>
        <p:spPr>
          <a:xfrm>
            <a:off x="611560" y="188640"/>
            <a:ext cx="7848872" cy="4413516"/>
          </a:xfrm>
          <a:prstGeom prst="rect">
            <a:avLst/>
          </a:prstGeom>
          <a:noFill/>
        </p:spPr>
        <p:txBody>
          <a:bodyPr wrap="square" rtlCol="1">
            <a:spAutoFit/>
          </a:bodyPr>
          <a:lstStyle/>
          <a:p>
            <a:pPr>
              <a:lnSpc>
                <a:spcPct val="120000"/>
              </a:lnSpc>
            </a:pPr>
            <a:r>
              <a:rPr lang="he-IL" dirty="0" smtClean="0"/>
              <a:t>גופא: </a:t>
            </a:r>
          </a:p>
          <a:p>
            <a:pPr>
              <a:lnSpc>
                <a:spcPct val="120000"/>
              </a:lnSpc>
            </a:pPr>
            <a:r>
              <a:rPr lang="he-IL" dirty="0" err="1" smtClean="0"/>
              <a:t>א</a:t>
            </a:r>
            <a:r>
              <a:rPr lang="he-IL" dirty="0" err="1"/>
              <a:t>''ר</a:t>
            </a:r>
            <a:r>
              <a:rPr lang="he-IL" dirty="0"/>
              <a:t> </a:t>
            </a:r>
            <a:r>
              <a:rPr lang="he-IL" dirty="0" err="1"/>
              <a:t>חנינא</a:t>
            </a:r>
            <a:r>
              <a:rPr lang="he-IL" dirty="0"/>
              <a:t> </a:t>
            </a:r>
            <a:r>
              <a:rPr lang="he-IL" dirty="0" err="1"/>
              <a:t>תירתאה</a:t>
            </a:r>
            <a:r>
              <a:rPr lang="he-IL" dirty="0"/>
              <a:t> </a:t>
            </a:r>
            <a:r>
              <a:rPr lang="he-IL" dirty="0" err="1"/>
              <a:t>א''ר</a:t>
            </a:r>
            <a:r>
              <a:rPr lang="he-IL" dirty="0"/>
              <a:t> </a:t>
            </a:r>
            <a:r>
              <a:rPr lang="he-IL" dirty="0" smtClean="0"/>
              <a:t>ינאי: </a:t>
            </a:r>
          </a:p>
          <a:p>
            <a:pPr>
              <a:lnSpc>
                <a:spcPct val="120000"/>
              </a:lnSpc>
            </a:pPr>
            <a:r>
              <a:rPr lang="he-IL" dirty="0" smtClean="0"/>
              <a:t>בצל </a:t>
            </a:r>
            <a:r>
              <a:rPr lang="he-IL" dirty="0"/>
              <a:t>של תרומה שנטעו ורבו גידוליו על עיקרו -</a:t>
            </a:r>
            <a:r>
              <a:rPr lang="he-IL" dirty="0" smtClean="0"/>
              <a:t> מותר.</a:t>
            </a:r>
          </a:p>
          <a:p>
            <a:pPr>
              <a:lnSpc>
                <a:spcPct val="120000"/>
              </a:lnSpc>
            </a:pPr>
            <a:endParaRPr lang="he-IL" dirty="0" smtClean="0"/>
          </a:p>
          <a:p>
            <a:pPr>
              <a:lnSpc>
                <a:spcPct val="120000"/>
              </a:lnSpc>
            </a:pPr>
            <a:r>
              <a:rPr lang="he-IL" dirty="0" err="1" smtClean="0"/>
              <a:t>למימרא</a:t>
            </a:r>
            <a:r>
              <a:rPr lang="he-IL" dirty="0" smtClean="0"/>
              <a:t> </a:t>
            </a:r>
            <a:r>
              <a:rPr lang="he-IL" dirty="0" err="1" smtClean="0"/>
              <a:t>דגידולי</a:t>
            </a:r>
            <a:r>
              <a:rPr lang="he-IL" dirty="0"/>
              <a:t> </a:t>
            </a:r>
            <a:r>
              <a:rPr lang="he-IL" dirty="0" smtClean="0"/>
              <a:t>היתר </a:t>
            </a:r>
            <a:r>
              <a:rPr lang="he-IL" dirty="0"/>
              <a:t>מעלין את </a:t>
            </a:r>
            <a:r>
              <a:rPr lang="he-IL" dirty="0" smtClean="0"/>
              <a:t>האיסור, </a:t>
            </a:r>
            <a:r>
              <a:rPr lang="he-IL" dirty="0" err="1" smtClean="0"/>
              <a:t>והתנן</a:t>
            </a:r>
            <a:r>
              <a:rPr lang="he-IL" dirty="0"/>
              <a:t>:</a:t>
            </a:r>
            <a:endParaRPr lang="he-IL" dirty="0" smtClean="0"/>
          </a:p>
          <a:p>
            <a:pPr>
              <a:lnSpc>
                <a:spcPct val="120000"/>
              </a:lnSpc>
            </a:pPr>
            <a:r>
              <a:rPr lang="he-IL" dirty="0">
                <a:solidFill>
                  <a:srgbClr val="F79646">
                    <a:lumMod val="50000"/>
                  </a:srgbClr>
                </a:solidFill>
              </a:rPr>
              <a:t>גידולי </a:t>
            </a:r>
            <a:r>
              <a:rPr lang="he-IL" dirty="0">
                <a:solidFill>
                  <a:srgbClr val="F79646">
                    <a:lumMod val="50000"/>
                  </a:srgbClr>
                </a:solidFill>
              </a:rPr>
              <a:t>תרומה </a:t>
            </a:r>
            <a:r>
              <a:rPr lang="he-IL" dirty="0">
                <a:solidFill>
                  <a:srgbClr val="F79646">
                    <a:lumMod val="50000"/>
                  </a:srgbClr>
                </a:solidFill>
              </a:rPr>
              <a:t>- תרומה</a:t>
            </a:r>
            <a:r>
              <a:rPr lang="he-IL" dirty="0" smtClean="0"/>
              <a:t>!</a:t>
            </a:r>
          </a:p>
          <a:p>
            <a:pPr>
              <a:lnSpc>
                <a:spcPct val="120000"/>
              </a:lnSpc>
            </a:pPr>
            <a:endParaRPr lang="he-IL" dirty="0"/>
          </a:p>
          <a:p>
            <a:pPr>
              <a:lnSpc>
                <a:spcPct val="120000"/>
              </a:lnSpc>
            </a:pPr>
            <a:r>
              <a:rPr lang="he-IL" dirty="0" smtClean="0"/>
              <a:t>בגידולי </a:t>
            </a:r>
            <a:r>
              <a:rPr lang="he-IL" dirty="0" err="1"/>
              <a:t>גידולין</a:t>
            </a:r>
            <a:r>
              <a:rPr lang="he-IL" dirty="0"/>
              <a:t> </a:t>
            </a:r>
            <a:r>
              <a:rPr lang="he-IL" dirty="0" err="1" smtClean="0"/>
              <a:t>קאמרינן</a:t>
            </a:r>
            <a:r>
              <a:rPr lang="he-IL" dirty="0" smtClean="0"/>
              <a:t>.</a:t>
            </a:r>
            <a:endParaRPr lang="he-IL" dirty="0" smtClean="0"/>
          </a:p>
          <a:p>
            <a:pPr>
              <a:lnSpc>
                <a:spcPct val="120000"/>
              </a:lnSpc>
            </a:pPr>
            <a:endParaRPr lang="he-IL" dirty="0"/>
          </a:p>
          <a:p>
            <a:pPr>
              <a:lnSpc>
                <a:spcPct val="120000"/>
              </a:lnSpc>
            </a:pPr>
            <a:r>
              <a:rPr lang="he-IL" dirty="0" smtClean="0"/>
              <a:t>הא </a:t>
            </a:r>
            <a:r>
              <a:rPr lang="he-IL" dirty="0" err="1"/>
              <a:t>נמי</a:t>
            </a:r>
            <a:r>
              <a:rPr lang="he-IL" dirty="0"/>
              <a:t> </a:t>
            </a:r>
            <a:r>
              <a:rPr lang="he-IL" dirty="0" err="1" smtClean="0"/>
              <a:t>תנינא</a:t>
            </a:r>
            <a:r>
              <a:rPr lang="he-IL" dirty="0" smtClean="0"/>
              <a:t>: </a:t>
            </a:r>
            <a:r>
              <a:rPr lang="he-IL" dirty="0">
                <a:solidFill>
                  <a:srgbClr val="F79646">
                    <a:lumMod val="50000"/>
                  </a:srgbClr>
                </a:solidFill>
              </a:rPr>
              <a:t>גידולי </a:t>
            </a:r>
            <a:r>
              <a:rPr lang="he-IL" dirty="0" err="1">
                <a:solidFill>
                  <a:srgbClr val="F79646">
                    <a:lumMod val="50000"/>
                  </a:srgbClr>
                </a:solidFill>
              </a:rPr>
              <a:t>גידולין</a:t>
            </a:r>
            <a:r>
              <a:rPr lang="he-IL" dirty="0">
                <a:solidFill>
                  <a:srgbClr val="F79646">
                    <a:lumMod val="50000"/>
                  </a:srgbClr>
                </a:solidFill>
              </a:rPr>
              <a:t> </a:t>
            </a:r>
            <a:r>
              <a:rPr lang="he-IL" dirty="0">
                <a:solidFill>
                  <a:srgbClr val="F79646">
                    <a:lumMod val="50000"/>
                  </a:srgbClr>
                </a:solidFill>
              </a:rPr>
              <a:t>- </a:t>
            </a:r>
            <a:r>
              <a:rPr lang="he-IL" dirty="0" smtClean="0">
                <a:solidFill>
                  <a:srgbClr val="F79646">
                    <a:lumMod val="50000"/>
                  </a:srgbClr>
                </a:solidFill>
              </a:rPr>
              <a:t>חולין</a:t>
            </a:r>
            <a:r>
              <a:rPr lang="he-IL" dirty="0" smtClean="0"/>
              <a:t>!</a:t>
            </a:r>
          </a:p>
          <a:p>
            <a:pPr>
              <a:lnSpc>
                <a:spcPct val="120000"/>
              </a:lnSpc>
            </a:pPr>
            <a:endParaRPr lang="he-IL" dirty="0"/>
          </a:p>
          <a:p>
            <a:pPr>
              <a:lnSpc>
                <a:spcPct val="120000"/>
              </a:lnSpc>
            </a:pPr>
            <a:r>
              <a:rPr lang="he-IL" dirty="0" smtClean="0"/>
              <a:t>הא </a:t>
            </a:r>
            <a:r>
              <a:rPr lang="he-IL" dirty="0" err="1"/>
              <a:t>קמ</a:t>
            </a:r>
            <a:r>
              <a:rPr lang="he-IL" dirty="0"/>
              <a:t>''ל אפילו בדבר שאין זרעו </a:t>
            </a:r>
            <a:r>
              <a:rPr lang="he-IL" dirty="0" smtClean="0"/>
              <a:t>כלה.</a:t>
            </a:r>
          </a:p>
          <a:p>
            <a:pPr>
              <a:lnSpc>
                <a:spcPct val="120000"/>
              </a:lnSpc>
            </a:pPr>
            <a:endParaRPr lang="he-IL" dirty="0"/>
          </a:p>
        </p:txBody>
      </p:sp>
      <p:sp>
        <p:nvSpPr>
          <p:cNvPr id="9" name="TextBox 8"/>
          <p:cNvSpPr txBox="1"/>
          <p:nvPr/>
        </p:nvSpPr>
        <p:spPr>
          <a:xfrm>
            <a:off x="107504" y="35332"/>
            <a:ext cx="2952328" cy="369332"/>
          </a:xfrm>
          <a:prstGeom prst="rect">
            <a:avLst/>
          </a:prstGeom>
          <a:noFill/>
        </p:spPr>
        <p:txBody>
          <a:bodyPr wrap="square" rtlCol="1">
            <a:spAutoFit/>
          </a:bodyPr>
          <a:lstStyle/>
          <a:p>
            <a:r>
              <a:rPr lang="he-IL" b="1" dirty="0" smtClean="0">
                <a:solidFill>
                  <a:prstClr val="white">
                    <a:lumMod val="50000"/>
                  </a:prstClr>
                </a:solidFill>
              </a:rPr>
              <a:t>דף </a:t>
            </a:r>
            <a:r>
              <a:rPr lang="he-IL" b="1" dirty="0" smtClean="0">
                <a:solidFill>
                  <a:prstClr val="white">
                    <a:lumMod val="50000"/>
                  </a:prstClr>
                </a:solidFill>
              </a:rPr>
              <a:t>נט </a:t>
            </a:r>
            <a:r>
              <a:rPr lang="he-IL" b="1" dirty="0" smtClean="0">
                <a:solidFill>
                  <a:prstClr val="white">
                    <a:lumMod val="50000"/>
                  </a:prstClr>
                </a:solidFill>
              </a:rPr>
              <a:t>עמוד </a:t>
            </a:r>
            <a:r>
              <a:rPr lang="he-IL" b="1" dirty="0">
                <a:solidFill>
                  <a:prstClr val="white">
                    <a:lumMod val="50000"/>
                  </a:prstClr>
                </a:solidFill>
              </a:rPr>
              <a:t>ב</a:t>
            </a:r>
            <a:r>
              <a:rPr lang="he-IL" b="1" dirty="0" smtClean="0">
                <a:solidFill>
                  <a:prstClr val="white">
                    <a:lumMod val="50000"/>
                  </a:prstClr>
                </a:solidFill>
              </a:rPr>
              <a:t> - דף ס עמוד א</a:t>
            </a:r>
            <a:endParaRPr lang="he-IL" b="1" dirty="0">
              <a:solidFill>
                <a:prstClr val="white">
                  <a:lumMod val="50000"/>
                </a:prstClr>
              </a:solidFill>
            </a:endParaRPr>
          </a:p>
        </p:txBody>
      </p:sp>
      <p:sp>
        <p:nvSpPr>
          <p:cNvPr id="5" name="TextBox 4"/>
          <p:cNvSpPr txBox="1"/>
          <p:nvPr/>
        </p:nvSpPr>
        <p:spPr>
          <a:xfrm>
            <a:off x="8431404" y="1614286"/>
            <a:ext cx="576064" cy="215444"/>
          </a:xfrm>
          <a:prstGeom prst="rect">
            <a:avLst/>
          </a:prstGeom>
          <a:noFill/>
        </p:spPr>
        <p:txBody>
          <a:bodyPr wrap="square" rtlCol="1">
            <a:spAutoFit/>
          </a:bodyPr>
          <a:lstStyle/>
          <a:p>
            <a:r>
              <a:rPr lang="he-IL" sz="800" dirty="0" smtClean="0"/>
              <a:t>עמוד </a:t>
            </a:r>
            <a:r>
              <a:rPr lang="he-IL" sz="800" dirty="0"/>
              <a:t>א</a:t>
            </a:r>
            <a:endParaRPr lang="he-IL" sz="800" dirty="0"/>
          </a:p>
        </p:txBody>
      </p:sp>
    </p:spTree>
    <p:extLst>
      <p:ext uri="{BB962C8B-B14F-4D97-AF65-F5344CB8AC3E}">
        <p14:creationId xmlns:p14="http://schemas.microsoft.com/office/powerpoint/2010/main" val="92171481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4" name="TextBox 3"/>
          <p:cNvSpPr txBox="1"/>
          <p:nvPr/>
        </p:nvSpPr>
        <p:spPr>
          <a:xfrm>
            <a:off x="611560" y="188640"/>
            <a:ext cx="7848872" cy="6629507"/>
          </a:xfrm>
          <a:prstGeom prst="rect">
            <a:avLst/>
          </a:prstGeom>
          <a:noFill/>
        </p:spPr>
        <p:txBody>
          <a:bodyPr wrap="square" rtlCol="1">
            <a:spAutoFit/>
          </a:bodyPr>
          <a:lstStyle/>
          <a:p>
            <a:pPr>
              <a:lnSpc>
                <a:spcPct val="120000"/>
              </a:lnSpc>
            </a:pPr>
            <a:r>
              <a:rPr lang="he-IL" dirty="0" smtClean="0"/>
              <a:t>גופא: </a:t>
            </a:r>
          </a:p>
          <a:p>
            <a:pPr>
              <a:lnSpc>
                <a:spcPct val="120000"/>
              </a:lnSpc>
            </a:pPr>
            <a:r>
              <a:rPr lang="he-IL" dirty="0" err="1" smtClean="0"/>
              <a:t>א</a:t>
            </a:r>
            <a:r>
              <a:rPr lang="he-IL" dirty="0" err="1"/>
              <a:t>''ר</a:t>
            </a:r>
            <a:r>
              <a:rPr lang="he-IL" dirty="0"/>
              <a:t> </a:t>
            </a:r>
            <a:r>
              <a:rPr lang="he-IL" dirty="0" err="1"/>
              <a:t>חנינא</a:t>
            </a:r>
            <a:r>
              <a:rPr lang="he-IL" dirty="0"/>
              <a:t> </a:t>
            </a:r>
            <a:r>
              <a:rPr lang="he-IL" dirty="0" err="1"/>
              <a:t>תירתאה</a:t>
            </a:r>
            <a:r>
              <a:rPr lang="he-IL" dirty="0"/>
              <a:t> </a:t>
            </a:r>
            <a:r>
              <a:rPr lang="he-IL" dirty="0" err="1"/>
              <a:t>א''ר</a:t>
            </a:r>
            <a:r>
              <a:rPr lang="he-IL" dirty="0"/>
              <a:t> </a:t>
            </a:r>
            <a:r>
              <a:rPr lang="he-IL" dirty="0" smtClean="0"/>
              <a:t>ינאי: </a:t>
            </a:r>
          </a:p>
          <a:p>
            <a:pPr>
              <a:lnSpc>
                <a:spcPct val="120000"/>
              </a:lnSpc>
            </a:pPr>
            <a:r>
              <a:rPr lang="he-IL" dirty="0" smtClean="0"/>
              <a:t>בצל </a:t>
            </a:r>
            <a:r>
              <a:rPr lang="he-IL" dirty="0"/>
              <a:t>של תרומה שנטעו ורבו גידוליו על עיקרו -</a:t>
            </a:r>
            <a:r>
              <a:rPr lang="he-IL" dirty="0" smtClean="0"/>
              <a:t> מותר.</a:t>
            </a:r>
          </a:p>
          <a:p>
            <a:pPr>
              <a:lnSpc>
                <a:spcPct val="120000"/>
              </a:lnSpc>
            </a:pPr>
            <a:endParaRPr lang="he-IL" dirty="0" smtClean="0"/>
          </a:p>
          <a:p>
            <a:pPr>
              <a:lnSpc>
                <a:spcPct val="120000"/>
              </a:lnSpc>
            </a:pPr>
            <a:r>
              <a:rPr lang="he-IL" dirty="0" err="1" smtClean="0"/>
              <a:t>למימרא</a:t>
            </a:r>
            <a:r>
              <a:rPr lang="he-IL" dirty="0" smtClean="0"/>
              <a:t> </a:t>
            </a:r>
            <a:r>
              <a:rPr lang="he-IL" dirty="0" err="1" smtClean="0"/>
              <a:t>דגידולי</a:t>
            </a:r>
            <a:r>
              <a:rPr lang="he-IL" dirty="0"/>
              <a:t> </a:t>
            </a:r>
            <a:r>
              <a:rPr lang="he-IL" dirty="0" smtClean="0"/>
              <a:t>היתר </a:t>
            </a:r>
            <a:r>
              <a:rPr lang="he-IL" dirty="0"/>
              <a:t>מעלין את </a:t>
            </a:r>
            <a:r>
              <a:rPr lang="he-IL" dirty="0" smtClean="0"/>
              <a:t>האיסור, </a:t>
            </a:r>
            <a:r>
              <a:rPr lang="he-IL" dirty="0" err="1" smtClean="0"/>
              <a:t>והתנן</a:t>
            </a:r>
            <a:r>
              <a:rPr lang="he-IL" dirty="0"/>
              <a:t>:</a:t>
            </a:r>
            <a:endParaRPr lang="he-IL" dirty="0" smtClean="0"/>
          </a:p>
          <a:p>
            <a:pPr>
              <a:lnSpc>
                <a:spcPct val="120000"/>
              </a:lnSpc>
            </a:pPr>
            <a:r>
              <a:rPr lang="he-IL" dirty="0">
                <a:solidFill>
                  <a:srgbClr val="F79646">
                    <a:lumMod val="50000"/>
                  </a:srgbClr>
                </a:solidFill>
              </a:rPr>
              <a:t>גידולי </a:t>
            </a:r>
            <a:r>
              <a:rPr lang="he-IL" dirty="0">
                <a:solidFill>
                  <a:srgbClr val="F79646">
                    <a:lumMod val="50000"/>
                  </a:srgbClr>
                </a:solidFill>
              </a:rPr>
              <a:t>תרומה </a:t>
            </a:r>
            <a:r>
              <a:rPr lang="he-IL" dirty="0">
                <a:solidFill>
                  <a:srgbClr val="F79646">
                    <a:lumMod val="50000"/>
                  </a:srgbClr>
                </a:solidFill>
              </a:rPr>
              <a:t>- תרומה</a:t>
            </a:r>
            <a:r>
              <a:rPr lang="he-IL" dirty="0" smtClean="0"/>
              <a:t>!</a:t>
            </a:r>
          </a:p>
          <a:p>
            <a:pPr>
              <a:lnSpc>
                <a:spcPct val="120000"/>
              </a:lnSpc>
            </a:pPr>
            <a:endParaRPr lang="he-IL" dirty="0"/>
          </a:p>
          <a:p>
            <a:pPr>
              <a:lnSpc>
                <a:spcPct val="120000"/>
              </a:lnSpc>
            </a:pPr>
            <a:r>
              <a:rPr lang="he-IL" dirty="0" smtClean="0"/>
              <a:t>בגידולי </a:t>
            </a:r>
            <a:r>
              <a:rPr lang="he-IL" dirty="0" err="1"/>
              <a:t>גידולין</a:t>
            </a:r>
            <a:r>
              <a:rPr lang="he-IL" dirty="0"/>
              <a:t> </a:t>
            </a:r>
            <a:r>
              <a:rPr lang="he-IL" dirty="0" err="1" smtClean="0"/>
              <a:t>קאמרינן</a:t>
            </a:r>
            <a:r>
              <a:rPr lang="he-IL" dirty="0" smtClean="0"/>
              <a:t>.</a:t>
            </a:r>
            <a:endParaRPr lang="he-IL" dirty="0" smtClean="0"/>
          </a:p>
          <a:p>
            <a:pPr>
              <a:lnSpc>
                <a:spcPct val="120000"/>
              </a:lnSpc>
            </a:pPr>
            <a:endParaRPr lang="he-IL" dirty="0"/>
          </a:p>
          <a:p>
            <a:pPr>
              <a:lnSpc>
                <a:spcPct val="120000"/>
              </a:lnSpc>
            </a:pPr>
            <a:r>
              <a:rPr lang="he-IL" dirty="0" smtClean="0"/>
              <a:t>הא </a:t>
            </a:r>
            <a:r>
              <a:rPr lang="he-IL" dirty="0" err="1"/>
              <a:t>נמי</a:t>
            </a:r>
            <a:r>
              <a:rPr lang="he-IL" dirty="0"/>
              <a:t> </a:t>
            </a:r>
            <a:r>
              <a:rPr lang="he-IL" dirty="0" err="1" smtClean="0"/>
              <a:t>תנינא</a:t>
            </a:r>
            <a:r>
              <a:rPr lang="he-IL" dirty="0" smtClean="0"/>
              <a:t>: </a:t>
            </a:r>
            <a:r>
              <a:rPr lang="he-IL" dirty="0">
                <a:solidFill>
                  <a:srgbClr val="F79646">
                    <a:lumMod val="50000"/>
                  </a:srgbClr>
                </a:solidFill>
              </a:rPr>
              <a:t>גידולי </a:t>
            </a:r>
            <a:r>
              <a:rPr lang="he-IL" dirty="0" err="1">
                <a:solidFill>
                  <a:srgbClr val="F79646">
                    <a:lumMod val="50000"/>
                  </a:srgbClr>
                </a:solidFill>
              </a:rPr>
              <a:t>גידולין</a:t>
            </a:r>
            <a:r>
              <a:rPr lang="he-IL" dirty="0">
                <a:solidFill>
                  <a:srgbClr val="F79646">
                    <a:lumMod val="50000"/>
                  </a:srgbClr>
                </a:solidFill>
              </a:rPr>
              <a:t> </a:t>
            </a:r>
            <a:r>
              <a:rPr lang="he-IL" dirty="0">
                <a:solidFill>
                  <a:srgbClr val="F79646">
                    <a:lumMod val="50000"/>
                  </a:srgbClr>
                </a:solidFill>
              </a:rPr>
              <a:t>- </a:t>
            </a:r>
            <a:r>
              <a:rPr lang="he-IL" dirty="0" smtClean="0">
                <a:solidFill>
                  <a:srgbClr val="F79646">
                    <a:lumMod val="50000"/>
                  </a:srgbClr>
                </a:solidFill>
              </a:rPr>
              <a:t>חולין</a:t>
            </a:r>
            <a:r>
              <a:rPr lang="he-IL" dirty="0" smtClean="0"/>
              <a:t>!</a:t>
            </a:r>
          </a:p>
          <a:p>
            <a:pPr>
              <a:lnSpc>
                <a:spcPct val="120000"/>
              </a:lnSpc>
            </a:pPr>
            <a:endParaRPr lang="he-IL" dirty="0"/>
          </a:p>
          <a:p>
            <a:pPr>
              <a:lnSpc>
                <a:spcPct val="120000"/>
              </a:lnSpc>
            </a:pPr>
            <a:r>
              <a:rPr lang="he-IL" dirty="0" smtClean="0"/>
              <a:t>הא </a:t>
            </a:r>
            <a:r>
              <a:rPr lang="he-IL" dirty="0" err="1"/>
              <a:t>קמ</a:t>
            </a:r>
            <a:r>
              <a:rPr lang="he-IL" dirty="0"/>
              <a:t>''ל אפילו בדבר שאין זרעו </a:t>
            </a:r>
            <a:r>
              <a:rPr lang="he-IL" dirty="0" smtClean="0"/>
              <a:t>כלה.</a:t>
            </a:r>
          </a:p>
          <a:p>
            <a:pPr>
              <a:lnSpc>
                <a:spcPct val="120000"/>
              </a:lnSpc>
            </a:pPr>
            <a:endParaRPr lang="he-IL" dirty="0"/>
          </a:p>
          <a:p>
            <a:pPr>
              <a:lnSpc>
                <a:spcPct val="120000"/>
              </a:lnSpc>
            </a:pPr>
            <a:r>
              <a:rPr lang="he-IL" dirty="0" err="1" smtClean="0"/>
              <a:t>והתנן</a:t>
            </a:r>
            <a:r>
              <a:rPr lang="he-IL" dirty="0" smtClean="0"/>
              <a:t>: </a:t>
            </a:r>
          </a:p>
          <a:p>
            <a:pPr>
              <a:lnSpc>
                <a:spcPct val="120000"/>
              </a:lnSpc>
            </a:pPr>
            <a:r>
              <a:rPr lang="he-IL" dirty="0">
                <a:solidFill>
                  <a:srgbClr val="F79646">
                    <a:lumMod val="50000"/>
                  </a:srgbClr>
                </a:solidFill>
              </a:rPr>
              <a:t>הטבל </a:t>
            </a:r>
            <a:r>
              <a:rPr lang="he-IL" dirty="0">
                <a:solidFill>
                  <a:srgbClr val="F79646">
                    <a:lumMod val="50000"/>
                  </a:srgbClr>
                </a:solidFill>
              </a:rPr>
              <a:t>גידוליו </a:t>
            </a:r>
            <a:r>
              <a:rPr lang="he-IL" dirty="0" err="1">
                <a:solidFill>
                  <a:srgbClr val="F79646">
                    <a:lumMod val="50000"/>
                  </a:srgbClr>
                </a:solidFill>
              </a:rPr>
              <a:t>מותרין</a:t>
            </a:r>
            <a:r>
              <a:rPr lang="he-IL" dirty="0">
                <a:solidFill>
                  <a:srgbClr val="F79646">
                    <a:lumMod val="50000"/>
                  </a:srgbClr>
                </a:solidFill>
              </a:rPr>
              <a:t>, </a:t>
            </a:r>
            <a:r>
              <a:rPr lang="he-IL" dirty="0">
                <a:solidFill>
                  <a:srgbClr val="F79646">
                    <a:lumMod val="50000"/>
                  </a:srgbClr>
                </a:solidFill>
              </a:rPr>
              <a:t>בדבר שזרעו </a:t>
            </a:r>
            <a:r>
              <a:rPr lang="he-IL" dirty="0">
                <a:solidFill>
                  <a:srgbClr val="F79646">
                    <a:lumMod val="50000"/>
                  </a:srgbClr>
                </a:solidFill>
              </a:rPr>
              <a:t>כלה, </a:t>
            </a:r>
          </a:p>
          <a:p>
            <a:pPr>
              <a:lnSpc>
                <a:spcPct val="120000"/>
              </a:lnSpc>
            </a:pPr>
            <a:r>
              <a:rPr lang="he-IL" dirty="0">
                <a:solidFill>
                  <a:srgbClr val="F79646">
                    <a:lumMod val="50000"/>
                  </a:srgbClr>
                </a:solidFill>
              </a:rPr>
              <a:t>אבל </a:t>
            </a:r>
            <a:r>
              <a:rPr lang="he-IL" dirty="0">
                <a:solidFill>
                  <a:srgbClr val="F79646">
                    <a:lumMod val="50000"/>
                  </a:srgbClr>
                </a:solidFill>
              </a:rPr>
              <a:t>דבר שאין זרעו כלה גידולי </a:t>
            </a:r>
            <a:r>
              <a:rPr lang="he-IL" dirty="0" err="1">
                <a:solidFill>
                  <a:srgbClr val="F79646">
                    <a:lumMod val="50000"/>
                  </a:srgbClr>
                </a:solidFill>
              </a:rPr>
              <a:t>גידולין</a:t>
            </a:r>
            <a:r>
              <a:rPr lang="he-IL" dirty="0">
                <a:solidFill>
                  <a:srgbClr val="F79646">
                    <a:lumMod val="50000"/>
                  </a:srgbClr>
                </a:solidFill>
              </a:rPr>
              <a:t> </a:t>
            </a:r>
            <a:r>
              <a:rPr lang="he-IL" dirty="0" err="1">
                <a:solidFill>
                  <a:srgbClr val="F79646">
                    <a:lumMod val="50000"/>
                  </a:srgbClr>
                </a:solidFill>
              </a:rPr>
              <a:t>אסורין</a:t>
            </a:r>
            <a:r>
              <a:rPr lang="he-IL" dirty="0">
                <a:solidFill>
                  <a:srgbClr val="F79646">
                    <a:lumMod val="50000"/>
                  </a:srgbClr>
                </a:solidFill>
              </a:rPr>
              <a:t>.</a:t>
            </a:r>
          </a:p>
          <a:p>
            <a:pPr>
              <a:lnSpc>
                <a:spcPct val="120000"/>
              </a:lnSpc>
            </a:pPr>
            <a:endParaRPr lang="he-IL" dirty="0"/>
          </a:p>
          <a:p>
            <a:pPr>
              <a:lnSpc>
                <a:spcPct val="120000"/>
              </a:lnSpc>
            </a:pPr>
            <a:r>
              <a:rPr lang="he-IL" dirty="0" err="1" smtClean="0"/>
              <a:t>רבויא</a:t>
            </a:r>
            <a:r>
              <a:rPr lang="he-IL" dirty="0" smtClean="0"/>
              <a:t> </a:t>
            </a:r>
            <a:r>
              <a:rPr lang="he-IL" dirty="0" err="1"/>
              <a:t>דרבו</a:t>
            </a:r>
            <a:r>
              <a:rPr lang="he-IL" dirty="0"/>
              <a:t> </a:t>
            </a:r>
            <a:r>
              <a:rPr lang="he-IL" dirty="0" err="1"/>
              <a:t>גידולין</a:t>
            </a:r>
            <a:r>
              <a:rPr lang="he-IL" dirty="0"/>
              <a:t> על עיקרו מותר </a:t>
            </a:r>
            <a:r>
              <a:rPr lang="he-IL" dirty="0" err="1"/>
              <a:t>קא</a:t>
            </a:r>
            <a:r>
              <a:rPr lang="he-IL" dirty="0"/>
              <a:t> משמע </a:t>
            </a:r>
            <a:r>
              <a:rPr lang="he-IL" dirty="0" smtClean="0"/>
              <a:t>לן.</a:t>
            </a:r>
            <a:endParaRPr lang="he-IL" dirty="0"/>
          </a:p>
          <a:p>
            <a:endParaRPr lang="he-IL" b="1" dirty="0" smtClean="0"/>
          </a:p>
          <a:p>
            <a:pPr algn="l"/>
            <a:r>
              <a:rPr lang="he-IL" sz="1600" b="1" dirty="0" smtClean="0"/>
              <a:t>הדרן </a:t>
            </a:r>
            <a:r>
              <a:rPr lang="he-IL" sz="1600" b="1" dirty="0"/>
              <a:t>עלך הנודר מן </a:t>
            </a:r>
            <a:r>
              <a:rPr lang="he-IL" sz="1600" b="1" dirty="0" smtClean="0"/>
              <a:t>הירק</a:t>
            </a:r>
            <a:endParaRPr lang="he-IL" sz="1600" dirty="0" smtClean="0"/>
          </a:p>
        </p:txBody>
      </p:sp>
      <p:sp>
        <p:nvSpPr>
          <p:cNvPr id="9" name="TextBox 8"/>
          <p:cNvSpPr txBox="1"/>
          <p:nvPr/>
        </p:nvSpPr>
        <p:spPr>
          <a:xfrm>
            <a:off x="107504" y="35332"/>
            <a:ext cx="2952328" cy="369332"/>
          </a:xfrm>
          <a:prstGeom prst="rect">
            <a:avLst/>
          </a:prstGeom>
          <a:noFill/>
        </p:spPr>
        <p:txBody>
          <a:bodyPr wrap="square" rtlCol="1">
            <a:spAutoFit/>
          </a:bodyPr>
          <a:lstStyle/>
          <a:p>
            <a:r>
              <a:rPr lang="he-IL" b="1" dirty="0" smtClean="0">
                <a:solidFill>
                  <a:prstClr val="white">
                    <a:lumMod val="50000"/>
                  </a:prstClr>
                </a:solidFill>
              </a:rPr>
              <a:t>דף </a:t>
            </a:r>
            <a:r>
              <a:rPr lang="he-IL" b="1" dirty="0" smtClean="0">
                <a:solidFill>
                  <a:prstClr val="white">
                    <a:lumMod val="50000"/>
                  </a:prstClr>
                </a:solidFill>
              </a:rPr>
              <a:t>נט </a:t>
            </a:r>
            <a:r>
              <a:rPr lang="he-IL" b="1" dirty="0" smtClean="0">
                <a:solidFill>
                  <a:prstClr val="white">
                    <a:lumMod val="50000"/>
                  </a:prstClr>
                </a:solidFill>
              </a:rPr>
              <a:t>עמוד </a:t>
            </a:r>
            <a:r>
              <a:rPr lang="he-IL" b="1" dirty="0">
                <a:solidFill>
                  <a:prstClr val="white">
                    <a:lumMod val="50000"/>
                  </a:prstClr>
                </a:solidFill>
              </a:rPr>
              <a:t>ב</a:t>
            </a:r>
            <a:r>
              <a:rPr lang="he-IL" b="1" dirty="0" smtClean="0">
                <a:solidFill>
                  <a:prstClr val="white">
                    <a:lumMod val="50000"/>
                  </a:prstClr>
                </a:solidFill>
              </a:rPr>
              <a:t> - דף ס עמוד א</a:t>
            </a:r>
            <a:endParaRPr lang="he-IL" b="1" dirty="0">
              <a:solidFill>
                <a:prstClr val="white">
                  <a:lumMod val="50000"/>
                </a:prstClr>
              </a:solidFill>
            </a:endParaRPr>
          </a:p>
        </p:txBody>
      </p:sp>
      <p:sp>
        <p:nvSpPr>
          <p:cNvPr id="5" name="TextBox 4"/>
          <p:cNvSpPr txBox="1"/>
          <p:nvPr/>
        </p:nvSpPr>
        <p:spPr>
          <a:xfrm>
            <a:off x="8431404" y="1614286"/>
            <a:ext cx="576064" cy="215444"/>
          </a:xfrm>
          <a:prstGeom prst="rect">
            <a:avLst/>
          </a:prstGeom>
          <a:noFill/>
        </p:spPr>
        <p:txBody>
          <a:bodyPr wrap="square" rtlCol="1">
            <a:spAutoFit/>
          </a:bodyPr>
          <a:lstStyle/>
          <a:p>
            <a:r>
              <a:rPr lang="he-IL" sz="800" dirty="0" smtClean="0"/>
              <a:t>עמוד </a:t>
            </a:r>
            <a:r>
              <a:rPr lang="he-IL" sz="800" dirty="0"/>
              <a:t>א</a:t>
            </a:r>
            <a:endParaRPr lang="he-IL" sz="800" dirty="0"/>
          </a:p>
        </p:txBody>
      </p:sp>
    </p:spTree>
    <p:extLst>
      <p:ext uri="{BB962C8B-B14F-4D97-AF65-F5344CB8AC3E}">
        <p14:creationId xmlns:p14="http://schemas.microsoft.com/office/powerpoint/2010/main" val="206474824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52675" y="116632"/>
            <a:ext cx="4438650" cy="1038225"/>
          </a:xfrm>
          <a:prstGeom prst="rect">
            <a:avLst/>
          </a:prstGeom>
        </p:spPr>
      </p:pic>
      <p:sp>
        <p:nvSpPr>
          <p:cNvPr id="5" name="TextBox 4"/>
          <p:cNvSpPr txBox="1"/>
          <p:nvPr/>
        </p:nvSpPr>
        <p:spPr>
          <a:xfrm>
            <a:off x="264772" y="1282828"/>
            <a:ext cx="8568952" cy="5216813"/>
          </a:xfrm>
          <a:prstGeom prst="rect">
            <a:avLst/>
          </a:prstGeom>
          <a:noFill/>
        </p:spPr>
        <p:txBody>
          <a:bodyPr wrap="square" rtlCol="1">
            <a:spAutoFit/>
          </a:bodyPr>
          <a:lstStyle/>
          <a:p>
            <a:pPr algn="ctr"/>
            <a:r>
              <a:rPr lang="he-IL" sz="3600" b="1" dirty="0" smtClean="0">
                <a:solidFill>
                  <a:schemeClr val="accent2">
                    <a:lumMod val="75000"/>
                  </a:schemeClr>
                </a:solidFill>
              </a:rPr>
              <a:t>שיעור דף יומי אונליין</a:t>
            </a:r>
          </a:p>
          <a:p>
            <a:pPr algn="ctr"/>
            <a:endParaRPr lang="he-IL" sz="2000" b="1" dirty="0">
              <a:solidFill>
                <a:schemeClr val="accent2">
                  <a:lumMod val="75000"/>
                </a:schemeClr>
              </a:solidFill>
            </a:endParaRPr>
          </a:p>
          <a:p>
            <a:pPr lvl="0" algn="ctr"/>
            <a:r>
              <a:rPr lang="he-IL" sz="2400" b="1" dirty="0">
                <a:solidFill>
                  <a:srgbClr val="C0504D">
                    <a:lumMod val="75000"/>
                  </a:srgbClr>
                </a:solidFill>
              </a:rPr>
              <a:t>מתקיים בשעה </a:t>
            </a:r>
            <a:r>
              <a:rPr lang="he-IL" sz="2400" b="1" dirty="0" smtClean="0">
                <a:solidFill>
                  <a:srgbClr val="C0504D">
                    <a:lumMod val="75000"/>
                  </a:srgbClr>
                </a:solidFill>
              </a:rPr>
              <a:t>21:00-21:40 </a:t>
            </a:r>
            <a:r>
              <a:rPr lang="he-IL" sz="2400" b="1" dirty="0">
                <a:solidFill>
                  <a:srgbClr val="C0504D">
                    <a:lumMod val="75000"/>
                  </a:srgbClr>
                </a:solidFill>
              </a:rPr>
              <a:t>בימים א-ה</a:t>
            </a:r>
          </a:p>
          <a:p>
            <a:pPr lvl="0"/>
            <a:endParaRPr lang="he-IL" dirty="0">
              <a:solidFill>
                <a:prstClr val="black"/>
              </a:solidFill>
            </a:endParaRPr>
          </a:p>
          <a:p>
            <a:pPr lvl="0"/>
            <a:endParaRPr lang="he-IL" sz="800" dirty="0">
              <a:solidFill>
                <a:prstClr val="black"/>
              </a:solidFill>
            </a:endParaRPr>
          </a:p>
          <a:p>
            <a:pPr lvl="0"/>
            <a:endParaRPr lang="he-IL" dirty="0" smtClean="0">
              <a:solidFill>
                <a:prstClr val="black"/>
              </a:solidFill>
            </a:endParaRPr>
          </a:p>
          <a:p>
            <a:pPr lvl="0"/>
            <a:endParaRPr lang="he-IL" dirty="0">
              <a:solidFill>
                <a:prstClr val="black"/>
              </a:solidFill>
            </a:endParaRPr>
          </a:p>
          <a:p>
            <a:pPr lvl="0"/>
            <a:endParaRPr lang="he-IL" dirty="0" smtClean="0">
              <a:solidFill>
                <a:prstClr val="black"/>
              </a:solidFill>
            </a:endParaRPr>
          </a:p>
          <a:p>
            <a:pPr lvl="0"/>
            <a:endParaRPr lang="he-IL" dirty="0">
              <a:solidFill>
                <a:prstClr val="black"/>
              </a:solidFill>
            </a:endParaRPr>
          </a:p>
          <a:p>
            <a:pPr lvl="0"/>
            <a:endParaRPr lang="he-IL" dirty="0" smtClean="0">
              <a:solidFill>
                <a:prstClr val="black"/>
              </a:solidFill>
            </a:endParaRPr>
          </a:p>
          <a:p>
            <a:pPr lvl="0"/>
            <a:endParaRPr lang="he-IL" dirty="0">
              <a:solidFill>
                <a:prstClr val="black"/>
              </a:solidFill>
            </a:endParaRPr>
          </a:p>
          <a:p>
            <a:pPr lvl="0"/>
            <a:endParaRPr lang="he-IL" dirty="0" smtClean="0">
              <a:solidFill>
                <a:prstClr val="black"/>
              </a:solidFill>
            </a:endParaRPr>
          </a:p>
          <a:p>
            <a:pPr lvl="0"/>
            <a:endParaRPr lang="he-IL" dirty="0">
              <a:solidFill>
                <a:prstClr val="black"/>
              </a:solidFill>
            </a:endParaRPr>
          </a:p>
          <a:p>
            <a:pPr lvl="0"/>
            <a:endParaRPr lang="he-IL" dirty="0" smtClean="0">
              <a:solidFill>
                <a:prstClr val="black"/>
              </a:solidFill>
            </a:endParaRPr>
          </a:p>
          <a:p>
            <a:pPr lvl="0"/>
            <a:endParaRPr lang="he-IL" dirty="0">
              <a:solidFill>
                <a:prstClr val="black"/>
              </a:solidFill>
            </a:endParaRPr>
          </a:p>
          <a:p>
            <a:pPr lvl="0"/>
            <a:endParaRPr lang="he-IL" dirty="0">
              <a:solidFill>
                <a:prstClr val="black"/>
              </a:solidFill>
            </a:endParaRPr>
          </a:p>
          <a:p>
            <a:pPr lvl="0"/>
            <a:endParaRPr lang="he-IL" sz="1100" dirty="0">
              <a:solidFill>
                <a:prstClr val="black"/>
              </a:solidFill>
            </a:endParaRPr>
          </a:p>
          <a:p>
            <a:pPr lvl="0" algn="ctr"/>
            <a:r>
              <a:rPr lang="he-IL" dirty="0" smtClean="0">
                <a:solidFill>
                  <a:prstClr val="black"/>
                </a:solidFill>
              </a:rPr>
              <a:t>לסיוע טכני ולהקדשת </a:t>
            </a:r>
            <a:r>
              <a:rPr lang="he-IL" dirty="0">
                <a:solidFill>
                  <a:prstClr val="black"/>
                </a:solidFill>
              </a:rPr>
              <a:t>שיעורים:</a:t>
            </a:r>
            <a:r>
              <a:rPr lang="en-US" dirty="0">
                <a:solidFill>
                  <a:prstClr val="black"/>
                </a:solidFill>
                <a:hlinkClick r:id="rId3"/>
              </a:rPr>
              <a:t>daf-yomi@daf-yomi.com</a:t>
            </a:r>
            <a:r>
              <a:rPr lang="en-US" dirty="0">
                <a:solidFill>
                  <a:prstClr val="black"/>
                </a:solidFill>
              </a:rPr>
              <a:t> </a:t>
            </a:r>
            <a:endParaRPr lang="he-IL" dirty="0">
              <a:solidFill>
                <a:prstClr val="black"/>
              </a:solidFill>
            </a:endParaRPr>
          </a:p>
        </p:txBody>
      </p:sp>
      <p:sp>
        <p:nvSpPr>
          <p:cNvPr id="7" name="TextBox 6"/>
          <p:cNvSpPr txBox="1"/>
          <p:nvPr/>
        </p:nvSpPr>
        <p:spPr>
          <a:xfrm>
            <a:off x="8244408" y="3313692"/>
            <a:ext cx="301284" cy="523220"/>
          </a:xfrm>
          <a:prstGeom prst="rect">
            <a:avLst/>
          </a:prstGeom>
          <a:noFill/>
        </p:spPr>
        <p:txBody>
          <a:bodyPr wrap="square" rtlCol="1">
            <a:spAutoFit/>
          </a:bodyPr>
          <a:lstStyle/>
          <a:p>
            <a:r>
              <a:rPr lang="he-IL" sz="2800" b="1" dirty="0" smtClean="0">
                <a:solidFill>
                  <a:schemeClr val="accent2"/>
                </a:solidFill>
              </a:rPr>
              <a:t>√</a:t>
            </a:r>
            <a:endParaRPr lang="he-IL" sz="2800" b="1" dirty="0">
              <a:solidFill>
                <a:schemeClr val="accent2"/>
              </a:solidFill>
            </a:endParaRPr>
          </a:p>
        </p:txBody>
      </p:sp>
      <p:sp>
        <p:nvSpPr>
          <p:cNvPr id="8" name="TextBox 7"/>
          <p:cNvSpPr txBox="1"/>
          <p:nvPr/>
        </p:nvSpPr>
        <p:spPr>
          <a:xfrm>
            <a:off x="8244408" y="3841884"/>
            <a:ext cx="301284" cy="523220"/>
          </a:xfrm>
          <a:prstGeom prst="rect">
            <a:avLst/>
          </a:prstGeom>
          <a:noFill/>
        </p:spPr>
        <p:txBody>
          <a:bodyPr wrap="square" rtlCol="1">
            <a:spAutoFit/>
          </a:bodyPr>
          <a:lstStyle/>
          <a:p>
            <a:r>
              <a:rPr lang="he-IL" sz="2800" b="1" dirty="0" smtClean="0">
                <a:solidFill>
                  <a:schemeClr val="accent2"/>
                </a:solidFill>
              </a:rPr>
              <a:t>√</a:t>
            </a:r>
            <a:endParaRPr lang="he-IL" sz="2800" b="1" dirty="0">
              <a:solidFill>
                <a:schemeClr val="accent2"/>
              </a:solidFill>
            </a:endParaRPr>
          </a:p>
        </p:txBody>
      </p:sp>
      <p:sp>
        <p:nvSpPr>
          <p:cNvPr id="9" name="TextBox 8"/>
          <p:cNvSpPr txBox="1"/>
          <p:nvPr/>
        </p:nvSpPr>
        <p:spPr>
          <a:xfrm>
            <a:off x="8244408" y="4393812"/>
            <a:ext cx="301284" cy="523220"/>
          </a:xfrm>
          <a:prstGeom prst="rect">
            <a:avLst/>
          </a:prstGeom>
          <a:noFill/>
        </p:spPr>
        <p:txBody>
          <a:bodyPr wrap="square" rtlCol="1">
            <a:spAutoFit/>
          </a:bodyPr>
          <a:lstStyle/>
          <a:p>
            <a:r>
              <a:rPr lang="he-IL" sz="2800" b="1" dirty="0" smtClean="0">
                <a:solidFill>
                  <a:schemeClr val="accent2"/>
                </a:solidFill>
              </a:rPr>
              <a:t>√</a:t>
            </a:r>
            <a:endParaRPr lang="he-IL" sz="2800" b="1" dirty="0">
              <a:solidFill>
                <a:schemeClr val="accent2"/>
              </a:solidFill>
            </a:endParaRPr>
          </a:p>
        </p:txBody>
      </p:sp>
      <p:graphicFrame>
        <p:nvGraphicFramePr>
          <p:cNvPr id="12" name="טבלה 11"/>
          <p:cNvGraphicFramePr>
            <a:graphicFrameLocks noGrp="1"/>
          </p:cNvGraphicFramePr>
          <p:nvPr>
            <p:extLst>
              <p:ext uri="{D42A27DB-BD31-4B8C-83A1-F6EECF244321}">
                <p14:modId xmlns:p14="http://schemas.microsoft.com/office/powerpoint/2010/main" val="1653584518"/>
              </p:ext>
            </p:extLst>
          </p:nvPr>
        </p:nvGraphicFramePr>
        <p:xfrm>
          <a:off x="1115615" y="2996952"/>
          <a:ext cx="6912769" cy="2879208"/>
        </p:xfrm>
        <a:graphic>
          <a:graphicData uri="http://schemas.openxmlformats.org/drawingml/2006/table">
            <a:tbl>
              <a:tblPr rtl="1" firstRow="1" firstCol="1" bandRow="1"/>
              <a:tblGrid>
                <a:gridCol w="1420354"/>
                <a:gridCol w="3909827"/>
                <a:gridCol w="1582588"/>
              </a:tblGrid>
              <a:tr h="308349">
                <a:tc>
                  <a:txBody>
                    <a:bodyPr/>
                    <a:lstStyle/>
                    <a:p>
                      <a:pPr algn="ctr" rtl="1">
                        <a:lnSpc>
                          <a:spcPct val="115000"/>
                        </a:lnSpc>
                        <a:spcAft>
                          <a:spcPts val="0"/>
                        </a:spcAft>
                      </a:pPr>
                      <a:r>
                        <a:rPr lang="he-IL" sz="1500" b="1" dirty="0">
                          <a:effectLst/>
                          <a:latin typeface="Calibri"/>
                          <a:ea typeface="Calibri"/>
                          <a:cs typeface="Arial"/>
                        </a:rPr>
                        <a:t>יום</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EEECE1"/>
                    </a:solidFill>
                  </a:tcPr>
                </a:tc>
                <a:tc>
                  <a:txBody>
                    <a:bodyPr/>
                    <a:lstStyle/>
                    <a:p>
                      <a:pPr algn="ctr" rtl="1">
                        <a:lnSpc>
                          <a:spcPct val="115000"/>
                        </a:lnSpc>
                        <a:spcAft>
                          <a:spcPts val="0"/>
                        </a:spcAft>
                      </a:pPr>
                      <a:r>
                        <a:rPr lang="he-IL" sz="1500" b="1" dirty="0">
                          <a:effectLst/>
                          <a:latin typeface="Calibri"/>
                          <a:ea typeface="Calibri"/>
                          <a:cs typeface="Arial"/>
                        </a:rPr>
                        <a:t>תוכן השיעור</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EEECE1"/>
                    </a:solidFill>
                  </a:tcPr>
                </a:tc>
                <a:tc>
                  <a:txBody>
                    <a:bodyPr/>
                    <a:lstStyle/>
                    <a:p>
                      <a:pPr algn="ctr" rtl="1">
                        <a:lnSpc>
                          <a:spcPct val="115000"/>
                        </a:lnSpc>
                        <a:spcAft>
                          <a:spcPts val="0"/>
                        </a:spcAft>
                      </a:pPr>
                      <a:r>
                        <a:rPr lang="he-IL" sz="1500" b="1" dirty="0">
                          <a:effectLst/>
                          <a:latin typeface="Calibri"/>
                          <a:ea typeface="Calibri"/>
                          <a:cs typeface="Arial"/>
                        </a:rPr>
                        <a:t>מגיד השיעור</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EEECE1"/>
                    </a:solidFill>
                  </a:tcPr>
                </a:tc>
              </a:tr>
              <a:tr h="531902">
                <a:tc>
                  <a:txBody>
                    <a:bodyPr/>
                    <a:lstStyle/>
                    <a:p>
                      <a:pPr algn="just" rtl="1">
                        <a:lnSpc>
                          <a:spcPct val="115000"/>
                        </a:lnSpc>
                        <a:spcAft>
                          <a:spcPts val="0"/>
                        </a:spcAft>
                      </a:pPr>
                      <a:r>
                        <a:rPr lang="he-IL" sz="1500" dirty="0">
                          <a:effectLst/>
                          <a:latin typeface="Calibri"/>
                          <a:ea typeface="Calibri"/>
                          <a:cs typeface="Arial"/>
                        </a:rPr>
                        <a:t>יום א </a:t>
                      </a:r>
                      <a:r>
                        <a:rPr lang="he-IL" sz="1500" dirty="0" smtClean="0">
                          <a:effectLst/>
                          <a:latin typeface="Calibri"/>
                          <a:ea typeface="Calibri"/>
                          <a:cs typeface="Arial"/>
                        </a:rPr>
                        <a:t>(ג'</a:t>
                      </a:r>
                      <a:r>
                        <a:rPr lang="he-IL" sz="1500" baseline="0" dirty="0" smtClean="0">
                          <a:effectLst/>
                          <a:latin typeface="Calibri"/>
                          <a:ea typeface="Calibri"/>
                          <a:cs typeface="Arial"/>
                        </a:rPr>
                        <a:t> אב</a:t>
                      </a:r>
                      <a:r>
                        <a:rPr lang="he-IL" sz="1500" dirty="0" smtClean="0">
                          <a:effectLst/>
                          <a:latin typeface="Calibri"/>
                          <a:ea typeface="Calibri"/>
                          <a:cs typeface="Arial"/>
                        </a:rPr>
                        <a:t>)</a:t>
                      </a:r>
                      <a:endParaRPr lang="en-US" sz="1500" dirty="0">
                        <a:effectLst/>
                        <a:latin typeface="Calibri"/>
                        <a:ea typeface="Calibri"/>
                        <a:cs typeface="Arial"/>
                      </a:endParaRPr>
                    </a:p>
                    <a:p>
                      <a:pPr algn="just" rtl="1">
                        <a:lnSpc>
                          <a:spcPct val="115000"/>
                        </a:lnSpc>
                        <a:spcAft>
                          <a:spcPts val="0"/>
                        </a:spcAft>
                      </a:pPr>
                      <a:r>
                        <a:rPr lang="he-IL" sz="1500" dirty="0">
                          <a:effectLst/>
                          <a:latin typeface="Calibri"/>
                          <a:ea typeface="Calibri"/>
                          <a:cs typeface="Arial"/>
                        </a:rPr>
                        <a:t> </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11760" algn="just" rtl="1">
                        <a:lnSpc>
                          <a:spcPct val="115000"/>
                        </a:lnSpc>
                        <a:spcAft>
                          <a:spcPts val="0"/>
                        </a:spcAft>
                      </a:pPr>
                      <a:r>
                        <a:rPr lang="he-IL" sz="1500" kern="1200" baseline="0" dirty="0" smtClean="0">
                          <a:solidFill>
                            <a:schemeClr val="tx1"/>
                          </a:solidFill>
                          <a:effectLst/>
                          <a:latin typeface="+mn-lt"/>
                          <a:ea typeface="Calibri"/>
                          <a:cs typeface="Arial"/>
                        </a:rPr>
                        <a:t>נו ע"א</a:t>
                      </a:r>
                      <a:r>
                        <a:rPr lang="he-IL" sz="1500" kern="1200" dirty="0" smtClean="0">
                          <a:solidFill>
                            <a:schemeClr val="tx1"/>
                          </a:solidFill>
                          <a:effectLst/>
                          <a:latin typeface="+mn-lt"/>
                          <a:ea typeface="Calibri"/>
                          <a:cs typeface="Arial"/>
                        </a:rPr>
                        <a:t> (תחילת</a:t>
                      </a:r>
                      <a:r>
                        <a:rPr lang="he-IL" sz="1500" kern="1200" baseline="0" dirty="0" smtClean="0">
                          <a:solidFill>
                            <a:schemeClr val="tx1"/>
                          </a:solidFill>
                          <a:effectLst/>
                          <a:latin typeface="+mn-lt"/>
                          <a:ea typeface="Calibri"/>
                          <a:cs typeface="Arial"/>
                        </a:rPr>
                        <a:t> העמוד</a:t>
                      </a:r>
                      <a:r>
                        <a:rPr lang="he-IL" sz="1500" kern="1200" dirty="0" smtClean="0">
                          <a:solidFill>
                            <a:schemeClr val="tx1"/>
                          </a:solidFill>
                          <a:effectLst/>
                          <a:latin typeface="+mn-lt"/>
                          <a:ea typeface="Calibri"/>
                          <a:cs typeface="Arial"/>
                        </a:rPr>
                        <a:t>) - נו ע"ב (סוף העמוד) </a:t>
                      </a: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36525" algn="just" rtl="1">
                        <a:lnSpc>
                          <a:spcPct val="115000"/>
                        </a:lnSpc>
                        <a:spcAft>
                          <a:spcPts val="0"/>
                        </a:spcAft>
                      </a:pPr>
                      <a:r>
                        <a:rPr lang="he-IL" sz="1500" dirty="0" smtClean="0">
                          <a:effectLst/>
                          <a:latin typeface="+mn-lt"/>
                          <a:ea typeface="Calibri"/>
                          <a:cs typeface="Arial"/>
                        </a:rPr>
                        <a:t>אברהם</a:t>
                      </a:r>
                      <a:r>
                        <a:rPr lang="he-IL" sz="1500" baseline="0" dirty="0" smtClean="0">
                          <a:effectLst/>
                          <a:latin typeface="+mn-lt"/>
                          <a:ea typeface="Calibri"/>
                          <a:cs typeface="Arial"/>
                        </a:rPr>
                        <a:t> סתיו</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r>
              <a:tr h="531902">
                <a:tc>
                  <a:txBody>
                    <a:bodyPr/>
                    <a:lstStyle/>
                    <a:p>
                      <a:pPr algn="just" rtl="1">
                        <a:lnSpc>
                          <a:spcPct val="115000"/>
                        </a:lnSpc>
                        <a:spcAft>
                          <a:spcPts val="0"/>
                        </a:spcAft>
                      </a:pPr>
                      <a:r>
                        <a:rPr lang="he-IL" sz="1500" dirty="0">
                          <a:effectLst/>
                          <a:latin typeface="Calibri"/>
                          <a:ea typeface="Calibri"/>
                          <a:cs typeface="Arial"/>
                        </a:rPr>
                        <a:t>יום ב </a:t>
                      </a:r>
                      <a:r>
                        <a:rPr lang="he-IL" sz="1500" dirty="0" smtClean="0">
                          <a:effectLst/>
                          <a:latin typeface="Calibri"/>
                          <a:ea typeface="Calibri"/>
                          <a:cs typeface="Arial"/>
                        </a:rPr>
                        <a:t>(ד'</a:t>
                      </a:r>
                      <a:r>
                        <a:rPr lang="he-IL" sz="1500" baseline="0" dirty="0" smtClean="0">
                          <a:effectLst/>
                          <a:latin typeface="Calibri"/>
                          <a:ea typeface="Calibri"/>
                          <a:cs typeface="Arial"/>
                        </a:rPr>
                        <a:t> </a:t>
                      </a:r>
                      <a:r>
                        <a:rPr lang="he-IL" sz="1500" baseline="0" dirty="0" smtClean="0">
                          <a:effectLst/>
                          <a:latin typeface="+mn-lt"/>
                          <a:ea typeface="Calibri"/>
                          <a:cs typeface="Arial"/>
                        </a:rPr>
                        <a:t>אב)</a:t>
                      </a:r>
                      <a:endParaRPr lang="en-US" sz="1500" dirty="0">
                        <a:effectLst/>
                        <a:latin typeface="Calibri"/>
                        <a:ea typeface="Calibri"/>
                        <a:cs typeface="Arial"/>
                      </a:endParaRPr>
                    </a:p>
                    <a:p>
                      <a:pPr algn="just" rtl="1">
                        <a:lnSpc>
                          <a:spcPct val="115000"/>
                        </a:lnSpc>
                        <a:spcAft>
                          <a:spcPts val="0"/>
                        </a:spcAft>
                      </a:pPr>
                      <a:r>
                        <a:rPr lang="he-IL" sz="1500" dirty="0">
                          <a:effectLst/>
                          <a:latin typeface="Calibri"/>
                          <a:ea typeface="Calibri"/>
                          <a:cs typeface="Arial"/>
                        </a:rPr>
                        <a:t> </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11760" algn="just" rtl="1">
                        <a:lnSpc>
                          <a:spcPct val="115000"/>
                        </a:lnSpc>
                        <a:spcAft>
                          <a:spcPts val="0"/>
                        </a:spcAft>
                      </a:pPr>
                      <a:r>
                        <a:rPr lang="he-IL" sz="1500" kern="1200" dirty="0" err="1" smtClean="0">
                          <a:solidFill>
                            <a:schemeClr val="tx1"/>
                          </a:solidFill>
                          <a:effectLst/>
                          <a:latin typeface="+mn-lt"/>
                          <a:ea typeface="Calibri"/>
                          <a:cs typeface="Arial"/>
                        </a:rPr>
                        <a:t>נז</a:t>
                      </a:r>
                      <a:r>
                        <a:rPr lang="he-IL" sz="1500" kern="1200" dirty="0" smtClean="0">
                          <a:solidFill>
                            <a:schemeClr val="tx1"/>
                          </a:solidFill>
                          <a:effectLst/>
                          <a:latin typeface="+mn-lt"/>
                          <a:ea typeface="Calibri"/>
                          <a:cs typeface="Arial"/>
                        </a:rPr>
                        <a:t> ע"א (תחילת העמוד) - </a:t>
                      </a:r>
                      <a:r>
                        <a:rPr lang="he-IL" sz="1500" kern="1200" dirty="0" err="1" smtClean="0">
                          <a:solidFill>
                            <a:schemeClr val="tx1"/>
                          </a:solidFill>
                          <a:effectLst/>
                          <a:latin typeface="+mn-lt"/>
                          <a:ea typeface="Calibri"/>
                          <a:cs typeface="Arial"/>
                        </a:rPr>
                        <a:t>נז</a:t>
                      </a:r>
                      <a:r>
                        <a:rPr lang="he-IL" sz="1500" kern="1200" dirty="0" smtClean="0">
                          <a:solidFill>
                            <a:schemeClr val="tx1"/>
                          </a:solidFill>
                          <a:effectLst/>
                          <a:latin typeface="+mn-lt"/>
                          <a:ea typeface="Calibri"/>
                          <a:cs typeface="Arial"/>
                        </a:rPr>
                        <a:t> ע"ב (שורה אחרונה)</a:t>
                      </a: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36525" algn="just" rtl="1">
                        <a:lnSpc>
                          <a:spcPct val="115000"/>
                        </a:lnSpc>
                        <a:spcAft>
                          <a:spcPts val="0"/>
                        </a:spcAft>
                      </a:pPr>
                      <a:r>
                        <a:rPr lang="he-IL" sz="1500" dirty="0" smtClean="0">
                          <a:effectLst/>
                          <a:latin typeface="Calibri"/>
                          <a:ea typeface="Calibri"/>
                          <a:cs typeface="Arial"/>
                        </a:rPr>
                        <a:t>דובי</a:t>
                      </a:r>
                      <a:r>
                        <a:rPr lang="he-IL" sz="1500" baseline="0" dirty="0" smtClean="0">
                          <a:effectLst/>
                          <a:latin typeface="Calibri"/>
                          <a:ea typeface="Calibri"/>
                          <a:cs typeface="Arial"/>
                        </a:rPr>
                        <a:t> שחור</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r>
              <a:tr h="531902">
                <a:tc>
                  <a:txBody>
                    <a:bodyPr/>
                    <a:lstStyle/>
                    <a:p>
                      <a:pPr algn="just" rtl="1">
                        <a:lnSpc>
                          <a:spcPct val="115000"/>
                        </a:lnSpc>
                        <a:spcAft>
                          <a:spcPts val="0"/>
                        </a:spcAft>
                      </a:pPr>
                      <a:r>
                        <a:rPr lang="he-IL" sz="1500" dirty="0">
                          <a:effectLst/>
                          <a:latin typeface="Calibri"/>
                          <a:ea typeface="Calibri"/>
                          <a:cs typeface="Arial"/>
                        </a:rPr>
                        <a:t>יום ג </a:t>
                      </a:r>
                      <a:r>
                        <a:rPr lang="he-IL" sz="1500" dirty="0" smtClean="0">
                          <a:effectLst/>
                          <a:latin typeface="Calibri"/>
                          <a:ea typeface="Calibri"/>
                          <a:cs typeface="Arial"/>
                        </a:rPr>
                        <a:t>(ה'</a:t>
                      </a:r>
                      <a:r>
                        <a:rPr lang="he-IL" sz="1500" baseline="0" dirty="0" smtClean="0">
                          <a:effectLst/>
                          <a:latin typeface="Calibri"/>
                          <a:ea typeface="Calibri"/>
                          <a:cs typeface="Arial"/>
                        </a:rPr>
                        <a:t> </a:t>
                      </a:r>
                      <a:r>
                        <a:rPr lang="he-IL" sz="1500" baseline="0" dirty="0" smtClean="0">
                          <a:effectLst/>
                          <a:latin typeface="+mn-lt"/>
                          <a:ea typeface="Calibri"/>
                          <a:cs typeface="Arial"/>
                        </a:rPr>
                        <a:t>אב</a:t>
                      </a:r>
                      <a:r>
                        <a:rPr lang="he-IL" sz="1500" dirty="0" smtClean="0">
                          <a:effectLst/>
                          <a:latin typeface="Calibri"/>
                          <a:ea typeface="Calibri"/>
                          <a:cs typeface="Arial"/>
                        </a:rPr>
                        <a:t>)</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11760" algn="just" rtl="1">
                        <a:lnSpc>
                          <a:spcPct val="115000"/>
                        </a:lnSpc>
                        <a:spcAft>
                          <a:spcPts val="0"/>
                        </a:spcAft>
                      </a:pPr>
                      <a:r>
                        <a:rPr lang="he-IL" sz="1500" kern="1200" baseline="0" dirty="0" err="1" smtClean="0">
                          <a:solidFill>
                            <a:schemeClr val="tx1"/>
                          </a:solidFill>
                          <a:effectLst/>
                          <a:latin typeface="+mn-lt"/>
                          <a:ea typeface="Calibri"/>
                          <a:cs typeface="Arial"/>
                        </a:rPr>
                        <a:t>נז</a:t>
                      </a:r>
                      <a:r>
                        <a:rPr lang="he-IL" sz="1500" kern="1200" baseline="0" dirty="0" smtClean="0">
                          <a:solidFill>
                            <a:schemeClr val="tx1"/>
                          </a:solidFill>
                          <a:effectLst/>
                          <a:latin typeface="+mn-lt"/>
                          <a:ea typeface="Calibri"/>
                          <a:cs typeface="Arial"/>
                        </a:rPr>
                        <a:t> ע"ב</a:t>
                      </a:r>
                      <a:r>
                        <a:rPr lang="he-IL" sz="1500" kern="1200" dirty="0" smtClean="0">
                          <a:solidFill>
                            <a:schemeClr val="tx1"/>
                          </a:solidFill>
                          <a:effectLst/>
                          <a:latin typeface="+mn-lt"/>
                          <a:ea typeface="Calibri"/>
                          <a:cs typeface="Arial"/>
                        </a:rPr>
                        <a:t> (שורה אחרונה) - נט ע"א (שורה ראשונה)</a:t>
                      </a: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36525" algn="just" rtl="1">
                        <a:lnSpc>
                          <a:spcPct val="115000"/>
                        </a:lnSpc>
                        <a:spcAft>
                          <a:spcPts val="0"/>
                        </a:spcAft>
                      </a:pPr>
                      <a:r>
                        <a:rPr lang="he-IL" sz="1500" dirty="0" smtClean="0">
                          <a:effectLst/>
                          <a:latin typeface="+mn-lt"/>
                          <a:ea typeface="Calibri"/>
                          <a:cs typeface="Arial"/>
                        </a:rPr>
                        <a:t>הראל</a:t>
                      </a:r>
                      <a:r>
                        <a:rPr lang="he-IL" sz="1500" baseline="0" dirty="0" smtClean="0">
                          <a:effectLst/>
                          <a:latin typeface="+mn-lt"/>
                          <a:ea typeface="Calibri"/>
                          <a:cs typeface="Arial"/>
                        </a:rPr>
                        <a:t> שפירא</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r>
              <a:tr h="531902">
                <a:tc>
                  <a:txBody>
                    <a:bodyPr/>
                    <a:lstStyle/>
                    <a:p>
                      <a:pPr algn="just" rtl="1">
                        <a:lnSpc>
                          <a:spcPct val="115000"/>
                        </a:lnSpc>
                        <a:spcAft>
                          <a:spcPts val="0"/>
                        </a:spcAft>
                      </a:pPr>
                      <a:r>
                        <a:rPr lang="he-IL" sz="1500" dirty="0" smtClean="0">
                          <a:effectLst/>
                          <a:latin typeface="Calibri"/>
                          <a:ea typeface="Calibri"/>
                          <a:cs typeface="Arial"/>
                        </a:rPr>
                        <a:t>יום ד (ו'</a:t>
                      </a:r>
                      <a:r>
                        <a:rPr lang="he-IL" sz="1500" baseline="0" dirty="0" smtClean="0">
                          <a:effectLst/>
                          <a:latin typeface="Calibri"/>
                          <a:ea typeface="Calibri"/>
                          <a:cs typeface="Arial"/>
                        </a:rPr>
                        <a:t> </a:t>
                      </a:r>
                      <a:r>
                        <a:rPr lang="he-IL" sz="1500" baseline="0" dirty="0" smtClean="0">
                          <a:effectLst/>
                          <a:latin typeface="+mn-lt"/>
                          <a:ea typeface="Calibri"/>
                          <a:cs typeface="Arial"/>
                        </a:rPr>
                        <a:t>אב</a:t>
                      </a:r>
                      <a:r>
                        <a:rPr lang="he-IL" sz="1500" dirty="0" smtClean="0">
                          <a:effectLst/>
                          <a:latin typeface="Calibri"/>
                          <a:ea typeface="Calibri"/>
                          <a:cs typeface="Arial"/>
                        </a:rPr>
                        <a:t>)</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11760" algn="just" rtl="1">
                        <a:lnSpc>
                          <a:spcPct val="115000"/>
                        </a:lnSpc>
                        <a:spcAft>
                          <a:spcPts val="0"/>
                        </a:spcAft>
                      </a:pPr>
                      <a:r>
                        <a:rPr lang="he-IL" sz="1500" kern="1200" dirty="0" smtClean="0">
                          <a:solidFill>
                            <a:schemeClr val="tx1"/>
                          </a:solidFill>
                          <a:effectLst/>
                          <a:latin typeface="+mn-lt"/>
                          <a:ea typeface="Calibri"/>
                          <a:cs typeface="Arial"/>
                        </a:rPr>
                        <a:t>נט ע"א (שורה ראשונה) - ס ע"א (סוף הפרק)</a:t>
                      </a:r>
                      <a:endParaRPr lang="en-US" sz="1500" kern="1200" dirty="0">
                        <a:solidFill>
                          <a:schemeClr val="tx1"/>
                        </a:solidFill>
                        <a:effectLst/>
                        <a:latin typeface="+mn-lt"/>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36525" algn="just" rtl="1">
                        <a:lnSpc>
                          <a:spcPct val="115000"/>
                        </a:lnSpc>
                        <a:spcAft>
                          <a:spcPts val="0"/>
                        </a:spcAft>
                      </a:pPr>
                      <a:r>
                        <a:rPr lang="he-IL" sz="1500" dirty="0" smtClean="0">
                          <a:effectLst/>
                          <a:latin typeface="+mn-lt"/>
                          <a:ea typeface="Calibri"/>
                          <a:cs typeface="Arial"/>
                        </a:rPr>
                        <a:t>הראל</a:t>
                      </a:r>
                      <a:r>
                        <a:rPr lang="he-IL" sz="1500" baseline="0" dirty="0" smtClean="0">
                          <a:effectLst/>
                          <a:latin typeface="+mn-lt"/>
                          <a:ea typeface="Calibri"/>
                          <a:cs typeface="Arial"/>
                        </a:rPr>
                        <a:t> שפירא</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r>
              <a:tr h="443251">
                <a:tc>
                  <a:txBody>
                    <a:bodyPr/>
                    <a:lstStyle/>
                    <a:p>
                      <a:pPr algn="just" rtl="1">
                        <a:lnSpc>
                          <a:spcPct val="115000"/>
                        </a:lnSpc>
                        <a:spcAft>
                          <a:spcPts val="0"/>
                        </a:spcAft>
                      </a:pPr>
                      <a:r>
                        <a:rPr lang="he-IL" sz="1500" dirty="0" smtClean="0">
                          <a:effectLst/>
                          <a:latin typeface="Calibri"/>
                          <a:ea typeface="Calibri"/>
                          <a:cs typeface="Arial"/>
                        </a:rPr>
                        <a:t>יום ה (ז'</a:t>
                      </a:r>
                      <a:r>
                        <a:rPr lang="he-IL" sz="1500" baseline="0" dirty="0" smtClean="0">
                          <a:effectLst/>
                          <a:latin typeface="Calibri"/>
                          <a:ea typeface="Calibri"/>
                          <a:cs typeface="Arial"/>
                        </a:rPr>
                        <a:t> אב</a:t>
                      </a:r>
                      <a:r>
                        <a:rPr lang="he-IL" sz="1500" dirty="0" smtClean="0">
                          <a:effectLst/>
                          <a:latin typeface="Calibri"/>
                          <a:ea typeface="Calibri"/>
                          <a:cs typeface="Arial"/>
                        </a:rPr>
                        <a:t>)</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11760" algn="just" rtl="1">
                        <a:lnSpc>
                          <a:spcPct val="115000"/>
                        </a:lnSpc>
                        <a:spcAft>
                          <a:spcPts val="0"/>
                        </a:spcAft>
                      </a:pPr>
                      <a:r>
                        <a:rPr lang="he-IL" sz="1500" kern="1200" dirty="0" smtClean="0">
                          <a:solidFill>
                            <a:schemeClr val="tx1"/>
                          </a:solidFill>
                          <a:effectLst/>
                          <a:latin typeface="+mn-lt"/>
                          <a:ea typeface="Calibri"/>
                          <a:cs typeface="Arial"/>
                        </a:rPr>
                        <a:t>ס ע"א (תחילת הפרק) - </a:t>
                      </a:r>
                      <a:r>
                        <a:rPr lang="he-IL" sz="1500" kern="1200" dirty="0" err="1" smtClean="0">
                          <a:solidFill>
                            <a:schemeClr val="tx1"/>
                          </a:solidFill>
                          <a:effectLst/>
                          <a:latin typeface="+mn-lt"/>
                          <a:ea typeface="Calibri"/>
                          <a:cs typeface="Arial"/>
                        </a:rPr>
                        <a:t>סא</a:t>
                      </a:r>
                      <a:r>
                        <a:rPr lang="he-IL" sz="1500" kern="1200" dirty="0" smtClean="0">
                          <a:solidFill>
                            <a:schemeClr val="tx1"/>
                          </a:solidFill>
                          <a:effectLst/>
                          <a:latin typeface="+mn-lt"/>
                          <a:ea typeface="Calibri"/>
                          <a:cs typeface="Arial"/>
                        </a:rPr>
                        <a:t> ע"א </a:t>
                      </a:r>
                      <a:r>
                        <a:rPr lang="he-IL" sz="1500" kern="1200" smtClean="0">
                          <a:solidFill>
                            <a:schemeClr val="tx1"/>
                          </a:solidFill>
                          <a:effectLst/>
                          <a:latin typeface="+mn-lt"/>
                          <a:ea typeface="Calibri"/>
                          <a:cs typeface="Arial"/>
                        </a:rPr>
                        <a:t>(שורה 5)</a:t>
                      </a:r>
                      <a:endParaRPr lang="en-US" sz="1500" kern="1200" dirty="0">
                        <a:solidFill>
                          <a:schemeClr val="tx1"/>
                        </a:solidFill>
                        <a:effectLst/>
                        <a:latin typeface="+mn-lt"/>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36525" algn="just" rtl="1">
                        <a:lnSpc>
                          <a:spcPct val="115000"/>
                        </a:lnSpc>
                        <a:spcAft>
                          <a:spcPts val="0"/>
                        </a:spcAft>
                      </a:pPr>
                      <a:r>
                        <a:rPr lang="he-IL" sz="1500" dirty="0" smtClean="0">
                          <a:effectLst/>
                          <a:latin typeface="+mn-lt"/>
                          <a:ea typeface="Calibri"/>
                          <a:cs typeface="Arial"/>
                        </a:rPr>
                        <a:t>שמואל נבון</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r>
            </a:tbl>
          </a:graphicData>
        </a:graphic>
      </p:graphicFrame>
      <p:sp>
        <p:nvSpPr>
          <p:cNvPr id="10" name="TextBox 9"/>
          <p:cNvSpPr txBox="1"/>
          <p:nvPr/>
        </p:nvSpPr>
        <p:spPr>
          <a:xfrm>
            <a:off x="8244408" y="4849996"/>
            <a:ext cx="301284" cy="523220"/>
          </a:xfrm>
          <a:prstGeom prst="rect">
            <a:avLst/>
          </a:prstGeom>
          <a:noFill/>
        </p:spPr>
        <p:txBody>
          <a:bodyPr wrap="square" rtlCol="1">
            <a:spAutoFit/>
          </a:bodyPr>
          <a:lstStyle/>
          <a:p>
            <a:r>
              <a:rPr lang="he-IL" sz="2800" b="1" dirty="0" smtClean="0">
                <a:solidFill>
                  <a:schemeClr val="accent2"/>
                </a:solidFill>
              </a:rPr>
              <a:t>√</a:t>
            </a:r>
            <a:endParaRPr lang="he-IL" sz="2800" b="1" dirty="0">
              <a:solidFill>
                <a:schemeClr val="accent2"/>
              </a:solidFill>
            </a:endParaRPr>
          </a:p>
        </p:txBody>
      </p:sp>
    </p:spTree>
    <p:extLst>
      <p:ext uri="{BB962C8B-B14F-4D97-AF65-F5344CB8AC3E}">
        <p14:creationId xmlns:p14="http://schemas.microsoft.com/office/powerpoint/2010/main" val="2632612845"/>
      </p:ext>
    </p:extLst>
  </p:cSld>
  <p:clrMapOvr>
    <a:masterClrMapping/>
  </p:clrMapOvr>
  <mc:AlternateContent xmlns:mc="http://schemas.openxmlformats.org/markup-compatibility/2006" xmlns:p14="http://schemas.microsoft.com/office/powerpoint/2010/main">
    <mc:Choice Requires="p14">
      <p:transition spd="slow" p14:dur="2000" advClick="0" advTm="4000"/>
    </mc:Choice>
    <mc:Fallback xmlns="">
      <p:transition spd="slow" advClick="0" advTm="4000"/>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64772" y="116632"/>
            <a:ext cx="8568952" cy="6734151"/>
          </a:xfrm>
          <a:prstGeom prst="rect">
            <a:avLst/>
          </a:prstGeom>
          <a:noFill/>
        </p:spPr>
        <p:txBody>
          <a:bodyPr wrap="square" rtlCol="1">
            <a:spAutoFit/>
          </a:bodyPr>
          <a:lstStyle/>
          <a:p>
            <a:pPr lvl="0">
              <a:lnSpc>
                <a:spcPct val="130000"/>
              </a:lnSpc>
            </a:pPr>
            <a:endParaRPr lang="he-IL" sz="1400" b="1" dirty="0" smtClean="0">
              <a:solidFill>
                <a:schemeClr val="accent2"/>
              </a:solidFill>
            </a:endParaRPr>
          </a:p>
          <a:p>
            <a:pPr lvl="0">
              <a:lnSpc>
                <a:spcPct val="130000"/>
              </a:lnSpc>
            </a:pPr>
            <a:r>
              <a:rPr lang="he-IL" sz="2800" b="1" dirty="0" smtClean="0">
                <a:solidFill>
                  <a:schemeClr val="accent2"/>
                </a:solidFill>
              </a:rPr>
              <a:t>להתראות מחר </a:t>
            </a:r>
            <a:r>
              <a:rPr lang="he-IL" sz="2800" b="1" dirty="0">
                <a:solidFill>
                  <a:schemeClr val="accent2"/>
                </a:solidFill>
              </a:rPr>
              <a:t>בשיעור </a:t>
            </a:r>
            <a:r>
              <a:rPr lang="he-IL" sz="2800" b="1" dirty="0" smtClean="0">
                <a:solidFill>
                  <a:schemeClr val="accent2"/>
                </a:solidFill>
              </a:rPr>
              <a:t>הבא</a:t>
            </a:r>
            <a:endParaRPr lang="he-IL" sz="2000" dirty="0">
              <a:solidFill>
                <a:prstClr val="black"/>
              </a:solidFill>
            </a:endParaRPr>
          </a:p>
          <a:p>
            <a:pPr lvl="0">
              <a:lnSpc>
                <a:spcPct val="130000"/>
              </a:lnSpc>
            </a:pPr>
            <a:endParaRPr lang="he-IL" sz="2000" dirty="0" smtClean="0">
              <a:solidFill>
                <a:prstClr val="black"/>
              </a:solidFill>
            </a:endParaRPr>
          </a:p>
          <a:p>
            <a:pPr lvl="0">
              <a:lnSpc>
                <a:spcPct val="130000"/>
              </a:lnSpc>
            </a:pPr>
            <a:r>
              <a:rPr lang="he-IL" sz="2000" dirty="0" smtClean="0">
                <a:solidFill>
                  <a:prstClr val="black"/>
                </a:solidFill>
              </a:rPr>
              <a:t>לידיעתכם</a:t>
            </a:r>
            <a:r>
              <a:rPr lang="he-IL" sz="2000" dirty="0">
                <a:solidFill>
                  <a:prstClr val="black"/>
                </a:solidFill>
              </a:rPr>
              <a:t>:</a:t>
            </a:r>
          </a:p>
          <a:p>
            <a:pPr lvl="0">
              <a:lnSpc>
                <a:spcPct val="130000"/>
              </a:lnSpc>
            </a:pPr>
            <a:r>
              <a:rPr lang="he-IL" sz="2000" dirty="0">
                <a:solidFill>
                  <a:prstClr val="black"/>
                </a:solidFill>
              </a:rPr>
              <a:t>שיעורי האונליין מוקלטים וזמינים </a:t>
            </a:r>
            <a:r>
              <a:rPr lang="he-IL" sz="2000" dirty="0" err="1">
                <a:solidFill>
                  <a:prstClr val="black"/>
                </a:solidFill>
              </a:rPr>
              <a:t>לצפיה</a:t>
            </a:r>
            <a:r>
              <a:rPr lang="he-IL" sz="2000" dirty="0">
                <a:solidFill>
                  <a:prstClr val="black"/>
                </a:solidFill>
              </a:rPr>
              <a:t> חוזרת [החל מעוד </a:t>
            </a:r>
            <a:r>
              <a:rPr lang="he-IL" sz="2000" dirty="0" smtClean="0">
                <a:solidFill>
                  <a:prstClr val="black"/>
                </a:solidFill>
              </a:rPr>
              <a:t>שעה] </a:t>
            </a:r>
            <a:r>
              <a:rPr lang="he-IL" sz="2000" dirty="0">
                <a:solidFill>
                  <a:prstClr val="black"/>
                </a:solidFill>
              </a:rPr>
              <a:t>בפורטל הדף היומי (בספריית שיעורי שמע/וידאו</a:t>
            </a:r>
            <a:r>
              <a:rPr lang="he-IL" sz="2000" dirty="0" smtClean="0">
                <a:solidFill>
                  <a:prstClr val="black"/>
                </a:solidFill>
              </a:rPr>
              <a:t>) ובאפליקציה.</a:t>
            </a:r>
          </a:p>
          <a:p>
            <a:pPr lvl="0">
              <a:lnSpc>
                <a:spcPct val="130000"/>
              </a:lnSpc>
            </a:pPr>
            <a:endParaRPr lang="he-IL" sz="2000" dirty="0">
              <a:solidFill>
                <a:prstClr val="black"/>
              </a:solidFill>
            </a:endParaRPr>
          </a:p>
          <a:p>
            <a:pPr algn="ctr"/>
            <a:endParaRPr lang="he-IL" sz="3600" b="1" dirty="0" smtClean="0">
              <a:solidFill>
                <a:schemeClr val="accent2">
                  <a:lumMod val="75000"/>
                </a:schemeClr>
              </a:solidFill>
            </a:endParaRPr>
          </a:p>
          <a:p>
            <a:pPr lvl="0"/>
            <a:endParaRPr lang="he-IL" dirty="0" smtClean="0">
              <a:solidFill>
                <a:prstClr val="black"/>
              </a:solidFill>
            </a:endParaRPr>
          </a:p>
          <a:p>
            <a:pPr lvl="0"/>
            <a:endParaRPr lang="he-IL" dirty="0">
              <a:solidFill>
                <a:prstClr val="black"/>
              </a:solidFill>
            </a:endParaRPr>
          </a:p>
          <a:p>
            <a:pPr lvl="0"/>
            <a:endParaRPr lang="he-IL" dirty="0">
              <a:solidFill>
                <a:prstClr val="black"/>
              </a:solidFill>
            </a:endParaRPr>
          </a:p>
          <a:p>
            <a:pPr lvl="0"/>
            <a:endParaRPr lang="he-IL" sz="1100" dirty="0">
              <a:solidFill>
                <a:prstClr val="black"/>
              </a:solidFill>
            </a:endParaRPr>
          </a:p>
          <a:p>
            <a:pPr lvl="0" algn="ctr"/>
            <a:endParaRPr lang="he-IL" dirty="0" smtClean="0">
              <a:solidFill>
                <a:prstClr val="black"/>
              </a:solidFill>
            </a:endParaRPr>
          </a:p>
          <a:p>
            <a:pPr lvl="0" algn="ctr"/>
            <a:endParaRPr lang="he-IL" sz="3200" dirty="0">
              <a:solidFill>
                <a:prstClr val="black"/>
              </a:solidFill>
            </a:endParaRPr>
          </a:p>
          <a:p>
            <a:pPr lvl="0" algn="ctr"/>
            <a:endParaRPr lang="he-IL" sz="1600" dirty="0" smtClean="0">
              <a:solidFill>
                <a:prstClr val="black"/>
              </a:solidFill>
            </a:endParaRPr>
          </a:p>
          <a:p>
            <a:pPr lvl="0" algn="ctr"/>
            <a:r>
              <a:rPr lang="he-IL" sz="2300" b="1" dirty="0">
                <a:solidFill>
                  <a:srgbClr val="EEECE1">
                    <a:lumMod val="50000"/>
                  </a:srgbClr>
                </a:solidFill>
              </a:rPr>
              <a:t>השיעור היום </a:t>
            </a:r>
            <a:r>
              <a:rPr lang="he-IL" sz="2300" b="1" dirty="0" smtClean="0">
                <a:solidFill>
                  <a:srgbClr val="EEECE1">
                    <a:lumMod val="50000"/>
                  </a:srgbClr>
                </a:solidFill>
              </a:rPr>
              <a:t>הוקדש להצלחת</a:t>
            </a:r>
            <a:endParaRPr lang="he-IL" sz="2300" b="1" dirty="0">
              <a:solidFill>
                <a:srgbClr val="EEECE1">
                  <a:lumMod val="50000"/>
                </a:srgbClr>
              </a:solidFill>
            </a:endParaRPr>
          </a:p>
          <a:p>
            <a:pPr lvl="0" algn="ctr"/>
            <a:r>
              <a:rPr lang="he-IL" sz="2300" b="1" dirty="0" smtClean="0">
                <a:solidFill>
                  <a:srgbClr val="EEECE1">
                    <a:lumMod val="50000"/>
                  </a:srgbClr>
                </a:solidFill>
              </a:rPr>
              <a:t>אלישבע </a:t>
            </a:r>
            <a:r>
              <a:rPr lang="he-IL" sz="2300" b="1" dirty="0">
                <a:solidFill>
                  <a:srgbClr val="EEECE1">
                    <a:lumMod val="50000"/>
                  </a:srgbClr>
                </a:solidFill>
              </a:rPr>
              <a:t>ברכה בת </a:t>
            </a:r>
            <a:r>
              <a:rPr lang="he-IL" sz="2300" b="1" dirty="0" smtClean="0">
                <a:solidFill>
                  <a:srgbClr val="EEECE1">
                    <a:lumMod val="50000"/>
                  </a:srgbClr>
                </a:solidFill>
              </a:rPr>
              <a:t>עדינה </a:t>
            </a:r>
            <a:r>
              <a:rPr lang="he-IL" sz="2300" b="1" dirty="0">
                <a:solidFill>
                  <a:srgbClr val="EEECE1">
                    <a:lumMod val="50000"/>
                  </a:srgbClr>
                </a:solidFill>
              </a:rPr>
              <a:t>לזרע של </a:t>
            </a:r>
            <a:r>
              <a:rPr lang="he-IL" sz="2300" b="1" dirty="0" smtClean="0">
                <a:solidFill>
                  <a:srgbClr val="EEECE1">
                    <a:lumMod val="50000"/>
                  </a:srgbClr>
                </a:solidFill>
              </a:rPr>
              <a:t>קיימא</a:t>
            </a:r>
            <a:endParaRPr lang="he-IL" sz="2300" b="1" dirty="0">
              <a:solidFill>
                <a:srgbClr val="EEECE1">
                  <a:lumMod val="50000"/>
                </a:srgbClr>
              </a:solidFill>
            </a:endParaRPr>
          </a:p>
          <a:p>
            <a:pPr lvl="0" algn="ctr"/>
            <a:endParaRPr lang="he-IL" sz="1600" dirty="0">
              <a:solidFill>
                <a:prstClr val="black"/>
              </a:solidFill>
            </a:endParaRPr>
          </a:p>
          <a:p>
            <a:pPr lvl="0" algn="ctr"/>
            <a:r>
              <a:rPr lang="he-IL" dirty="0" smtClean="0">
                <a:solidFill>
                  <a:prstClr val="black"/>
                </a:solidFill>
              </a:rPr>
              <a:t>לסיוע טכני ולהקדשת </a:t>
            </a:r>
            <a:r>
              <a:rPr lang="he-IL" dirty="0">
                <a:solidFill>
                  <a:prstClr val="black"/>
                </a:solidFill>
              </a:rPr>
              <a:t>שיעורים:</a:t>
            </a:r>
            <a:r>
              <a:rPr lang="en-US" dirty="0">
                <a:solidFill>
                  <a:prstClr val="black"/>
                </a:solidFill>
                <a:hlinkClick r:id="rId2"/>
              </a:rPr>
              <a:t>daf-yomi@daf-yomi.com</a:t>
            </a:r>
            <a:r>
              <a:rPr lang="en-US" dirty="0">
                <a:solidFill>
                  <a:prstClr val="black"/>
                </a:solidFill>
              </a:rPr>
              <a:t> </a:t>
            </a:r>
            <a:endParaRPr lang="he-IL" dirty="0">
              <a:solidFill>
                <a:prstClr val="black"/>
              </a:solidFill>
            </a:endParaRPr>
          </a:p>
        </p:txBody>
      </p:sp>
      <p:pic>
        <p:nvPicPr>
          <p:cNvPr id="2" name="תמונה 1"/>
          <p:cNvPicPr>
            <a:picLocks noChangeAspect="1"/>
          </p:cNvPicPr>
          <p:nvPr/>
        </p:nvPicPr>
        <p:blipFill>
          <a:blip r:embed="rId3"/>
          <a:stretch>
            <a:fillRect/>
          </a:stretch>
        </p:blipFill>
        <p:spPr>
          <a:xfrm>
            <a:off x="1691680" y="2760794"/>
            <a:ext cx="6624736" cy="1964350"/>
          </a:xfrm>
          <a:prstGeom prst="rect">
            <a:avLst/>
          </a:prstGeom>
        </p:spPr>
      </p:pic>
      <p:cxnSp>
        <p:nvCxnSpPr>
          <p:cNvPr id="6" name="מחבר חץ ישר 5"/>
          <p:cNvCxnSpPr/>
          <p:nvPr/>
        </p:nvCxnSpPr>
        <p:spPr>
          <a:xfrm flipH="1">
            <a:off x="6444208" y="2492896"/>
            <a:ext cx="648072" cy="17281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1063310"/>
      </p:ext>
    </p:extLst>
  </p:cSld>
  <p:clrMapOvr>
    <a:masterClrMapping/>
  </p:clrMapOvr>
  <mc:AlternateContent xmlns:mc="http://schemas.openxmlformats.org/markup-compatibility/2006" xmlns:p14="http://schemas.microsoft.com/office/powerpoint/2010/main">
    <mc:Choice Requires="p14">
      <p:transition spd="slow" p14:dur="2000" advClick="0" advTm="4000"/>
    </mc:Choice>
    <mc:Fallback xmlns="">
      <p:transition spd="slow" advClick="0" advTm="400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4" name="TextBox 3"/>
          <p:cNvSpPr txBox="1"/>
          <p:nvPr/>
        </p:nvSpPr>
        <p:spPr>
          <a:xfrm>
            <a:off x="683568" y="206860"/>
            <a:ext cx="8136904" cy="1717393"/>
          </a:xfrm>
          <a:prstGeom prst="rect">
            <a:avLst/>
          </a:prstGeom>
          <a:noFill/>
        </p:spPr>
        <p:txBody>
          <a:bodyPr wrap="square" rtlCol="1">
            <a:spAutoFit/>
          </a:bodyPr>
          <a:lstStyle/>
          <a:p>
            <a:pPr>
              <a:lnSpc>
                <a:spcPct val="120000"/>
              </a:lnSpc>
            </a:pPr>
            <a:r>
              <a:rPr lang="he-IL" sz="1700" dirty="0" err="1"/>
              <a:t>מתיב</a:t>
            </a:r>
            <a:r>
              <a:rPr lang="he-IL" sz="1700" dirty="0"/>
              <a:t> רמי בר </a:t>
            </a:r>
            <a:r>
              <a:rPr lang="he-IL" sz="1700" dirty="0" err="1" smtClean="0"/>
              <a:t>חמא</a:t>
            </a:r>
            <a:r>
              <a:rPr lang="he-IL" sz="1700" dirty="0" smtClean="0"/>
              <a:t>:</a:t>
            </a:r>
          </a:p>
          <a:p>
            <a:pPr>
              <a:lnSpc>
                <a:spcPct val="120000"/>
              </a:lnSpc>
            </a:pPr>
            <a:r>
              <a:rPr lang="he-IL" sz="1700" dirty="0">
                <a:solidFill>
                  <a:srgbClr val="F79646">
                    <a:lumMod val="50000"/>
                  </a:srgbClr>
                </a:solidFill>
              </a:rPr>
              <a:t>קונם </a:t>
            </a:r>
            <a:r>
              <a:rPr lang="he-IL" sz="1700" dirty="0">
                <a:solidFill>
                  <a:srgbClr val="F79646">
                    <a:lumMod val="50000"/>
                  </a:srgbClr>
                </a:solidFill>
              </a:rPr>
              <a:t>פירות האלו </a:t>
            </a:r>
            <a:r>
              <a:rPr lang="he-IL" sz="1700" dirty="0" smtClean="0">
                <a:solidFill>
                  <a:srgbClr val="F79646">
                    <a:lumMod val="50000"/>
                  </a:srgbClr>
                </a:solidFill>
              </a:rPr>
              <a:t>עלי, </a:t>
            </a:r>
            <a:r>
              <a:rPr lang="he-IL" sz="1700" dirty="0">
                <a:solidFill>
                  <a:srgbClr val="F79646">
                    <a:lumMod val="50000"/>
                  </a:srgbClr>
                </a:solidFill>
              </a:rPr>
              <a:t>קונם הן על </a:t>
            </a:r>
            <a:r>
              <a:rPr lang="he-IL" sz="1700" dirty="0" smtClean="0">
                <a:solidFill>
                  <a:srgbClr val="F79646">
                    <a:lumMod val="50000"/>
                  </a:srgbClr>
                </a:solidFill>
              </a:rPr>
              <a:t>פי, </a:t>
            </a:r>
            <a:r>
              <a:rPr lang="he-IL" sz="1700" dirty="0">
                <a:solidFill>
                  <a:srgbClr val="F79646">
                    <a:lumMod val="50000"/>
                  </a:srgbClr>
                </a:solidFill>
              </a:rPr>
              <a:t>קונם הן לפי </a:t>
            </a:r>
            <a:r>
              <a:rPr lang="he-IL" sz="1700" dirty="0">
                <a:solidFill>
                  <a:srgbClr val="F79646">
                    <a:lumMod val="50000"/>
                  </a:srgbClr>
                </a:solidFill>
              </a:rPr>
              <a:t>- אסור </a:t>
            </a:r>
            <a:r>
              <a:rPr lang="he-IL" sz="1700" dirty="0">
                <a:solidFill>
                  <a:srgbClr val="F79646">
                    <a:lumMod val="50000"/>
                  </a:srgbClr>
                </a:solidFill>
              </a:rPr>
              <a:t>בחילופיהן </a:t>
            </a:r>
            <a:r>
              <a:rPr lang="he-IL" sz="1700" dirty="0" smtClean="0">
                <a:solidFill>
                  <a:srgbClr val="F79646">
                    <a:lumMod val="50000"/>
                  </a:srgbClr>
                </a:solidFill>
              </a:rPr>
              <a:t>ובגידוליהן.</a:t>
            </a:r>
          </a:p>
          <a:p>
            <a:pPr>
              <a:lnSpc>
                <a:spcPct val="120000"/>
              </a:lnSpc>
            </a:pPr>
            <a:r>
              <a:rPr lang="he-IL" sz="1700" dirty="0" smtClean="0">
                <a:solidFill>
                  <a:srgbClr val="F79646">
                    <a:lumMod val="50000"/>
                  </a:srgbClr>
                </a:solidFill>
              </a:rPr>
              <a:t>שאני </a:t>
            </a:r>
            <a:r>
              <a:rPr lang="he-IL" sz="1700" dirty="0">
                <a:solidFill>
                  <a:srgbClr val="F79646">
                    <a:lumMod val="50000"/>
                  </a:srgbClr>
                </a:solidFill>
              </a:rPr>
              <a:t>אוכל ושאני טועם </a:t>
            </a:r>
            <a:r>
              <a:rPr lang="he-IL" sz="1700" dirty="0">
                <a:solidFill>
                  <a:srgbClr val="F79646">
                    <a:lumMod val="50000"/>
                  </a:srgbClr>
                </a:solidFill>
              </a:rPr>
              <a:t>- מותר </a:t>
            </a:r>
            <a:r>
              <a:rPr lang="he-IL" sz="1700" dirty="0">
                <a:solidFill>
                  <a:srgbClr val="F79646">
                    <a:lumMod val="50000"/>
                  </a:srgbClr>
                </a:solidFill>
              </a:rPr>
              <a:t>בחילופיהן </a:t>
            </a:r>
            <a:r>
              <a:rPr lang="he-IL" sz="1700" dirty="0" smtClean="0">
                <a:solidFill>
                  <a:srgbClr val="F79646">
                    <a:lumMod val="50000"/>
                  </a:srgbClr>
                </a:solidFill>
              </a:rPr>
              <a:t>ובגידוליהן, </a:t>
            </a:r>
            <a:r>
              <a:rPr lang="he-IL" sz="1700" dirty="0">
                <a:solidFill>
                  <a:srgbClr val="F79646">
                    <a:lumMod val="50000"/>
                  </a:srgbClr>
                </a:solidFill>
              </a:rPr>
              <a:t>בדבר שזרעו </a:t>
            </a:r>
            <a:r>
              <a:rPr lang="he-IL" sz="1700" dirty="0" smtClean="0">
                <a:solidFill>
                  <a:srgbClr val="F79646">
                    <a:lumMod val="50000"/>
                  </a:srgbClr>
                </a:solidFill>
              </a:rPr>
              <a:t>כלה, </a:t>
            </a:r>
          </a:p>
          <a:p>
            <a:pPr>
              <a:lnSpc>
                <a:spcPct val="120000"/>
              </a:lnSpc>
            </a:pPr>
            <a:r>
              <a:rPr lang="he-IL" sz="1700" dirty="0" smtClean="0">
                <a:solidFill>
                  <a:srgbClr val="F79646">
                    <a:lumMod val="50000"/>
                  </a:srgbClr>
                </a:solidFill>
              </a:rPr>
              <a:t>אבל </a:t>
            </a:r>
            <a:r>
              <a:rPr lang="he-IL" sz="1700" dirty="0">
                <a:solidFill>
                  <a:srgbClr val="F79646">
                    <a:lumMod val="50000"/>
                  </a:srgbClr>
                </a:solidFill>
              </a:rPr>
              <a:t>בדבר שאין זרעו כלה אפילו גידולי </a:t>
            </a:r>
            <a:r>
              <a:rPr lang="he-IL" sz="1700" dirty="0" err="1">
                <a:solidFill>
                  <a:srgbClr val="F79646">
                    <a:lumMod val="50000"/>
                  </a:srgbClr>
                </a:solidFill>
              </a:rPr>
              <a:t>גידולין</a:t>
            </a:r>
            <a:r>
              <a:rPr lang="he-IL" sz="1700" dirty="0">
                <a:solidFill>
                  <a:srgbClr val="F79646">
                    <a:lumMod val="50000"/>
                  </a:srgbClr>
                </a:solidFill>
              </a:rPr>
              <a:t> </a:t>
            </a:r>
            <a:r>
              <a:rPr lang="he-IL" sz="1700" dirty="0" err="1" smtClean="0">
                <a:solidFill>
                  <a:srgbClr val="00B050"/>
                </a:solidFill>
              </a:rPr>
              <a:t>אסורין</a:t>
            </a:r>
            <a:r>
              <a:rPr lang="he-IL" sz="1700" dirty="0">
                <a:solidFill>
                  <a:srgbClr val="F79646">
                    <a:lumMod val="50000"/>
                  </a:srgbClr>
                </a:solidFill>
              </a:rPr>
              <a:t>.</a:t>
            </a:r>
            <a:endParaRPr lang="he-IL" sz="1700" dirty="0">
              <a:solidFill>
                <a:srgbClr val="F79646">
                  <a:lumMod val="50000"/>
                </a:srgbClr>
              </a:solidFill>
            </a:endParaRPr>
          </a:p>
          <a:p>
            <a:pPr>
              <a:lnSpc>
                <a:spcPct val="120000"/>
              </a:lnSpc>
            </a:pPr>
            <a:endParaRPr lang="he-IL" sz="2000" dirty="0"/>
          </a:p>
        </p:txBody>
      </p:sp>
      <p:sp>
        <p:nvSpPr>
          <p:cNvPr id="9" name="TextBox 8"/>
          <p:cNvSpPr txBox="1"/>
          <p:nvPr/>
        </p:nvSpPr>
        <p:spPr>
          <a:xfrm>
            <a:off x="130708" y="35332"/>
            <a:ext cx="1560972" cy="369332"/>
          </a:xfrm>
          <a:prstGeom prst="rect">
            <a:avLst/>
          </a:prstGeom>
          <a:noFill/>
        </p:spPr>
        <p:txBody>
          <a:bodyPr wrap="square" rtlCol="1">
            <a:spAutoFit/>
          </a:bodyPr>
          <a:lstStyle/>
          <a:p>
            <a:r>
              <a:rPr lang="he-IL" b="1" dirty="0" smtClean="0">
                <a:solidFill>
                  <a:prstClr val="white">
                    <a:lumMod val="50000"/>
                  </a:prstClr>
                </a:solidFill>
              </a:rPr>
              <a:t>דף </a:t>
            </a:r>
            <a:r>
              <a:rPr lang="he-IL" b="1" dirty="0" smtClean="0">
                <a:solidFill>
                  <a:prstClr val="white">
                    <a:lumMod val="50000"/>
                  </a:prstClr>
                </a:solidFill>
              </a:rPr>
              <a:t>נט </a:t>
            </a:r>
            <a:r>
              <a:rPr lang="he-IL" b="1" dirty="0" smtClean="0">
                <a:solidFill>
                  <a:prstClr val="white">
                    <a:lumMod val="50000"/>
                  </a:prstClr>
                </a:solidFill>
              </a:rPr>
              <a:t>עמוד א</a:t>
            </a:r>
            <a:endParaRPr lang="he-IL" b="1" dirty="0">
              <a:solidFill>
                <a:prstClr val="white">
                  <a:lumMod val="50000"/>
                </a:prstClr>
              </a:solidFill>
            </a:endParaRPr>
          </a:p>
        </p:txBody>
      </p:sp>
      <p:sp>
        <p:nvSpPr>
          <p:cNvPr id="7" name="הסבר מלבני מעוגל 6"/>
          <p:cNvSpPr/>
          <p:nvPr/>
        </p:nvSpPr>
        <p:spPr>
          <a:xfrm>
            <a:off x="418740" y="1268760"/>
            <a:ext cx="2713100" cy="792088"/>
          </a:xfrm>
          <a:prstGeom prst="wedgeRoundRectCallout">
            <a:avLst>
              <a:gd name="adj1" fmla="val -59567"/>
              <a:gd name="adj2" fmla="val -53271"/>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400" b="1" dirty="0" smtClean="0">
                <a:solidFill>
                  <a:schemeClr val="tx1"/>
                </a:solidFill>
              </a:rPr>
              <a:t>דף </a:t>
            </a:r>
            <a:r>
              <a:rPr lang="he-IL" sz="1400" b="1" dirty="0" err="1" smtClean="0">
                <a:solidFill>
                  <a:schemeClr val="tx1"/>
                </a:solidFill>
              </a:rPr>
              <a:t>נז</a:t>
            </a:r>
            <a:r>
              <a:rPr lang="he-IL" sz="1400" b="1" dirty="0" smtClean="0">
                <a:solidFill>
                  <a:schemeClr val="tx1"/>
                </a:solidFill>
              </a:rPr>
              <a:t> עמוד ב:</a:t>
            </a:r>
          </a:p>
          <a:p>
            <a:pPr lvl="0">
              <a:lnSpc>
                <a:spcPct val="120000"/>
              </a:lnSpc>
            </a:pPr>
            <a:r>
              <a:rPr lang="he-IL" sz="1400" dirty="0">
                <a:solidFill>
                  <a:prstClr val="black"/>
                </a:solidFill>
              </a:rPr>
              <a:t>אמר רבי ינאי: </a:t>
            </a:r>
            <a:r>
              <a:rPr lang="he-IL" sz="1400" dirty="0" smtClean="0">
                <a:solidFill>
                  <a:prstClr val="black"/>
                </a:solidFill>
              </a:rPr>
              <a:t>בצל </a:t>
            </a:r>
            <a:r>
              <a:rPr lang="he-IL" sz="1400" dirty="0">
                <a:solidFill>
                  <a:prstClr val="black"/>
                </a:solidFill>
              </a:rPr>
              <a:t>של תרומה שנטעו ורבו גידוליו על עיקרו </a:t>
            </a:r>
            <a:r>
              <a:rPr lang="he-IL" sz="1400" dirty="0" smtClean="0">
                <a:solidFill>
                  <a:prstClr val="black"/>
                </a:solidFill>
              </a:rPr>
              <a:t>- </a:t>
            </a:r>
            <a:r>
              <a:rPr lang="he-IL" sz="1400" b="1" dirty="0" smtClean="0">
                <a:solidFill>
                  <a:srgbClr val="00B050"/>
                </a:solidFill>
              </a:rPr>
              <a:t>מותר</a:t>
            </a:r>
            <a:r>
              <a:rPr lang="he-IL" sz="1400" dirty="0">
                <a:solidFill>
                  <a:prstClr val="black"/>
                </a:solidFill>
              </a:rPr>
              <a:t>.</a:t>
            </a:r>
          </a:p>
        </p:txBody>
      </p:sp>
    </p:spTree>
    <p:extLst>
      <p:ext uri="{BB962C8B-B14F-4D97-AF65-F5344CB8AC3E}">
        <p14:creationId xmlns:p14="http://schemas.microsoft.com/office/powerpoint/2010/main" val="4595482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4" name="TextBox 3"/>
          <p:cNvSpPr txBox="1"/>
          <p:nvPr/>
        </p:nvSpPr>
        <p:spPr>
          <a:xfrm>
            <a:off x="683568" y="206860"/>
            <a:ext cx="8136904" cy="2345257"/>
          </a:xfrm>
          <a:prstGeom prst="rect">
            <a:avLst/>
          </a:prstGeom>
          <a:noFill/>
        </p:spPr>
        <p:txBody>
          <a:bodyPr wrap="square" rtlCol="1">
            <a:spAutoFit/>
          </a:bodyPr>
          <a:lstStyle/>
          <a:p>
            <a:pPr>
              <a:lnSpc>
                <a:spcPct val="120000"/>
              </a:lnSpc>
            </a:pPr>
            <a:r>
              <a:rPr lang="he-IL" sz="1700" dirty="0" err="1"/>
              <a:t>מתיב</a:t>
            </a:r>
            <a:r>
              <a:rPr lang="he-IL" sz="1700" dirty="0"/>
              <a:t> רמי בר </a:t>
            </a:r>
            <a:r>
              <a:rPr lang="he-IL" sz="1700" dirty="0" err="1" smtClean="0"/>
              <a:t>חמא</a:t>
            </a:r>
            <a:r>
              <a:rPr lang="he-IL" sz="1700" dirty="0" smtClean="0"/>
              <a:t>:</a:t>
            </a:r>
          </a:p>
          <a:p>
            <a:pPr>
              <a:lnSpc>
                <a:spcPct val="120000"/>
              </a:lnSpc>
            </a:pPr>
            <a:r>
              <a:rPr lang="he-IL" sz="1700" dirty="0">
                <a:solidFill>
                  <a:srgbClr val="F79646">
                    <a:lumMod val="50000"/>
                  </a:srgbClr>
                </a:solidFill>
              </a:rPr>
              <a:t>קונם </a:t>
            </a:r>
            <a:r>
              <a:rPr lang="he-IL" sz="1700" dirty="0">
                <a:solidFill>
                  <a:srgbClr val="F79646">
                    <a:lumMod val="50000"/>
                  </a:srgbClr>
                </a:solidFill>
              </a:rPr>
              <a:t>פירות האלו </a:t>
            </a:r>
            <a:r>
              <a:rPr lang="he-IL" sz="1700" dirty="0" smtClean="0">
                <a:solidFill>
                  <a:srgbClr val="F79646">
                    <a:lumMod val="50000"/>
                  </a:srgbClr>
                </a:solidFill>
              </a:rPr>
              <a:t>עלי, </a:t>
            </a:r>
            <a:r>
              <a:rPr lang="he-IL" sz="1700" dirty="0">
                <a:solidFill>
                  <a:srgbClr val="F79646">
                    <a:lumMod val="50000"/>
                  </a:srgbClr>
                </a:solidFill>
              </a:rPr>
              <a:t>קונם הן על </a:t>
            </a:r>
            <a:r>
              <a:rPr lang="he-IL" sz="1700" dirty="0" smtClean="0">
                <a:solidFill>
                  <a:srgbClr val="F79646">
                    <a:lumMod val="50000"/>
                  </a:srgbClr>
                </a:solidFill>
              </a:rPr>
              <a:t>פי, </a:t>
            </a:r>
            <a:r>
              <a:rPr lang="he-IL" sz="1700" dirty="0">
                <a:solidFill>
                  <a:srgbClr val="F79646">
                    <a:lumMod val="50000"/>
                  </a:srgbClr>
                </a:solidFill>
              </a:rPr>
              <a:t>קונם הן לפי </a:t>
            </a:r>
            <a:r>
              <a:rPr lang="he-IL" sz="1700" dirty="0">
                <a:solidFill>
                  <a:srgbClr val="F79646">
                    <a:lumMod val="50000"/>
                  </a:srgbClr>
                </a:solidFill>
              </a:rPr>
              <a:t>- אסור </a:t>
            </a:r>
            <a:r>
              <a:rPr lang="he-IL" sz="1700" dirty="0">
                <a:solidFill>
                  <a:srgbClr val="F79646">
                    <a:lumMod val="50000"/>
                  </a:srgbClr>
                </a:solidFill>
              </a:rPr>
              <a:t>בחילופיהן </a:t>
            </a:r>
            <a:r>
              <a:rPr lang="he-IL" sz="1700" dirty="0" smtClean="0">
                <a:solidFill>
                  <a:srgbClr val="F79646">
                    <a:lumMod val="50000"/>
                  </a:srgbClr>
                </a:solidFill>
              </a:rPr>
              <a:t>ובגידוליהן.</a:t>
            </a:r>
          </a:p>
          <a:p>
            <a:pPr>
              <a:lnSpc>
                <a:spcPct val="120000"/>
              </a:lnSpc>
            </a:pPr>
            <a:r>
              <a:rPr lang="he-IL" sz="1700" dirty="0" smtClean="0">
                <a:solidFill>
                  <a:srgbClr val="F79646">
                    <a:lumMod val="50000"/>
                  </a:srgbClr>
                </a:solidFill>
              </a:rPr>
              <a:t>שאני </a:t>
            </a:r>
            <a:r>
              <a:rPr lang="he-IL" sz="1700" dirty="0">
                <a:solidFill>
                  <a:srgbClr val="F79646">
                    <a:lumMod val="50000"/>
                  </a:srgbClr>
                </a:solidFill>
              </a:rPr>
              <a:t>אוכל ושאני טועם </a:t>
            </a:r>
            <a:r>
              <a:rPr lang="he-IL" sz="1700" dirty="0">
                <a:solidFill>
                  <a:srgbClr val="F79646">
                    <a:lumMod val="50000"/>
                  </a:srgbClr>
                </a:solidFill>
              </a:rPr>
              <a:t>- מותר </a:t>
            </a:r>
            <a:r>
              <a:rPr lang="he-IL" sz="1700" dirty="0">
                <a:solidFill>
                  <a:srgbClr val="F79646">
                    <a:lumMod val="50000"/>
                  </a:srgbClr>
                </a:solidFill>
              </a:rPr>
              <a:t>בחילופיהן </a:t>
            </a:r>
            <a:r>
              <a:rPr lang="he-IL" sz="1700" dirty="0" smtClean="0">
                <a:solidFill>
                  <a:srgbClr val="F79646">
                    <a:lumMod val="50000"/>
                  </a:srgbClr>
                </a:solidFill>
              </a:rPr>
              <a:t>ובגידוליהן, </a:t>
            </a:r>
            <a:r>
              <a:rPr lang="he-IL" sz="1700" dirty="0">
                <a:solidFill>
                  <a:srgbClr val="F79646">
                    <a:lumMod val="50000"/>
                  </a:srgbClr>
                </a:solidFill>
              </a:rPr>
              <a:t>בדבר שזרעו </a:t>
            </a:r>
            <a:r>
              <a:rPr lang="he-IL" sz="1700" dirty="0" smtClean="0">
                <a:solidFill>
                  <a:srgbClr val="F79646">
                    <a:lumMod val="50000"/>
                  </a:srgbClr>
                </a:solidFill>
              </a:rPr>
              <a:t>כלה, </a:t>
            </a:r>
          </a:p>
          <a:p>
            <a:pPr>
              <a:lnSpc>
                <a:spcPct val="120000"/>
              </a:lnSpc>
            </a:pPr>
            <a:r>
              <a:rPr lang="he-IL" sz="1700" dirty="0" smtClean="0">
                <a:solidFill>
                  <a:srgbClr val="F79646">
                    <a:lumMod val="50000"/>
                  </a:srgbClr>
                </a:solidFill>
              </a:rPr>
              <a:t>אבל </a:t>
            </a:r>
            <a:r>
              <a:rPr lang="he-IL" sz="1700" dirty="0">
                <a:solidFill>
                  <a:srgbClr val="F79646">
                    <a:lumMod val="50000"/>
                  </a:srgbClr>
                </a:solidFill>
              </a:rPr>
              <a:t>בדבר שאין זרעו כלה אפילו גידולי </a:t>
            </a:r>
            <a:r>
              <a:rPr lang="he-IL" sz="1700" dirty="0" err="1">
                <a:solidFill>
                  <a:srgbClr val="F79646">
                    <a:lumMod val="50000"/>
                  </a:srgbClr>
                </a:solidFill>
              </a:rPr>
              <a:t>גידולין</a:t>
            </a:r>
            <a:r>
              <a:rPr lang="he-IL" sz="1700" dirty="0">
                <a:solidFill>
                  <a:srgbClr val="F79646">
                    <a:lumMod val="50000"/>
                  </a:srgbClr>
                </a:solidFill>
              </a:rPr>
              <a:t> </a:t>
            </a:r>
            <a:r>
              <a:rPr lang="he-IL" sz="1700" dirty="0" err="1" smtClean="0">
                <a:solidFill>
                  <a:srgbClr val="00B050"/>
                </a:solidFill>
              </a:rPr>
              <a:t>אסורין</a:t>
            </a:r>
            <a:r>
              <a:rPr lang="he-IL" sz="1700" dirty="0">
                <a:solidFill>
                  <a:srgbClr val="F79646">
                    <a:lumMod val="50000"/>
                  </a:srgbClr>
                </a:solidFill>
              </a:rPr>
              <a:t>.</a:t>
            </a:r>
            <a:endParaRPr lang="he-IL" sz="1700" dirty="0">
              <a:solidFill>
                <a:srgbClr val="F79646">
                  <a:lumMod val="50000"/>
                </a:srgbClr>
              </a:solidFill>
            </a:endParaRPr>
          </a:p>
          <a:p>
            <a:pPr>
              <a:lnSpc>
                <a:spcPct val="120000"/>
              </a:lnSpc>
            </a:pPr>
            <a:endParaRPr lang="he-IL" sz="2000" dirty="0"/>
          </a:p>
          <a:p>
            <a:pPr>
              <a:lnSpc>
                <a:spcPct val="120000"/>
              </a:lnSpc>
            </a:pPr>
            <a:r>
              <a:rPr lang="he-IL" sz="1700" dirty="0" smtClean="0"/>
              <a:t>אמר </a:t>
            </a:r>
            <a:r>
              <a:rPr lang="he-IL" sz="1700" dirty="0"/>
              <a:t>רבי </a:t>
            </a:r>
            <a:r>
              <a:rPr lang="he-IL" sz="1700" dirty="0" smtClean="0"/>
              <a:t>אבא:</a:t>
            </a:r>
          </a:p>
          <a:p>
            <a:pPr>
              <a:lnSpc>
                <a:spcPct val="120000"/>
              </a:lnSpc>
            </a:pPr>
            <a:r>
              <a:rPr lang="he-IL" sz="1700" dirty="0" smtClean="0"/>
              <a:t>שאני קונמות, </a:t>
            </a:r>
            <a:r>
              <a:rPr lang="he-IL" sz="1700" dirty="0"/>
              <a:t>הואיל ואי בעי </a:t>
            </a:r>
            <a:r>
              <a:rPr lang="he-IL" sz="1700" dirty="0" err="1"/>
              <a:t>מתשיל</a:t>
            </a:r>
            <a:r>
              <a:rPr lang="he-IL" sz="1700" dirty="0"/>
              <a:t> </a:t>
            </a:r>
            <a:r>
              <a:rPr lang="he-IL" sz="1700" dirty="0" err="1" smtClean="0"/>
              <a:t>עלייהו</a:t>
            </a:r>
            <a:r>
              <a:rPr lang="he-IL" sz="1700" dirty="0" smtClean="0"/>
              <a:t>, </a:t>
            </a:r>
            <a:r>
              <a:rPr lang="he-IL" sz="1700" dirty="0"/>
              <a:t>הוו להו כדבר שיש לו </a:t>
            </a:r>
            <a:r>
              <a:rPr lang="he-IL" sz="1700" dirty="0" err="1"/>
              <a:t>מתירין</a:t>
            </a:r>
            <a:r>
              <a:rPr lang="he-IL" sz="1700" dirty="0"/>
              <a:t> ואין בטיל </a:t>
            </a:r>
            <a:r>
              <a:rPr lang="he-IL" sz="1700" dirty="0" smtClean="0"/>
              <a:t>ברוב.</a:t>
            </a:r>
          </a:p>
        </p:txBody>
      </p:sp>
      <p:sp>
        <p:nvSpPr>
          <p:cNvPr id="9" name="TextBox 8"/>
          <p:cNvSpPr txBox="1"/>
          <p:nvPr/>
        </p:nvSpPr>
        <p:spPr>
          <a:xfrm>
            <a:off x="130708" y="35332"/>
            <a:ext cx="1560972" cy="369332"/>
          </a:xfrm>
          <a:prstGeom prst="rect">
            <a:avLst/>
          </a:prstGeom>
          <a:noFill/>
        </p:spPr>
        <p:txBody>
          <a:bodyPr wrap="square" rtlCol="1">
            <a:spAutoFit/>
          </a:bodyPr>
          <a:lstStyle/>
          <a:p>
            <a:r>
              <a:rPr lang="he-IL" b="1" dirty="0" smtClean="0">
                <a:solidFill>
                  <a:prstClr val="white">
                    <a:lumMod val="50000"/>
                  </a:prstClr>
                </a:solidFill>
              </a:rPr>
              <a:t>דף </a:t>
            </a:r>
            <a:r>
              <a:rPr lang="he-IL" b="1" dirty="0" smtClean="0">
                <a:solidFill>
                  <a:prstClr val="white">
                    <a:lumMod val="50000"/>
                  </a:prstClr>
                </a:solidFill>
              </a:rPr>
              <a:t>נט </a:t>
            </a:r>
            <a:r>
              <a:rPr lang="he-IL" b="1" dirty="0" smtClean="0">
                <a:solidFill>
                  <a:prstClr val="white">
                    <a:lumMod val="50000"/>
                  </a:prstClr>
                </a:solidFill>
              </a:rPr>
              <a:t>עמוד א</a:t>
            </a:r>
            <a:endParaRPr lang="he-IL" b="1" dirty="0">
              <a:solidFill>
                <a:prstClr val="white">
                  <a:lumMod val="50000"/>
                </a:prstClr>
              </a:solidFill>
            </a:endParaRPr>
          </a:p>
        </p:txBody>
      </p:sp>
      <p:sp>
        <p:nvSpPr>
          <p:cNvPr id="7" name="הסבר מלבני מעוגל 6"/>
          <p:cNvSpPr/>
          <p:nvPr/>
        </p:nvSpPr>
        <p:spPr>
          <a:xfrm>
            <a:off x="418740" y="1268760"/>
            <a:ext cx="2713100" cy="792088"/>
          </a:xfrm>
          <a:prstGeom prst="wedgeRoundRectCallout">
            <a:avLst>
              <a:gd name="adj1" fmla="val -59567"/>
              <a:gd name="adj2" fmla="val -53271"/>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400" b="1" dirty="0" smtClean="0">
                <a:solidFill>
                  <a:schemeClr val="tx1"/>
                </a:solidFill>
              </a:rPr>
              <a:t>דף </a:t>
            </a:r>
            <a:r>
              <a:rPr lang="he-IL" sz="1400" b="1" dirty="0" err="1" smtClean="0">
                <a:solidFill>
                  <a:schemeClr val="tx1"/>
                </a:solidFill>
              </a:rPr>
              <a:t>נז</a:t>
            </a:r>
            <a:r>
              <a:rPr lang="he-IL" sz="1400" b="1" dirty="0" smtClean="0">
                <a:solidFill>
                  <a:schemeClr val="tx1"/>
                </a:solidFill>
              </a:rPr>
              <a:t> עמוד ב:</a:t>
            </a:r>
          </a:p>
          <a:p>
            <a:pPr lvl="0">
              <a:lnSpc>
                <a:spcPct val="120000"/>
              </a:lnSpc>
            </a:pPr>
            <a:r>
              <a:rPr lang="he-IL" sz="1400" dirty="0">
                <a:solidFill>
                  <a:prstClr val="black"/>
                </a:solidFill>
              </a:rPr>
              <a:t>אמר רבי ינאי: </a:t>
            </a:r>
            <a:r>
              <a:rPr lang="he-IL" sz="1400" dirty="0" smtClean="0">
                <a:solidFill>
                  <a:prstClr val="black"/>
                </a:solidFill>
              </a:rPr>
              <a:t>בצל </a:t>
            </a:r>
            <a:r>
              <a:rPr lang="he-IL" sz="1400" dirty="0">
                <a:solidFill>
                  <a:prstClr val="black"/>
                </a:solidFill>
              </a:rPr>
              <a:t>של תרומה שנטעו ורבו גידוליו על עיקרו </a:t>
            </a:r>
            <a:r>
              <a:rPr lang="he-IL" sz="1400" dirty="0" smtClean="0">
                <a:solidFill>
                  <a:prstClr val="black"/>
                </a:solidFill>
              </a:rPr>
              <a:t>- </a:t>
            </a:r>
            <a:r>
              <a:rPr lang="he-IL" sz="1400" b="1" dirty="0" smtClean="0">
                <a:solidFill>
                  <a:srgbClr val="00B050"/>
                </a:solidFill>
              </a:rPr>
              <a:t>מותר</a:t>
            </a:r>
            <a:r>
              <a:rPr lang="he-IL" sz="1400" dirty="0">
                <a:solidFill>
                  <a:prstClr val="black"/>
                </a:solidFill>
              </a:rPr>
              <a:t>.</a:t>
            </a:r>
          </a:p>
        </p:txBody>
      </p:sp>
      <p:sp>
        <p:nvSpPr>
          <p:cNvPr id="6" name="TextBox 5"/>
          <p:cNvSpPr txBox="1"/>
          <p:nvPr/>
        </p:nvSpPr>
        <p:spPr>
          <a:xfrm>
            <a:off x="8712968" y="1844824"/>
            <a:ext cx="467544" cy="369332"/>
          </a:xfrm>
          <a:prstGeom prst="rect">
            <a:avLst/>
          </a:prstGeom>
          <a:noFill/>
        </p:spPr>
        <p:txBody>
          <a:bodyPr wrap="square" rtlCol="1">
            <a:spAutoFit/>
          </a:bodyPr>
          <a:lstStyle/>
          <a:p>
            <a:r>
              <a:rPr lang="he-IL" dirty="0" smtClean="0"/>
              <a:t>①</a:t>
            </a:r>
            <a:endParaRPr lang="he-IL" dirty="0"/>
          </a:p>
        </p:txBody>
      </p:sp>
    </p:spTree>
    <p:extLst>
      <p:ext uri="{BB962C8B-B14F-4D97-AF65-F5344CB8AC3E}">
        <p14:creationId xmlns:p14="http://schemas.microsoft.com/office/powerpoint/2010/main" val="2509349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4" name="TextBox 3"/>
          <p:cNvSpPr txBox="1"/>
          <p:nvPr/>
        </p:nvSpPr>
        <p:spPr>
          <a:xfrm>
            <a:off x="683568" y="206860"/>
            <a:ext cx="8136904" cy="5780044"/>
          </a:xfrm>
          <a:prstGeom prst="rect">
            <a:avLst/>
          </a:prstGeom>
          <a:noFill/>
        </p:spPr>
        <p:txBody>
          <a:bodyPr wrap="square" rtlCol="1">
            <a:spAutoFit/>
          </a:bodyPr>
          <a:lstStyle/>
          <a:p>
            <a:pPr>
              <a:lnSpc>
                <a:spcPct val="120000"/>
              </a:lnSpc>
            </a:pPr>
            <a:r>
              <a:rPr lang="he-IL" sz="1700" dirty="0" err="1"/>
              <a:t>מתיב</a:t>
            </a:r>
            <a:r>
              <a:rPr lang="he-IL" sz="1700" dirty="0"/>
              <a:t> רמי בר </a:t>
            </a:r>
            <a:r>
              <a:rPr lang="he-IL" sz="1700" dirty="0" err="1" smtClean="0"/>
              <a:t>חמא</a:t>
            </a:r>
            <a:r>
              <a:rPr lang="he-IL" sz="1700" dirty="0" smtClean="0"/>
              <a:t>:</a:t>
            </a:r>
          </a:p>
          <a:p>
            <a:pPr>
              <a:lnSpc>
                <a:spcPct val="120000"/>
              </a:lnSpc>
            </a:pPr>
            <a:r>
              <a:rPr lang="he-IL" sz="1700" dirty="0">
                <a:solidFill>
                  <a:srgbClr val="F79646">
                    <a:lumMod val="50000"/>
                  </a:srgbClr>
                </a:solidFill>
              </a:rPr>
              <a:t>קונם </a:t>
            </a:r>
            <a:r>
              <a:rPr lang="he-IL" sz="1700" dirty="0">
                <a:solidFill>
                  <a:srgbClr val="F79646">
                    <a:lumMod val="50000"/>
                  </a:srgbClr>
                </a:solidFill>
              </a:rPr>
              <a:t>פירות האלו </a:t>
            </a:r>
            <a:r>
              <a:rPr lang="he-IL" sz="1700" dirty="0" smtClean="0">
                <a:solidFill>
                  <a:srgbClr val="F79646">
                    <a:lumMod val="50000"/>
                  </a:srgbClr>
                </a:solidFill>
              </a:rPr>
              <a:t>עלי, </a:t>
            </a:r>
            <a:r>
              <a:rPr lang="he-IL" sz="1700" dirty="0">
                <a:solidFill>
                  <a:srgbClr val="F79646">
                    <a:lumMod val="50000"/>
                  </a:srgbClr>
                </a:solidFill>
              </a:rPr>
              <a:t>קונם הן על </a:t>
            </a:r>
            <a:r>
              <a:rPr lang="he-IL" sz="1700" dirty="0" smtClean="0">
                <a:solidFill>
                  <a:srgbClr val="F79646">
                    <a:lumMod val="50000"/>
                  </a:srgbClr>
                </a:solidFill>
              </a:rPr>
              <a:t>פי, </a:t>
            </a:r>
            <a:r>
              <a:rPr lang="he-IL" sz="1700" dirty="0">
                <a:solidFill>
                  <a:srgbClr val="F79646">
                    <a:lumMod val="50000"/>
                  </a:srgbClr>
                </a:solidFill>
              </a:rPr>
              <a:t>קונם הן לפי </a:t>
            </a:r>
            <a:r>
              <a:rPr lang="he-IL" sz="1700" dirty="0">
                <a:solidFill>
                  <a:srgbClr val="F79646">
                    <a:lumMod val="50000"/>
                  </a:srgbClr>
                </a:solidFill>
              </a:rPr>
              <a:t>- אסור </a:t>
            </a:r>
            <a:r>
              <a:rPr lang="he-IL" sz="1700" dirty="0">
                <a:solidFill>
                  <a:srgbClr val="F79646">
                    <a:lumMod val="50000"/>
                  </a:srgbClr>
                </a:solidFill>
              </a:rPr>
              <a:t>בחילופיהן </a:t>
            </a:r>
            <a:r>
              <a:rPr lang="he-IL" sz="1700" dirty="0" smtClean="0">
                <a:solidFill>
                  <a:srgbClr val="F79646">
                    <a:lumMod val="50000"/>
                  </a:srgbClr>
                </a:solidFill>
              </a:rPr>
              <a:t>ובגידוליהן.</a:t>
            </a:r>
          </a:p>
          <a:p>
            <a:pPr>
              <a:lnSpc>
                <a:spcPct val="120000"/>
              </a:lnSpc>
            </a:pPr>
            <a:r>
              <a:rPr lang="he-IL" sz="1700" dirty="0" smtClean="0">
                <a:solidFill>
                  <a:srgbClr val="F79646">
                    <a:lumMod val="50000"/>
                  </a:srgbClr>
                </a:solidFill>
              </a:rPr>
              <a:t>שאני </a:t>
            </a:r>
            <a:r>
              <a:rPr lang="he-IL" sz="1700" dirty="0">
                <a:solidFill>
                  <a:srgbClr val="F79646">
                    <a:lumMod val="50000"/>
                  </a:srgbClr>
                </a:solidFill>
              </a:rPr>
              <a:t>אוכל ושאני טועם </a:t>
            </a:r>
            <a:r>
              <a:rPr lang="he-IL" sz="1700" dirty="0">
                <a:solidFill>
                  <a:srgbClr val="F79646">
                    <a:lumMod val="50000"/>
                  </a:srgbClr>
                </a:solidFill>
              </a:rPr>
              <a:t>- מותר </a:t>
            </a:r>
            <a:r>
              <a:rPr lang="he-IL" sz="1700" dirty="0">
                <a:solidFill>
                  <a:srgbClr val="F79646">
                    <a:lumMod val="50000"/>
                  </a:srgbClr>
                </a:solidFill>
              </a:rPr>
              <a:t>בחילופיהן </a:t>
            </a:r>
            <a:r>
              <a:rPr lang="he-IL" sz="1700" dirty="0" smtClean="0">
                <a:solidFill>
                  <a:srgbClr val="F79646">
                    <a:lumMod val="50000"/>
                  </a:srgbClr>
                </a:solidFill>
              </a:rPr>
              <a:t>ובגידוליהן, </a:t>
            </a:r>
            <a:r>
              <a:rPr lang="he-IL" sz="1700" dirty="0">
                <a:solidFill>
                  <a:srgbClr val="F79646">
                    <a:lumMod val="50000"/>
                  </a:srgbClr>
                </a:solidFill>
              </a:rPr>
              <a:t>בדבר שזרעו </a:t>
            </a:r>
            <a:r>
              <a:rPr lang="he-IL" sz="1700" dirty="0" smtClean="0">
                <a:solidFill>
                  <a:srgbClr val="F79646">
                    <a:lumMod val="50000"/>
                  </a:srgbClr>
                </a:solidFill>
              </a:rPr>
              <a:t>כלה, </a:t>
            </a:r>
          </a:p>
          <a:p>
            <a:pPr>
              <a:lnSpc>
                <a:spcPct val="120000"/>
              </a:lnSpc>
            </a:pPr>
            <a:r>
              <a:rPr lang="he-IL" sz="1700" dirty="0" smtClean="0">
                <a:solidFill>
                  <a:srgbClr val="F79646">
                    <a:lumMod val="50000"/>
                  </a:srgbClr>
                </a:solidFill>
              </a:rPr>
              <a:t>אבל </a:t>
            </a:r>
            <a:r>
              <a:rPr lang="he-IL" sz="1700" dirty="0">
                <a:solidFill>
                  <a:srgbClr val="F79646">
                    <a:lumMod val="50000"/>
                  </a:srgbClr>
                </a:solidFill>
              </a:rPr>
              <a:t>בדבר שאין זרעו כלה אפילו גידולי </a:t>
            </a:r>
            <a:r>
              <a:rPr lang="he-IL" sz="1700" dirty="0" err="1">
                <a:solidFill>
                  <a:srgbClr val="F79646">
                    <a:lumMod val="50000"/>
                  </a:srgbClr>
                </a:solidFill>
              </a:rPr>
              <a:t>גידולין</a:t>
            </a:r>
            <a:r>
              <a:rPr lang="he-IL" sz="1700" dirty="0">
                <a:solidFill>
                  <a:srgbClr val="F79646">
                    <a:lumMod val="50000"/>
                  </a:srgbClr>
                </a:solidFill>
              </a:rPr>
              <a:t> </a:t>
            </a:r>
            <a:r>
              <a:rPr lang="he-IL" sz="1700" dirty="0" err="1" smtClean="0">
                <a:solidFill>
                  <a:srgbClr val="00B050"/>
                </a:solidFill>
              </a:rPr>
              <a:t>אסורין</a:t>
            </a:r>
            <a:r>
              <a:rPr lang="he-IL" sz="1700" dirty="0">
                <a:solidFill>
                  <a:srgbClr val="F79646">
                    <a:lumMod val="50000"/>
                  </a:srgbClr>
                </a:solidFill>
              </a:rPr>
              <a:t>.</a:t>
            </a:r>
            <a:endParaRPr lang="he-IL" sz="1700" dirty="0">
              <a:solidFill>
                <a:srgbClr val="F79646">
                  <a:lumMod val="50000"/>
                </a:srgbClr>
              </a:solidFill>
            </a:endParaRPr>
          </a:p>
          <a:p>
            <a:pPr>
              <a:lnSpc>
                <a:spcPct val="120000"/>
              </a:lnSpc>
            </a:pPr>
            <a:endParaRPr lang="he-IL" sz="2000" dirty="0"/>
          </a:p>
          <a:p>
            <a:pPr>
              <a:lnSpc>
                <a:spcPct val="120000"/>
              </a:lnSpc>
            </a:pPr>
            <a:r>
              <a:rPr lang="he-IL" sz="1700" dirty="0" smtClean="0"/>
              <a:t>אמר </a:t>
            </a:r>
            <a:r>
              <a:rPr lang="he-IL" sz="1700" dirty="0"/>
              <a:t>רבי </a:t>
            </a:r>
            <a:r>
              <a:rPr lang="he-IL" sz="1700" dirty="0" smtClean="0"/>
              <a:t>אבא:</a:t>
            </a:r>
          </a:p>
          <a:p>
            <a:pPr>
              <a:lnSpc>
                <a:spcPct val="120000"/>
              </a:lnSpc>
            </a:pPr>
            <a:r>
              <a:rPr lang="he-IL" sz="1700" dirty="0" smtClean="0"/>
              <a:t>שאני קונמות, </a:t>
            </a:r>
            <a:r>
              <a:rPr lang="he-IL" sz="1700" dirty="0"/>
              <a:t>הואיל ואי בעי </a:t>
            </a:r>
            <a:r>
              <a:rPr lang="he-IL" sz="1700" dirty="0" err="1"/>
              <a:t>מתשיל</a:t>
            </a:r>
            <a:r>
              <a:rPr lang="he-IL" sz="1700" dirty="0"/>
              <a:t> </a:t>
            </a:r>
            <a:r>
              <a:rPr lang="he-IL" sz="1700" dirty="0" err="1" smtClean="0"/>
              <a:t>עלייהו</a:t>
            </a:r>
            <a:r>
              <a:rPr lang="he-IL" sz="1700" dirty="0" smtClean="0"/>
              <a:t>, </a:t>
            </a:r>
            <a:r>
              <a:rPr lang="he-IL" sz="1700" dirty="0"/>
              <a:t>הוו להו כדבר שיש לו </a:t>
            </a:r>
            <a:r>
              <a:rPr lang="he-IL" sz="1700" dirty="0" err="1"/>
              <a:t>מתירין</a:t>
            </a:r>
            <a:r>
              <a:rPr lang="he-IL" sz="1700" dirty="0"/>
              <a:t> ואין בטיל </a:t>
            </a:r>
            <a:r>
              <a:rPr lang="he-IL" sz="1700" dirty="0" smtClean="0"/>
              <a:t>ברוב.</a:t>
            </a:r>
          </a:p>
          <a:p>
            <a:pPr>
              <a:lnSpc>
                <a:spcPct val="120000"/>
              </a:lnSpc>
            </a:pPr>
            <a:endParaRPr lang="he-IL" sz="1400" dirty="0"/>
          </a:p>
          <a:p>
            <a:pPr>
              <a:lnSpc>
                <a:spcPct val="120000"/>
              </a:lnSpc>
            </a:pPr>
            <a:r>
              <a:rPr lang="he-IL" sz="1700" dirty="0" smtClean="0"/>
              <a:t>והרי </a:t>
            </a:r>
            <a:r>
              <a:rPr lang="he-IL" sz="1700" dirty="0"/>
              <a:t>תרומה דאי בעי </a:t>
            </a:r>
            <a:r>
              <a:rPr lang="he-IL" sz="1700" dirty="0" err="1"/>
              <a:t>מיתשיל</a:t>
            </a:r>
            <a:r>
              <a:rPr lang="he-IL" sz="1700" dirty="0"/>
              <a:t> עלה ובטלי </a:t>
            </a:r>
            <a:r>
              <a:rPr lang="he-IL" sz="1700" dirty="0" smtClean="0"/>
              <a:t>ברוב,</a:t>
            </a:r>
          </a:p>
          <a:p>
            <a:pPr>
              <a:lnSpc>
                <a:spcPct val="120000"/>
              </a:lnSpc>
            </a:pPr>
            <a:r>
              <a:rPr lang="he-IL" sz="1700" dirty="0" err="1" smtClean="0"/>
              <a:t>דתנן</a:t>
            </a:r>
            <a:r>
              <a:rPr lang="he-IL" sz="1700" dirty="0" smtClean="0"/>
              <a:t>: </a:t>
            </a:r>
            <a:r>
              <a:rPr lang="he-IL" sz="1700" dirty="0">
                <a:solidFill>
                  <a:srgbClr val="F79646">
                    <a:lumMod val="50000"/>
                  </a:srgbClr>
                </a:solidFill>
              </a:rPr>
              <a:t>סאה תרומה טמאה שנפלה לפחות ממאה חולין </a:t>
            </a:r>
            <a:r>
              <a:rPr lang="he-IL" sz="1700" dirty="0" err="1" smtClean="0">
                <a:solidFill>
                  <a:srgbClr val="F79646">
                    <a:lumMod val="50000"/>
                  </a:srgbClr>
                </a:solidFill>
              </a:rPr>
              <a:t>תרקב</a:t>
            </a:r>
            <a:r>
              <a:rPr lang="he-IL" sz="1700" dirty="0" smtClean="0">
                <a:solidFill>
                  <a:srgbClr val="F79646">
                    <a:lumMod val="50000"/>
                  </a:srgbClr>
                </a:solidFill>
              </a:rPr>
              <a:t> </a:t>
            </a:r>
            <a:r>
              <a:rPr lang="he-IL" sz="1700" dirty="0"/>
              <a:t>- </a:t>
            </a:r>
            <a:r>
              <a:rPr lang="he-IL" sz="1700" dirty="0" smtClean="0"/>
              <a:t>הא </a:t>
            </a:r>
            <a:r>
              <a:rPr lang="he-IL" sz="1700" dirty="0"/>
              <a:t>למאה </a:t>
            </a:r>
            <a:r>
              <a:rPr lang="he-IL" sz="1700" dirty="0" smtClean="0"/>
              <a:t>תעלה!</a:t>
            </a:r>
            <a:endParaRPr lang="he-IL" sz="1700" dirty="0"/>
          </a:p>
          <a:p>
            <a:pPr>
              <a:lnSpc>
                <a:spcPct val="120000"/>
              </a:lnSpc>
            </a:pPr>
            <a:endParaRPr lang="he-IL" sz="1400" dirty="0"/>
          </a:p>
          <a:p>
            <a:pPr>
              <a:lnSpc>
                <a:spcPct val="120000"/>
              </a:lnSpc>
            </a:pPr>
            <a:r>
              <a:rPr lang="he-IL" sz="1700" dirty="0" smtClean="0"/>
              <a:t>אמרי: בתרומה </a:t>
            </a:r>
            <a:r>
              <a:rPr lang="he-IL" sz="1700" dirty="0"/>
              <a:t>ביד כהן עסקינן דלא מצי </a:t>
            </a:r>
            <a:r>
              <a:rPr lang="he-IL" sz="1700" dirty="0" err="1"/>
              <a:t>מיתשיל</a:t>
            </a:r>
            <a:r>
              <a:rPr lang="he-IL" sz="1700" dirty="0"/>
              <a:t> </a:t>
            </a:r>
            <a:r>
              <a:rPr lang="he-IL" sz="1700" dirty="0" smtClean="0"/>
              <a:t>עלה.</a:t>
            </a:r>
          </a:p>
          <a:p>
            <a:pPr>
              <a:lnSpc>
                <a:spcPct val="120000"/>
              </a:lnSpc>
            </a:pPr>
            <a:endParaRPr lang="he-IL" sz="1400" dirty="0"/>
          </a:p>
          <a:p>
            <a:pPr>
              <a:lnSpc>
                <a:spcPct val="120000"/>
              </a:lnSpc>
            </a:pPr>
            <a:r>
              <a:rPr lang="he-IL" sz="1700" dirty="0" smtClean="0"/>
              <a:t>אי </a:t>
            </a:r>
            <a:r>
              <a:rPr lang="he-IL" sz="1700" dirty="0"/>
              <a:t>הכי אימא </a:t>
            </a:r>
            <a:r>
              <a:rPr lang="he-IL" sz="1700" dirty="0" smtClean="0"/>
              <a:t>סיפא: </a:t>
            </a:r>
            <a:r>
              <a:rPr lang="he-IL" sz="1700" dirty="0">
                <a:solidFill>
                  <a:srgbClr val="F79646">
                    <a:lumMod val="50000"/>
                  </a:srgbClr>
                </a:solidFill>
              </a:rPr>
              <a:t>אם </a:t>
            </a:r>
            <a:r>
              <a:rPr lang="he-IL" sz="1700" dirty="0" err="1">
                <a:solidFill>
                  <a:srgbClr val="F79646">
                    <a:lumMod val="50000"/>
                  </a:srgbClr>
                </a:solidFill>
              </a:rPr>
              <a:t>היתה</a:t>
            </a:r>
            <a:r>
              <a:rPr lang="he-IL" sz="1700" dirty="0">
                <a:solidFill>
                  <a:srgbClr val="F79646">
                    <a:lumMod val="50000"/>
                  </a:srgbClr>
                </a:solidFill>
              </a:rPr>
              <a:t> טהורה </a:t>
            </a:r>
            <a:r>
              <a:rPr lang="he-IL" sz="1700" dirty="0" err="1">
                <a:solidFill>
                  <a:srgbClr val="F79646">
                    <a:lumMod val="50000"/>
                  </a:srgbClr>
                </a:solidFill>
              </a:rPr>
              <a:t>תמכר</a:t>
            </a:r>
            <a:r>
              <a:rPr lang="he-IL" sz="1700" dirty="0">
                <a:solidFill>
                  <a:srgbClr val="F79646">
                    <a:lumMod val="50000"/>
                  </a:srgbClr>
                </a:solidFill>
              </a:rPr>
              <a:t> </a:t>
            </a:r>
            <a:r>
              <a:rPr lang="he-IL" sz="1700" dirty="0">
                <a:solidFill>
                  <a:srgbClr val="F79646">
                    <a:lumMod val="50000"/>
                  </a:srgbClr>
                </a:solidFill>
              </a:rPr>
              <a:t>לכהן.</a:t>
            </a:r>
          </a:p>
          <a:p>
            <a:pPr>
              <a:lnSpc>
                <a:spcPct val="120000"/>
              </a:lnSpc>
            </a:pPr>
            <a:endParaRPr lang="he-IL" sz="1400" dirty="0"/>
          </a:p>
          <a:p>
            <a:pPr>
              <a:lnSpc>
                <a:spcPct val="120000"/>
              </a:lnSpc>
            </a:pPr>
            <a:r>
              <a:rPr lang="he-IL" sz="1700" dirty="0" smtClean="0"/>
              <a:t>אלא </a:t>
            </a:r>
            <a:r>
              <a:rPr lang="he-IL" sz="1700" dirty="0"/>
              <a:t>בישראל שנפלו לו מבית אבי אמו כהן </a:t>
            </a:r>
            <a:r>
              <a:rPr lang="he-IL" sz="1700" dirty="0" smtClean="0"/>
              <a:t>עסקינן.</a:t>
            </a:r>
          </a:p>
          <a:p>
            <a:pPr>
              <a:lnSpc>
                <a:spcPct val="120000"/>
              </a:lnSpc>
            </a:pPr>
            <a:endParaRPr lang="he-IL" sz="1400" dirty="0"/>
          </a:p>
          <a:p>
            <a:pPr>
              <a:lnSpc>
                <a:spcPct val="120000"/>
              </a:lnSpc>
            </a:pPr>
            <a:r>
              <a:rPr lang="he-IL" sz="1700" dirty="0" smtClean="0"/>
              <a:t>[</a:t>
            </a:r>
            <a:r>
              <a:rPr lang="he-IL" sz="1700" dirty="0"/>
              <a:t>והא] </a:t>
            </a:r>
            <a:r>
              <a:rPr lang="he-IL" sz="1700" dirty="0" err="1"/>
              <a:t>קתני</a:t>
            </a:r>
            <a:r>
              <a:rPr lang="he-IL" sz="1700" dirty="0"/>
              <a:t> </a:t>
            </a:r>
            <a:r>
              <a:rPr lang="he-IL" sz="1700" dirty="0" smtClean="0"/>
              <a:t>סיפא: </a:t>
            </a:r>
            <a:r>
              <a:rPr lang="he-IL" sz="1700" dirty="0">
                <a:solidFill>
                  <a:srgbClr val="F79646">
                    <a:lumMod val="50000"/>
                  </a:srgbClr>
                </a:solidFill>
              </a:rPr>
              <a:t>תימכר לכהן חוץ מדמי אותה </a:t>
            </a:r>
            <a:r>
              <a:rPr lang="he-IL" sz="1700" dirty="0">
                <a:solidFill>
                  <a:srgbClr val="F79646">
                    <a:lumMod val="50000"/>
                  </a:srgbClr>
                </a:solidFill>
              </a:rPr>
              <a:t>סאה.</a:t>
            </a:r>
          </a:p>
          <a:p>
            <a:pPr>
              <a:lnSpc>
                <a:spcPct val="120000"/>
              </a:lnSpc>
            </a:pPr>
            <a:endParaRPr lang="he-IL" sz="1400" dirty="0"/>
          </a:p>
        </p:txBody>
      </p:sp>
      <p:sp>
        <p:nvSpPr>
          <p:cNvPr id="9" name="TextBox 8"/>
          <p:cNvSpPr txBox="1"/>
          <p:nvPr/>
        </p:nvSpPr>
        <p:spPr>
          <a:xfrm>
            <a:off x="130708" y="35332"/>
            <a:ext cx="1560972" cy="369332"/>
          </a:xfrm>
          <a:prstGeom prst="rect">
            <a:avLst/>
          </a:prstGeom>
          <a:noFill/>
        </p:spPr>
        <p:txBody>
          <a:bodyPr wrap="square" rtlCol="1">
            <a:spAutoFit/>
          </a:bodyPr>
          <a:lstStyle/>
          <a:p>
            <a:r>
              <a:rPr lang="he-IL" b="1" dirty="0" smtClean="0">
                <a:solidFill>
                  <a:prstClr val="white">
                    <a:lumMod val="50000"/>
                  </a:prstClr>
                </a:solidFill>
              </a:rPr>
              <a:t>דף </a:t>
            </a:r>
            <a:r>
              <a:rPr lang="he-IL" b="1" dirty="0" smtClean="0">
                <a:solidFill>
                  <a:prstClr val="white">
                    <a:lumMod val="50000"/>
                  </a:prstClr>
                </a:solidFill>
              </a:rPr>
              <a:t>נט </a:t>
            </a:r>
            <a:r>
              <a:rPr lang="he-IL" b="1" dirty="0" smtClean="0">
                <a:solidFill>
                  <a:prstClr val="white">
                    <a:lumMod val="50000"/>
                  </a:prstClr>
                </a:solidFill>
              </a:rPr>
              <a:t>עמוד א</a:t>
            </a:r>
            <a:endParaRPr lang="he-IL" b="1" dirty="0">
              <a:solidFill>
                <a:prstClr val="white">
                  <a:lumMod val="50000"/>
                </a:prstClr>
              </a:solidFill>
            </a:endParaRPr>
          </a:p>
        </p:txBody>
      </p:sp>
      <p:sp>
        <p:nvSpPr>
          <p:cNvPr id="7" name="הסבר מלבני מעוגל 6"/>
          <p:cNvSpPr/>
          <p:nvPr/>
        </p:nvSpPr>
        <p:spPr>
          <a:xfrm>
            <a:off x="418740" y="1268760"/>
            <a:ext cx="2713100" cy="792088"/>
          </a:xfrm>
          <a:prstGeom prst="wedgeRoundRectCallout">
            <a:avLst>
              <a:gd name="adj1" fmla="val -59567"/>
              <a:gd name="adj2" fmla="val -53271"/>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400" b="1" dirty="0" smtClean="0">
                <a:solidFill>
                  <a:schemeClr val="tx1"/>
                </a:solidFill>
              </a:rPr>
              <a:t>דף </a:t>
            </a:r>
            <a:r>
              <a:rPr lang="he-IL" sz="1400" b="1" dirty="0" err="1" smtClean="0">
                <a:solidFill>
                  <a:schemeClr val="tx1"/>
                </a:solidFill>
              </a:rPr>
              <a:t>נז</a:t>
            </a:r>
            <a:r>
              <a:rPr lang="he-IL" sz="1400" b="1" dirty="0" smtClean="0">
                <a:solidFill>
                  <a:schemeClr val="tx1"/>
                </a:solidFill>
              </a:rPr>
              <a:t> עמוד ב:</a:t>
            </a:r>
          </a:p>
          <a:p>
            <a:pPr lvl="0">
              <a:lnSpc>
                <a:spcPct val="120000"/>
              </a:lnSpc>
            </a:pPr>
            <a:r>
              <a:rPr lang="he-IL" sz="1400" dirty="0">
                <a:solidFill>
                  <a:prstClr val="black"/>
                </a:solidFill>
              </a:rPr>
              <a:t>אמר רבי ינאי: </a:t>
            </a:r>
            <a:r>
              <a:rPr lang="he-IL" sz="1400" dirty="0" smtClean="0">
                <a:solidFill>
                  <a:prstClr val="black"/>
                </a:solidFill>
              </a:rPr>
              <a:t>בצל </a:t>
            </a:r>
            <a:r>
              <a:rPr lang="he-IL" sz="1400" dirty="0">
                <a:solidFill>
                  <a:prstClr val="black"/>
                </a:solidFill>
              </a:rPr>
              <a:t>של תרומה שנטעו ורבו גידוליו על עיקרו </a:t>
            </a:r>
            <a:r>
              <a:rPr lang="he-IL" sz="1400" dirty="0" smtClean="0">
                <a:solidFill>
                  <a:prstClr val="black"/>
                </a:solidFill>
              </a:rPr>
              <a:t>- </a:t>
            </a:r>
            <a:r>
              <a:rPr lang="he-IL" sz="1400" b="1" dirty="0" smtClean="0">
                <a:solidFill>
                  <a:srgbClr val="00B050"/>
                </a:solidFill>
              </a:rPr>
              <a:t>מותר</a:t>
            </a:r>
            <a:r>
              <a:rPr lang="he-IL" sz="1400" dirty="0">
                <a:solidFill>
                  <a:prstClr val="black"/>
                </a:solidFill>
              </a:rPr>
              <a:t>.</a:t>
            </a:r>
          </a:p>
        </p:txBody>
      </p:sp>
      <p:sp>
        <p:nvSpPr>
          <p:cNvPr id="3" name="TextBox 2"/>
          <p:cNvSpPr txBox="1"/>
          <p:nvPr/>
        </p:nvSpPr>
        <p:spPr>
          <a:xfrm>
            <a:off x="8712968" y="1844824"/>
            <a:ext cx="467544" cy="369332"/>
          </a:xfrm>
          <a:prstGeom prst="rect">
            <a:avLst/>
          </a:prstGeom>
          <a:noFill/>
        </p:spPr>
        <p:txBody>
          <a:bodyPr wrap="square" rtlCol="1">
            <a:spAutoFit/>
          </a:bodyPr>
          <a:lstStyle/>
          <a:p>
            <a:r>
              <a:rPr lang="he-IL" dirty="0" smtClean="0"/>
              <a:t>①</a:t>
            </a:r>
            <a:endParaRPr lang="he-IL" dirty="0"/>
          </a:p>
        </p:txBody>
      </p:sp>
    </p:spTree>
    <p:extLst>
      <p:ext uri="{BB962C8B-B14F-4D97-AF65-F5344CB8AC3E}">
        <p14:creationId xmlns:p14="http://schemas.microsoft.com/office/powerpoint/2010/main" val="116171112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4" name="TextBox 3"/>
          <p:cNvSpPr txBox="1"/>
          <p:nvPr/>
        </p:nvSpPr>
        <p:spPr>
          <a:xfrm>
            <a:off x="683568" y="206860"/>
            <a:ext cx="8136904" cy="6389441"/>
          </a:xfrm>
          <a:prstGeom prst="rect">
            <a:avLst/>
          </a:prstGeom>
          <a:noFill/>
        </p:spPr>
        <p:txBody>
          <a:bodyPr wrap="square" rtlCol="1">
            <a:spAutoFit/>
          </a:bodyPr>
          <a:lstStyle/>
          <a:p>
            <a:pPr>
              <a:lnSpc>
                <a:spcPct val="120000"/>
              </a:lnSpc>
            </a:pPr>
            <a:r>
              <a:rPr lang="he-IL" sz="1700" dirty="0" err="1"/>
              <a:t>מתיב</a:t>
            </a:r>
            <a:r>
              <a:rPr lang="he-IL" sz="1700" dirty="0"/>
              <a:t> רמי בר </a:t>
            </a:r>
            <a:r>
              <a:rPr lang="he-IL" sz="1700" dirty="0" err="1" smtClean="0"/>
              <a:t>חמא</a:t>
            </a:r>
            <a:r>
              <a:rPr lang="he-IL" sz="1700" dirty="0" smtClean="0"/>
              <a:t>:</a:t>
            </a:r>
          </a:p>
          <a:p>
            <a:pPr>
              <a:lnSpc>
                <a:spcPct val="120000"/>
              </a:lnSpc>
            </a:pPr>
            <a:r>
              <a:rPr lang="he-IL" sz="1700" dirty="0">
                <a:solidFill>
                  <a:srgbClr val="F79646">
                    <a:lumMod val="50000"/>
                  </a:srgbClr>
                </a:solidFill>
              </a:rPr>
              <a:t>קונם </a:t>
            </a:r>
            <a:r>
              <a:rPr lang="he-IL" sz="1700" dirty="0">
                <a:solidFill>
                  <a:srgbClr val="F79646">
                    <a:lumMod val="50000"/>
                  </a:srgbClr>
                </a:solidFill>
              </a:rPr>
              <a:t>פירות האלו </a:t>
            </a:r>
            <a:r>
              <a:rPr lang="he-IL" sz="1700" dirty="0" smtClean="0">
                <a:solidFill>
                  <a:srgbClr val="F79646">
                    <a:lumMod val="50000"/>
                  </a:srgbClr>
                </a:solidFill>
              </a:rPr>
              <a:t>עלי, </a:t>
            </a:r>
            <a:r>
              <a:rPr lang="he-IL" sz="1700" dirty="0">
                <a:solidFill>
                  <a:srgbClr val="F79646">
                    <a:lumMod val="50000"/>
                  </a:srgbClr>
                </a:solidFill>
              </a:rPr>
              <a:t>קונם הן על </a:t>
            </a:r>
            <a:r>
              <a:rPr lang="he-IL" sz="1700" dirty="0" smtClean="0">
                <a:solidFill>
                  <a:srgbClr val="F79646">
                    <a:lumMod val="50000"/>
                  </a:srgbClr>
                </a:solidFill>
              </a:rPr>
              <a:t>פי, </a:t>
            </a:r>
            <a:r>
              <a:rPr lang="he-IL" sz="1700" dirty="0">
                <a:solidFill>
                  <a:srgbClr val="F79646">
                    <a:lumMod val="50000"/>
                  </a:srgbClr>
                </a:solidFill>
              </a:rPr>
              <a:t>קונם הן לפי </a:t>
            </a:r>
            <a:r>
              <a:rPr lang="he-IL" sz="1700" dirty="0">
                <a:solidFill>
                  <a:srgbClr val="F79646">
                    <a:lumMod val="50000"/>
                  </a:srgbClr>
                </a:solidFill>
              </a:rPr>
              <a:t>- אסור </a:t>
            </a:r>
            <a:r>
              <a:rPr lang="he-IL" sz="1700" dirty="0">
                <a:solidFill>
                  <a:srgbClr val="F79646">
                    <a:lumMod val="50000"/>
                  </a:srgbClr>
                </a:solidFill>
              </a:rPr>
              <a:t>בחילופיהן </a:t>
            </a:r>
            <a:r>
              <a:rPr lang="he-IL" sz="1700" dirty="0" smtClean="0">
                <a:solidFill>
                  <a:srgbClr val="F79646">
                    <a:lumMod val="50000"/>
                  </a:srgbClr>
                </a:solidFill>
              </a:rPr>
              <a:t>ובגידוליהן.</a:t>
            </a:r>
          </a:p>
          <a:p>
            <a:pPr>
              <a:lnSpc>
                <a:spcPct val="120000"/>
              </a:lnSpc>
            </a:pPr>
            <a:r>
              <a:rPr lang="he-IL" sz="1700" dirty="0" smtClean="0">
                <a:solidFill>
                  <a:srgbClr val="F79646">
                    <a:lumMod val="50000"/>
                  </a:srgbClr>
                </a:solidFill>
              </a:rPr>
              <a:t>שאני </a:t>
            </a:r>
            <a:r>
              <a:rPr lang="he-IL" sz="1700" dirty="0">
                <a:solidFill>
                  <a:srgbClr val="F79646">
                    <a:lumMod val="50000"/>
                  </a:srgbClr>
                </a:solidFill>
              </a:rPr>
              <a:t>אוכל ושאני טועם </a:t>
            </a:r>
            <a:r>
              <a:rPr lang="he-IL" sz="1700" dirty="0">
                <a:solidFill>
                  <a:srgbClr val="F79646">
                    <a:lumMod val="50000"/>
                  </a:srgbClr>
                </a:solidFill>
              </a:rPr>
              <a:t>- מותר </a:t>
            </a:r>
            <a:r>
              <a:rPr lang="he-IL" sz="1700" dirty="0">
                <a:solidFill>
                  <a:srgbClr val="F79646">
                    <a:lumMod val="50000"/>
                  </a:srgbClr>
                </a:solidFill>
              </a:rPr>
              <a:t>בחילופיהן </a:t>
            </a:r>
            <a:r>
              <a:rPr lang="he-IL" sz="1700" dirty="0" smtClean="0">
                <a:solidFill>
                  <a:srgbClr val="F79646">
                    <a:lumMod val="50000"/>
                  </a:srgbClr>
                </a:solidFill>
              </a:rPr>
              <a:t>ובגידוליהן, </a:t>
            </a:r>
            <a:r>
              <a:rPr lang="he-IL" sz="1700" dirty="0">
                <a:solidFill>
                  <a:srgbClr val="F79646">
                    <a:lumMod val="50000"/>
                  </a:srgbClr>
                </a:solidFill>
              </a:rPr>
              <a:t>בדבר שזרעו </a:t>
            </a:r>
            <a:r>
              <a:rPr lang="he-IL" sz="1700" dirty="0" smtClean="0">
                <a:solidFill>
                  <a:srgbClr val="F79646">
                    <a:lumMod val="50000"/>
                  </a:srgbClr>
                </a:solidFill>
              </a:rPr>
              <a:t>כלה, </a:t>
            </a:r>
          </a:p>
          <a:p>
            <a:pPr>
              <a:lnSpc>
                <a:spcPct val="120000"/>
              </a:lnSpc>
            </a:pPr>
            <a:r>
              <a:rPr lang="he-IL" sz="1700" dirty="0" smtClean="0">
                <a:solidFill>
                  <a:srgbClr val="F79646">
                    <a:lumMod val="50000"/>
                  </a:srgbClr>
                </a:solidFill>
              </a:rPr>
              <a:t>אבל </a:t>
            </a:r>
            <a:r>
              <a:rPr lang="he-IL" sz="1700" dirty="0">
                <a:solidFill>
                  <a:srgbClr val="F79646">
                    <a:lumMod val="50000"/>
                  </a:srgbClr>
                </a:solidFill>
              </a:rPr>
              <a:t>בדבר שאין זרעו כלה אפילו גידולי </a:t>
            </a:r>
            <a:r>
              <a:rPr lang="he-IL" sz="1700" dirty="0" err="1">
                <a:solidFill>
                  <a:srgbClr val="F79646">
                    <a:lumMod val="50000"/>
                  </a:srgbClr>
                </a:solidFill>
              </a:rPr>
              <a:t>גידולין</a:t>
            </a:r>
            <a:r>
              <a:rPr lang="he-IL" sz="1700" dirty="0">
                <a:solidFill>
                  <a:srgbClr val="F79646">
                    <a:lumMod val="50000"/>
                  </a:srgbClr>
                </a:solidFill>
              </a:rPr>
              <a:t> </a:t>
            </a:r>
            <a:r>
              <a:rPr lang="he-IL" sz="1700" dirty="0" err="1" smtClean="0">
                <a:solidFill>
                  <a:srgbClr val="00B050"/>
                </a:solidFill>
              </a:rPr>
              <a:t>אסורין</a:t>
            </a:r>
            <a:r>
              <a:rPr lang="he-IL" sz="1700" dirty="0">
                <a:solidFill>
                  <a:srgbClr val="F79646">
                    <a:lumMod val="50000"/>
                  </a:srgbClr>
                </a:solidFill>
              </a:rPr>
              <a:t>.</a:t>
            </a:r>
            <a:endParaRPr lang="he-IL" sz="1700" dirty="0">
              <a:solidFill>
                <a:srgbClr val="F79646">
                  <a:lumMod val="50000"/>
                </a:srgbClr>
              </a:solidFill>
            </a:endParaRPr>
          </a:p>
          <a:p>
            <a:pPr>
              <a:lnSpc>
                <a:spcPct val="120000"/>
              </a:lnSpc>
            </a:pPr>
            <a:endParaRPr lang="he-IL" sz="2000" dirty="0"/>
          </a:p>
          <a:p>
            <a:pPr>
              <a:lnSpc>
                <a:spcPct val="120000"/>
              </a:lnSpc>
            </a:pPr>
            <a:r>
              <a:rPr lang="he-IL" sz="1700" dirty="0" smtClean="0"/>
              <a:t>אמר </a:t>
            </a:r>
            <a:r>
              <a:rPr lang="he-IL" sz="1700" dirty="0"/>
              <a:t>רבי </a:t>
            </a:r>
            <a:r>
              <a:rPr lang="he-IL" sz="1700" dirty="0" smtClean="0"/>
              <a:t>אבא:</a:t>
            </a:r>
          </a:p>
          <a:p>
            <a:pPr>
              <a:lnSpc>
                <a:spcPct val="120000"/>
              </a:lnSpc>
            </a:pPr>
            <a:r>
              <a:rPr lang="he-IL" sz="1700" dirty="0" smtClean="0"/>
              <a:t>שאני קונמות, </a:t>
            </a:r>
            <a:r>
              <a:rPr lang="he-IL" sz="1700" dirty="0"/>
              <a:t>הואיל ואי בעי </a:t>
            </a:r>
            <a:r>
              <a:rPr lang="he-IL" sz="1700" dirty="0" err="1"/>
              <a:t>מתשיל</a:t>
            </a:r>
            <a:r>
              <a:rPr lang="he-IL" sz="1700" dirty="0"/>
              <a:t> </a:t>
            </a:r>
            <a:r>
              <a:rPr lang="he-IL" sz="1700" dirty="0" err="1" smtClean="0"/>
              <a:t>עלייהו</a:t>
            </a:r>
            <a:r>
              <a:rPr lang="he-IL" sz="1700" dirty="0" smtClean="0"/>
              <a:t>, </a:t>
            </a:r>
            <a:r>
              <a:rPr lang="he-IL" sz="1700" dirty="0"/>
              <a:t>הוו להו כדבר שיש לו </a:t>
            </a:r>
            <a:r>
              <a:rPr lang="he-IL" sz="1700" dirty="0" err="1"/>
              <a:t>מתירין</a:t>
            </a:r>
            <a:r>
              <a:rPr lang="he-IL" sz="1700" dirty="0"/>
              <a:t> ואין בטיל </a:t>
            </a:r>
            <a:r>
              <a:rPr lang="he-IL" sz="1700" dirty="0" smtClean="0"/>
              <a:t>ברוב.</a:t>
            </a:r>
          </a:p>
          <a:p>
            <a:pPr>
              <a:lnSpc>
                <a:spcPct val="120000"/>
              </a:lnSpc>
            </a:pPr>
            <a:endParaRPr lang="he-IL" sz="1400" dirty="0"/>
          </a:p>
          <a:p>
            <a:pPr>
              <a:lnSpc>
                <a:spcPct val="120000"/>
              </a:lnSpc>
            </a:pPr>
            <a:r>
              <a:rPr lang="he-IL" sz="1700" dirty="0"/>
              <a:t>והרי תרומה דאי בעי </a:t>
            </a:r>
            <a:r>
              <a:rPr lang="he-IL" sz="1700" dirty="0" err="1"/>
              <a:t>מיתשיל</a:t>
            </a:r>
            <a:r>
              <a:rPr lang="he-IL" sz="1700" dirty="0"/>
              <a:t> עלה ובטלי ברוב,</a:t>
            </a:r>
          </a:p>
          <a:p>
            <a:pPr>
              <a:lnSpc>
                <a:spcPct val="120000"/>
              </a:lnSpc>
            </a:pPr>
            <a:r>
              <a:rPr lang="he-IL" sz="1700" dirty="0" err="1"/>
              <a:t>דתנן</a:t>
            </a:r>
            <a:r>
              <a:rPr lang="he-IL" sz="1700" dirty="0"/>
              <a:t>: </a:t>
            </a:r>
            <a:r>
              <a:rPr lang="he-IL" sz="1700" dirty="0">
                <a:solidFill>
                  <a:srgbClr val="F79646">
                    <a:lumMod val="50000"/>
                  </a:srgbClr>
                </a:solidFill>
              </a:rPr>
              <a:t>סאה תרומה טמאה שנפלה לפחות ממאה חולין </a:t>
            </a:r>
            <a:r>
              <a:rPr lang="he-IL" sz="1700" dirty="0" err="1">
                <a:solidFill>
                  <a:srgbClr val="F79646">
                    <a:lumMod val="50000"/>
                  </a:srgbClr>
                </a:solidFill>
              </a:rPr>
              <a:t>תרקב</a:t>
            </a:r>
            <a:r>
              <a:rPr lang="he-IL" sz="1700" dirty="0">
                <a:solidFill>
                  <a:srgbClr val="F79646">
                    <a:lumMod val="50000"/>
                  </a:srgbClr>
                </a:solidFill>
              </a:rPr>
              <a:t> </a:t>
            </a:r>
            <a:r>
              <a:rPr lang="he-IL" sz="1700" dirty="0"/>
              <a:t>- הא למאה תעלה!</a:t>
            </a:r>
          </a:p>
          <a:p>
            <a:pPr>
              <a:lnSpc>
                <a:spcPct val="120000"/>
              </a:lnSpc>
            </a:pPr>
            <a:endParaRPr lang="he-IL" sz="1400" dirty="0"/>
          </a:p>
          <a:p>
            <a:pPr>
              <a:lnSpc>
                <a:spcPct val="120000"/>
              </a:lnSpc>
            </a:pPr>
            <a:r>
              <a:rPr lang="he-IL" sz="1700" dirty="0" smtClean="0"/>
              <a:t>אמרי: בתרומה </a:t>
            </a:r>
            <a:r>
              <a:rPr lang="he-IL" sz="1700" dirty="0"/>
              <a:t>ביד כהן עסקינן דלא מצי </a:t>
            </a:r>
            <a:r>
              <a:rPr lang="he-IL" sz="1700" dirty="0" err="1"/>
              <a:t>מיתשיל</a:t>
            </a:r>
            <a:r>
              <a:rPr lang="he-IL" sz="1700" dirty="0"/>
              <a:t> </a:t>
            </a:r>
            <a:r>
              <a:rPr lang="he-IL" sz="1700" dirty="0" smtClean="0"/>
              <a:t>עלה.</a:t>
            </a:r>
          </a:p>
          <a:p>
            <a:pPr>
              <a:lnSpc>
                <a:spcPct val="120000"/>
              </a:lnSpc>
            </a:pPr>
            <a:endParaRPr lang="he-IL" sz="1400" dirty="0"/>
          </a:p>
          <a:p>
            <a:pPr>
              <a:lnSpc>
                <a:spcPct val="120000"/>
              </a:lnSpc>
            </a:pPr>
            <a:r>
              <a:rPr lang="he-IL" sz="1700" dirty="0" smtClean="0"/>
              <a:t>אי </a:t>
            </a:r>
            <a:r>
              <a:rPr lang="he-IL" sz="1700" dirty="0"/>
              <a:t>הכי אימא </a:t>
            </a:r>
            <a:r>
              <a:rPr lang="he-IL" sz="1700" dirty="0" smtClean="0"/>
              <a:t>סיפא: </a:t>
            </a:r>
            <a:r>
              <a:rPr lang="he-IL" sz="1700" dirty="0">
                <a:solidFill>
                  <a:srgbClr val="F79646">
                    <a:lumMod val="50000"/>
                  </a:srgbClr>
                </a:solidFill>
              </a:rPr>
              <a:t>אם </a:t>
            </a:r>
            <a:r>
              <a:rPr lang="he-IL" sz="1700" dirty="0" err="1">
                <a:solidFill>
                  <a:srgbClr val="F79646">
                    <a:lumMod val="50000"/>
                  </a:srgbClr>
                </a:solidFill>
              </a:rPr>
              <a:t>היתה</a:t>
            </a:r>
            <a:r>
              <a:rPr lang="he-IL" sz="1700" dirty="0">
                <a:solidFill>
                  <a:srgbClr val="F79646">
                    <a:lumMod val="50000"/>
                  </a:srgbClr>
                </a:solidFill>
              </a:rPr>
              <a:t> טהורה </a:t>
            </a:r>
            <a:r>
              <a:rPr lang="he-IL" sz="1700" dirty="0" err="1">
                <a:solidFill>
                  <a:srgbClr val="F79646">
                    <a:lumMod val="50000"/>
                  </a:srgbClr>
                </a:solidFill>
              </a:rPr>
              <a:t>תמכר</a:t>
            </a:r>
            <a:r>
              <a:rPr lang="he-IL" sz="1700" dirty="0">
                <a:solidFill>
                  <a:srgbClr val="F79646">
                    <a:lumMod val="50000"/>
                  </a:srgbClr>
                </a:solidFill>
              </a:rPr>
              <a:t> </a:t>
            </a:r>
            <a:r>
              <a:rPr lang="he-IL" sz="1700" dirty="0">
                <a:solidFill>
                  <a:srgbClr val="F79646">
                    <a:lumMod val="50000"/>
                  </a:srgbClr>
                </a:solidFill>
              </a:rPr>
              <a:t>לכהן.</a:t>
            </a:r>
          </a:p>
          <a:p>
            <a:pPr>
              <a:lnSpc>
                <a:spcPct val="120000"/>
              </a:lnSpc>
            </a:pPr>
            <a:endParaRPr lang="he-IL" sz="1400" dirty="0"/>
          </a:p>
          <a:p>
            <a:pPr>
              <a:lnSpc>
                <a:spcPct val="120000"/>
              </a:lnSpc>
            </a:pPr>
            <a:r>
              <a:rPr lang="he-IL" sz="1700" dirty="0" smtClean="0"/>
              <a:t>אלא </a:t>
            </a:r>
            <a:r>
              <a:rPr lang="he-IL" sz="1700" dirty="0"/>
              <a:t>בישראל שנפלו לו מבית אבי אמו כהן </a:t>
            </a:r>
            <a:r>
              <a:rPr lang="he-IL" sz="1700" dirty="0" smtClean="0"/>
              <a:t>עסקינן.</a:t>
            </a:r>
          </a:p>
          <a:p>
            <a:pPr>
              <a:lnSpc>
                <a:spcPct val="120000"/>
              </a:lnSpc>
            </a:pPr>
            <a:endParaRPr lang="he-IL" sz="1400" dirty="0"/>
          </a:p>
          <a:p>
            <a:pPr>
              <a:lnSpc>
                <a:spcPct val="120000"/>
              </a:lnSpc>
            </a:pPr>
            <a:r>
              <a:rPr lang="he-IL" sz="1700" dirty="0" smtClean="0"/>
              <a:t>[</a:t>
            </a:r>
            <a:r>
              <a:rPr lang="he-IL" sz="1700" dirty="0"/>
              <a:t>והא] </a:t>
            </a:r>
            <a:r>
              <a:rPr lang="he-IL" sz="1700" dirty="0" err="1"/>
              <a:t>קתני</a:t>
            </a:r>
            <a:r>
              <a:rPr lang="he-IL" sz="1700" dirty="0"/>
              <a:t> </a:t>
            </a:r>
            <a:r>
              <a:rPr lang="he-IL" sz="1700" dirty="0" smtClean="0"/>
              <a:t>סיפא: </a:t>
            </a:r>
            <a:r>
              <a:rPr lang="he-IL" sz="1700" dirty="0">
                <a:solidFill>
                  <a:srgbClr val="F79646">
                    <a:lumMod val="50000"/>
                  </a:srgbClr>
                </a:solidFill>
              </a:rPr>
              <a:t>תימכר לכהן חוץ מדמי אותה </a:t>
            </a:r>
            <a:r>
              <a:rPr lang="he-IL" sz="1700" dirty="0">
                <a:solidFill>
                  <a:srgbClr val="F79646">
                    <a:lumMod val="50000"/>
                  </a:srgbClr>
                </a:solidFill>
              </a:rPr>
              <a:t>סאה.</a:t>
            </a:r>
          </a:p>
          <a:p>
            <a:pPr>
              <a:lnSpc>
                <a:spcPct val="120000"/>
              </a:lnSpc>
            </a:pPr>
            <a:endParaRPr lang="he-IL" sz="1400" dirty="0"/>
          </a:p>
          <a:p>
            <a:pPr>
              <a:lnSpc>
                <a:spcPct val="120000"/>
              </a:lnSpc>
            </a:pPr>
            <a:r>
              <a:rPr lang="he-IL" sz="1700" dirty="0" smtClean="0"/>
              <a:t>אלא אימא: </a:t>
            </a:r>
            <a:r>
              <a:rPr lang="he-IL" sz="1700" dirty="0" err="1" smtClean="0"/>
              <a:t>בשלמא</a:t>
            </a:r>
            <a:r>
              <a:rPr lang="he-IL" sz="1700" dirty="0" smtClean="0"/>
              <a:t> </a:t>
            </a:r>
            <a:r>
              <a:rPr lang="he-IL" sz="1700" dirty="0"/>
              <a:t>קונמות מצוה </a:t>
            </a:r>
            <a:r>
              <a:rPr lang="he-IL" sz="1700" dirty="0" err="1"/>
              <a:t>לאיתשולי</a:t>
            </a:r>
            <a:r>
              <a:rPr lang="he-IL" sz="1700" dirty="0"/>
              <a:t> </a:t>
            </a:r>
            <a:r>
              <a:rPr lang="he-IL" sz="1700" dirty="0" smtClean="0"/>
              <a:t>עליהן, </a:t>
            </a:r>
            <a:r>
              <a:rPr lang="he-IL" sz="1700" dirty="0"/>
              <a:t>משום דרבי </a:t>
            </a:r>
            <a:r>
              <a:rPr lang="he-IL" sz="1700" dirty="0" smtClean="0"/>
              <a:t>נתן, </a:t>
            </a:r>
            <a:r>
              <a:rPr lang="he-IL" sz="1700" dirty="0" err="1"/>
              <a:t>דאמר</a:t>
            </a:r>
            <a:r>
              <a:rPr lang="he-IL" sz="1700" dirty="0"/>
              <a:t> רבי </a:t>
            </a:r>
            <a:r>
              <a:rPr lang="he-IL" sz="1700" dirty="0" smtClean="0"/>
              <a:t>נתן: </a:t>
            </a:r>
            <a:r>
              <a:rPr lang="he-IL" sz="1700" dirty="0"/>
              <a:t>כל הנודר כאילו בנה במה </a:t>
            </a:r>
            <a:r>
              <a:rPr lang="he-IL" sz="1700" dirty="0" err="1"/>
              <a:t>והמקיימו</a:t>
            </a:r>
            <a:r>
              <a:rPr lang="he-IL" sz="1700" dirty="0"/>
              <a:t> כאילו מקטיר עליה </a:t>
            </a:r>
            <a:r>
              <a:rPr lang="he-IL" sz="1700" dirty="0" smtClean="0"/>
              <a:t>- תרומה </a:t>
            </a:r>
            <a:r>
              <a:rPr lang="he-IL" sz="1700" dirty="0"/>
              <a:t>מאי מצוה </a:t>
            </a:r>
            <a:r>
              <a:rPr lang="he-IL" sz="1700" dirty="0" err="1"/>
              <a:t>לאיתשולי</a:t>
            </a:r>
            <a:r>
              <a:rPr lang="he-IL" sz="1700" dirty="0"/>
              <a:t> </a:t>
            </a:r>
            <a:r>
              <a:rPr lang="he-IL" sz="1700" dirty="0" smtClean="0"/>
              <a:t>עלה?</a:t>
            </a:r>
          </a:p>
        </p:txBody>
      </p:sp>
      <p:sp>
        <p:nvSpPr>
          <p:cNvPr id="9" name="TextBox 8"/>
          <p:cNvSpPr txBox="1"/>
          <p:nvPr/>
        </p:nvSpPr>
        <p:spPr>
          <a:xfrm>
            <a:off x="130708" y="35332"/>
            <a:ext cx="1560972" cy="369332"/>
          </a:xfrm>
          <a:prstGeom prst="rect">
            <a:avLst/>
          </a:prstGeom>
          <a:noFill/>
        </p:spPr>
        <p:txBody>
          <a:bodyPr wrap="square" rtlCol="1">
            <a:spAutoFit/>
          </a:bodyPr>
          <a:lstStyle/>
          <a:p>
            <a:r>
              <a:rPr lang="he-IL" b="1" dirty="0" smtClean="0">
                <a:solidFill>
                  <a:prstClr val="white">
                    <a:lumMod val="50000"/>
                  </a:prstClr>
                </a:solidFill>
              </a:rPr>
              <a:t>דף </a:t>
            </a:r>
            <a:r>
              <a:rPr lang="he-IL" b="1" dirty="0" smtClean="0">
                <a:solidFill>
                  <a:prstClr val="white">
                    <a:lumMod val="50000"/>
                  </a:prstClr>
                </a:solidFill>
              </a:rPr>
              <a:t>נט </a:t>
            </a:r>
            <a:r>
              <a:rPr lang="he-IL" b="1" dirty="0" smtClean="0">
                <a:solidFill>
                  <a:prstClr val="white">
                    <a:lumMod val="50000"/>
                  </a:prstClr>
                </a:solidFill>
              </a:rPr>
              <a:t>עמוד א</a:t>
            </a:r>
            <a:endParaRPr lang="he-IL" b="1" dirty="0">
              <a:solidFill>
                <a:prstClr val="white">
                  <a:lumMod val="50000"/>
                </a:prstClr>
              </a:solidFill>
            </a:endParaRPr>
          </a:p>
        </p:txBody>
      </p:sp>
      <p:sp>
        <p:nvSpPr>
          <p:cNvPr id="7" name="הסבר מלבני מעוגל 6"/>
          <p:cNvSpPr/>
          <p:nvPr/>
        </p:nvSpPr>
        <p:spPr>
          <a:xfrm>
            <a:off x="418740" y="1268760"/>
            <a:ext cx="2713100" cy="792088"/>
          </a:xfrm>
          <a:prstGeom prst="wedgeRoundRectCallout">
            <a:avLst>
              <a:gd name="adj1" fmla="val -59567"/>
              <a:gd name="adj2" fmla="val -53271"/>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400" b="1" dirty="0" smtClean="0">
                <a:solidFill>
                  <a:schemeClr val="tx1"/>
                </a:solidFill>
              </a:rPr>
              <a:t>דף </a:t>
            </a:r>
            <a:r>
              <a:rPr lang="he-IL" sz="1400" b="1" dirty="0" err="1" smtClean="0">
                <a:solidFill>
                  <a:schemeClr val="tx1"/>
                </a:solidFill>
              </a:rPr>
              <a:t>נז</a:t>
            </a:r>
            <a:r>
              <a:rPr lang="he-IL" sz="1400" b="1" dirty="0" smtClean="0">
                <a:solidFill>
                  <a:schemeClr val="tx1"/>
                </a:solidFill>
              </a:rPr>
              <a:t> עמוד ב:</a:t>
            </a:r>
          </a:p>
          <a:p>
            <a:pPr lvl="0">
              <a:lnSpc>
                <a:spcPct val="120000"/>
              </a:lnSpc>
            </a:pPr>
            <a:r>
              <a:rPr lang="he-IL" sz="1400" dirty="0">
                <a:solidFill>
                  <a:prstClr val="black"/>
                </a:solidFill>
              </a:rPr>
              <a:t>אמר רבי ינאי: </a:t>
            </a:r>
            <a:r>
              <a:rPr lang="he-IL" sz="1400" dirty="0" smtClean="0">
                <a:solidFill>
                  <a:prstClr val="black"/>
                </a:solidFill>
              </a:rPr>
              <a:t>בצל </a:t>
            </a:r>
            <a:r>
              <a:rPr lang="he-IL" sz="1400" dirty="0">
                <a:solidFill>
                  <a:prstClr val="black"/>
                </a:solidFill>
              </a:rPr>
              <a:t>של תרומה שנטעו ורבו גידוליו על עיקרו </a:t>
            </a:r>
            <a:r>
              <a:rPr lang="he-IL" sz="1400" dirty="0" smtClean="0">
                <a:solidFill>
                  <a:prstClr val="black"/>
                </a:solidFill>
              </a:rPr>
              <a:t>- </a:t>
            </a:r>
            <a:r>
              <a:rPr lang="he-IL" sz="1400" b="1" dirty="0" smtClean="0">
                <a:solidFill>
                  <a:srgbClr val="00B050"/>
                </a:solidFill>
              </a:rPr>
              <a:t>מותר</a:t>
            </a:r>
            <a:r>
              <a:rPr lang="he-IL" sz="1400" dirty="0">
                <a:solidFill>
                  <a:prstClr val="black"/>
                </a:solidFill>
              </a:rPr>
              <a:t>.</a:t>
            </a:r>
          </a:p>
        </p:txBody>
      </p:sp>
      <p:sp>
        <p:nvSpPr>
          <p:cNvPr id="3" name="TextBox 2"/>
          <p:cNvSpPr txBox="1"/>
          <p:nvPr/>
        </p:nvSpPr>
        <p:spPr>
          <a:xfrm>
            <a:off x="8712968" y="1844824"/>
            <a:ext cx="467544" cy="369332"/>
          </a:xfrm>
          <a:prstGeom prst="rect">
            <a:avLst/>
          </a:prstGeom>
          <a:noFill/>
        </p:spPr>
        <p:txBody>
          <a:bodyPr wrap="square" rtlCol="1">
            <a:spAutoFit/>
          </a:bodyPr>
          <a:lstStyle/>
          <a:p>
            <a:r>
              <a:rPr lang="he-IL" dirty="0" smtClean="0"/>
              <a:t>①</a:t>
            </a:r>
            <a:endParaRPr lang="he-IL" dirty="0"/>
          </a:p>
        </p:txBody>
      </p:sp>
      <p:sp>
        <p:nvSpPr>
          <p:cNvPr id="5" name="TextBox 4"/>
          <p:cNvSpPr txBox="1"/>
          <p:nvPr/>
        </p:nvSpPr>
        <p:spPr>
          <a:xfrm>
            <a:off x="8842916" y="5863204"/>
            <a:ext cx="323528" cy="369332"/>
          </a:xfrm>
          <a:prstGeom prst="rect">
            <a:avLst/>
          </a:prstGeom>
          <a:noFill/>
        </p:spPr>
        <p:txBody>
          <a:bodyPr wrap="square" rtlCol="1">
            <a:spAutoFit/>
          </a:bodyPr>
          <a:lstStyle/>
          <a:p>
            <a:r>
              <a:rPr lang="he-IL" dirty="0" smtClean="0"/>
              <a:t>②</a:t>
            </a:r>
            <a:endParaRPr lang="he-IL" dirty="0"/>
          </a:p>
        </p:txBody>
      </p:sp>
    </p:spTree>
    <p:extLst>
      <p:ext uri="{BB962C8B-B14F-4D97-AF65-F5344CB8AC3E}">
        <p14:creationId xmlns:p14="http://schemas.microsoft.com/office/powerpoint/2010/main" val="120630825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4" name="TextBox 3"/>
          <p:cNvSpPr txBox="1"/>
          <p:nvPr/>
        </p:nvSpPr>
        <p:spPr>
          <a:xfrm>
            <a:off x="251520" y="566209"/>
            <a:ext cx="8280920" cy="2419124"/>
          </a:xfrm>
          <a:prstGeom prst="rect">
            <a:avLst/>
          </a:prstGeom>
          <a:noFill/>
        </p:spPr>
        <p:txBody>
          <a:bodyPr wrap="square" rtlCol="1">
            <a:spAutoFit/>
          </a:bodyPr>
          <a:lstStyle/>
          <a:p>
            <a:pPr>
              <a:lnSpc>
                <a:spcPct val="120000"/>
              </a:lnSpc>
            </a:pPr>
            <a:r>
              <a:rPr lang="he-IL" dirty="0" smtClean="0"/>
              <a:t>גופא:</a:t>
            </a:r>
          </a:p>
          <a:p>
            <a:pPr>
              <a:lnSpc>
                <a:spcPct val="120000"/>
              </a:lnSpc>
            </a:pPr>
            <a:r>
              <a:rPr lang="he-IL" dirty="0" smtClean="0"/>
              <a:t>אמר </a:t>
            </a:r>
            <a:r>
              <a:rPr lang="he-IL" dirty="0"/>
              <a:t>רבי יוחנן ליטרא בצלים שתיקנה וזרעה </a:t>
            </a:r>
            <a:r>
              <a:rPr lang="he-IL" dirty="0" smtClean="0"/>
              <a:t>- </a:t>
            </a:r>
            <a:r>
              <a:rPr lang="he-IL" b="1" dirty="0" smtClean="0"/>
              <a:t>מתעשרת </a:t>
            </a:r>
            <a:r>
              <a:rPr lang="he-IL" b="1" dirty="0"/>
              <a:t>לפי </a:t>
            </a:r>
            <a:r>
              <a:rPr lang="he-IL" b="1" dirty="0" smtClean="0"/>
              <a:t>כולה</a:t>
            </a:r>
            <a:r>
              <a:rPr lang="he-IL" dirty="0" smtClean="0"/>
              <a:t>.</a:t>
            </a:r>
          </a:p>
          <a:p>
            <a:pPr>
              <a:lnSpc>
                <a:spcPct val="120000"/>
              </a:lnSpc>
            </a:pPr>
            <a:endParaRPr lang="he-IL" dirty="0"/>
          </a:p>
          <a:p>
            <a:pPr>
              <a:lnSpc>
                <a:spcPct val="120000"/>
              </a:lnSpc>
            </a:pPr>
            <a:r>
              <a:rPr lang="he-IL" dirty="0" smtClean="0"/>
              <a:t>יתיב </a:t>
            </a:r>
            <a:r>
              <a:rPr lang="he-IL" dirty="0"/>
              <a:t>רבה </a:t>
            </a:r>
            <a:r>
              <a:rPr lang="he-IL" dirty="0" err="1"/>
              <a:t>וקאמר</a:t>
            </a:r>
            <a:r>
              <a:rPr lang="he-IL" dirty="0"/>
              <a:t> להא </a:t>
            </a:r>
            <a:r>
              <a:rPr lang="he-IL" dirty="0" err="1" smtClean="0"/>
              <a:t>שמעתא</a:t>
            </a:r>
            <a:r>
              <a:rPr lang="he-IL" dirty="0" smtClean="0"/>
              <a:t>.</a:t>
            </a:r>
          </a:p>
          <a:p>
            <a:pPr>
              <a:lnSpc>
                <a:spcPct val="120000"/>
              </a:lnSpc>
            </a:pPr>
            <a:endParaRPr lang="he-IL" dirty="0" smtClean="0"/>
          </a:p>
          <a:p>
            <a:pPr>
              <a:lnSpc>
                <a:spcPct val="120000"/>
              </a:lnSpc>
            </a:pPr>
            <a:r>
              <a:rPr lang="he-IL" dirty="0" smtClean="0"/>
              <a:t>אמר </a:t>
            </a:r>
            <a:r>
              <a:rPr lang="he-IL" dirty="0"/>
              <a:t>ליה רב </a:t>
            </a:r>
            <a:r>
              <a:rPr lang="he-IL" dirty="0" err="1" smtClean="0"/>
              <a:t>חסדא</a:t>
            </a:r>
            <a:r>
              <a:rPr lang="he-IL" dirty="0" smtClean="0"/>
              <a:t>: מאן </a:t>
            </a:r>
            <a:r>
              <a:rPr lang="he-IL" dirty="0" err="1"/>
              <a:t>צאית</a:t>
            </a:r>
            <a:r>
              <a:rPr lang="he-IL" dirty="0"/>
              <a:t> לך </a:t>
            </a:r>
            <a:r>
              <a:rPr lang="he-IL" dirty="0" err="1"/>
              <a:t>ולר</a:t>
            </a:r>
            <a:r>
              <a:rPr lang="he-IL" dirty="0"/>
              <a:t>' יוחנן </a:t>
            </a:r>
            <a:r>
              <a:rPr lang="he-IL" dirty="0" smtClean="0"/>
              <a:t>רבך, </a:t>
            </a:r>
            <a:r>
              <a:rPr lang="he-IL" b="1" dirty="0"/>
              <a:t>היתר שבהן להיכן </a:t>
            </a:r>
            <a:r>
              <a:rPr lang="he-IL" b="1" dirty="0" smtClean="0"/>
              <a:t>הלך?</a:t>
            </a:r>
          </a:p>
          <a:p>
            <a:pPr>
              <a:lnSpc>
                <a:spcPct val="120000"/>
              </a:lnSpc>
            </a:pPr>
            <a:endParaRPr lang="he-IL" dirty="0" smtClean="0"/>
          </a:p>
        </p:txBody>
      </p:sp>
      <p:sp>
        <p:nvSpPr>
          <p:cNvPr id="9" name="TextBox 8"/>
          <p:cNvSpPr txBox="1"/>
          <p:nvPr/>
        </p:nvSpPr>
        <p:spPr>
          <a:xfrm>
            <a:off x="107504" y="35332"/>
            <a:ext cx="1584176" cy="369332"/>
          </a:xfrm>
          <a:prstGeom prst="rect">
            <a:avLst/>
          </a:prstGeom>
          <a:noFill/>
        </p:spPr>
        <p:txBody>
          <a:bodyPr wrap="square" rtlCol="1">
            <a:spAutoFit/>
          </a:bodyPr>
          <a:lstStyle/>
          <a:p>
            <a:r>
              <a:rPr lang="he-IL" b="1" dirty="0" smtClean="0">
                <a:solidFill>
                  <a:prstClr val="white">
                    <a:lumMod val="50000"/>
                  </a:prstClr>
                </a:solidFill>
              </a:rPr>
              <a:t>דף </a:t>
            </a:r>
            <a:r>
              <a:rPr lang="he-IL" b="1" dirty="0" smtClean="0">
                <a:solidFill>
                  <a:prstClr val="white">
                    <a:lumMod val="50000"/>
                  </a:prstClr>
                </a:solidFill>
              </a:rPr>
              <a:t>נט </a:t>
            </a:r>
            <a:r>
              <a:rPr lang="he-IL" b="1" dirty="0" smtClean="0">
                <a:solidFill>
                  <a:prstClr val="white">
                    <a:lumMod val="50000"/>
                  </a:prstClr>
                </a:solidFill>
              </a:rPr>
              <a:t>עמוד </a:t>
            </a:r>
            <a:r>
              <a:rPr lang="he-IL" b="1" dirty="0" smtClean="0">
                <a:solidFill>
                  <a:prstClr val="white">
                    <a:lumMod val="50000"/>
                  </a:prstClr>
                </a:solidFill>
              </a:rPr>
              <a:t>א</a:t>
            </a:r>
            <a:endParaRPr lang="he-IL" b="1" dirty="0">
              <a:solidFill>
                <a:prstClr val="white">
                  <a:lumMod val="50000"/>
                </a:prstClr>
              </a:solidFill>
            </a:endParaRPr>
          </a:p>
        </p:txBody>
      </p:sp>
    </p:spTree>
    <p:extLst>
      <p:ext uri="{BB962C8B-B14F-4D97-AF65-F5344CB8AC3E}">
        <p14:creationId xmlns:p14="http://schemas.microsoft.com/office/powerpoint/2010/main" val="278422170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4" name="TextBox 3"/>
          <p:cNvSpPr txBox="1"/>
          <p:nvPr/>
        </p:nvSpPr>
        <p:spPr>
          <a:xfrm>
            <a:off x="251520" y="566209"/>
            <a:ext cx="8280920" cy="4413516"/>
          </a:xfrm>
          <a:prstGeom prst="rect">
            <a:avLst/>
          </a:prstGeom>
          <a:noFill/>
        </p:spPr>
        <p:txBody>
          <a:bodyPr wrap="square" rtlCol="1">
            <a:spAutoFit/>
          </a:bodyPr>
          <a:lstStyle/>
          <a:p>
            <a:pPr>
              <a:lnSpc>
                <a:spcPct val="120000"/>
              </a:lnSpc>
            </a:pPr>
            <a:r>
              <a:rPr lang="he-IL" dirty="0" smtClean="0"/>
              <a:t>גופא:</a:t>
            </a:r>
          </a:p>
          <a:p>
            <a:pPr>
              <a:lnSpc>
                <a:spcPct val="120000"/>
              </a:lnSpc>
            </a:pPr>
            <a:r>
              <a:rPr lang="he-IL" dirty="0" smtClean="0"/>
              <a:t>אמר </a:t>
            </a:r>
            <a:r>
              <a:rPr lang="he-IL" dirty="0"/>
              <a:t>רבי יוחנן ליטרא בצלים שתיקנה וזרעה </a:t>
            </a:r>
            <a:r>
              <a:rPr lang="he-IL" dirty="0" smtClean="0"/>
              <a:t>- </a:t>
            </a:r>
            <a:r>
              <a:rPr lang="he-IL" b="1" dirty="0" smtClean="0"/>
              <a:t>מתעשרת </a:t>
            </a:r>
            <a:r>
              <a:rPr lang="he-IL" b="1" dirty="0"/>
              <a:t>לפי </a:t>
            </a:r>
            <a:r>
              <a:rPr lang="he-IL" b="1" dirty="0" smtClean="0"/>
              <a:t>כולה</a:t>
            </a:r>
            <a:r>
              <a:rPr lang="he-IL" dirty="0" smtClean="0"/>
              <a:t>.</a:t>
            </a:r>
          </a:p>
          <a:p>
            <a:pPr>
              <a:lnSpc>
                <a:spcPct val="120000"/>
              </a:lnSpc>
            </a:pPr>
            <a:endParaRPr lang="he-IL" dirty="0"/>
          </a:p>
          <a:p>
            <a:pPr>
              <a:lnSpc>
                <a:spcPct val="120000"/>
              </a:lnSpc>
            </a:pPr>
            <a:r>
              <a:rPr lang="he-IL" dirty="0" smtClean="0"/>
              <a:t>יתיב </a:t>
            </a:r>
            <a:r>
              <a:rPr lang="he-IL" dirty="0"/>
              <a:t>רבה </a:t>
            </a:r>
            <a:r>
              <a:rPr lang="he-IL" dirty="0" err="1"/>
              <a:t>וקאמר</a:t>
            </a:r>
            <a:r>
              <a:rPr lang="he-IL" dirty="0"/>
              <a:t> להא </a:t>
            </a:r>
            <a:r>
              <a:rPr lang="he-IL" dirty="0" err="1" smtClean="0"/>
              <a:t>שמעתא</a:t>
            </a:r>
            <a:r>
              <a:rPr lang="he-IL" dirty="0" smtClean="0"/>
              <a:t>.</a:t>
            </a:r>
          </a:p>
          <a:p>
            <a:pPr>
              <a:lnSpc>
                <a:spcPct val="120000"/>
              </a:lnSpc>
            </a:pPr>
            <a:endParaRPr lang="he-IL" dirty="0" smtClean="0"/>
          </a:p>
          <a:p>
            <a:pPr>
              <a:lnSpc>
                <a:spcPct val="120000"/>
              </a:lnSpc>
            </a:pPr>
            <a:r>
              <a:rPr lang="he-IL" dirty="0" smtClean="0"/>
              <a:t>אמר </a:t>
            </a:r>
            <a:r>
              <a:rPr lang="he-IL" dirty="0"/>
              <a:t>ליה רב </a:t>
            </a:r>
            <a:r>
              <a:rPr lang="he-IL" dirty="0" err="1" smtClean="0"/>
              <a:t>חסדא</a:t>
            </a:r>
            <a:r>
              <a:rPr lang="he-IL" dirty="0" smtClean="0"/>
              <a:t>: מאן </a:t>
            </a:r>
            <a:r>
              <a:rPr lang="he-IL" dirty="0" err="1"/>
              <a:t>צאית</a:t>
            </a:r>
            <a:r>
              <a:rPr lang="he-IL" dirty="0"/>
              <a:t> לך </a:t>
            </a:r>
            <a:r>
              <a:rPr lang="he-IL" dirty="0" err="1"/>
              <a:t>ולר</a:t>
            </a:r>
            <a:r>
              <a:rPr lang="he-IL" dirty="0"/>
              <a:t>' יוחנן </a:t>
            </a:r>
            <a:r>
              <a:rPr lang="he-IL" dirty="0" smtClean="0"/>
              <a:t>רבך, </a:t>
            </a:r>
            <a:r>
              <a:rPr lang="he-IL" b="1" dirty="0"/>
              <a:t>היתר שבהן להיכן </a:t>
            </a:r>
            <a:r>
              <a:rPr lang="he-IL" b="1" dirty="0" smtClean="0"/>
              <a:t>הלך?</a:t>
            </a:r>
          </a:p>
          <a:p>
            <a:pPr>
              <a:lnSpc>
                <a:spcPct val="120000"/>
              </a:lnSpc>
            </a:pPr>
            <a:endParaRPr lang="he-IL" dirty="0" smtClean="0"/>
          </a:p>
          <a:p>
            <a:pPr>
              <a:lnSpc>
                <a:spcPct val="120000"/>
              </a:lnSpc>
            </a:pPr>
            <a:r>
              <a:rPr lang="he-IL" dirty="0" smtClean="0"/>
              <a:t>אמר ליה: </a:t>
            </a:r>
            <a:r>
              <a:rPr lang="he-IL" dirty="0"/>
              <a:t>מי לא תנן </a:t>
            </a:r>
            <a:r>
              <a:rPr lang="he-IL" dirty="0" err="1" smtClean="0"/>
              <a:t>דכוותה</a:t>
            </a:r>
            <a:r>
              <a:rPr lang="he-IL" dirty="0" smtClean="0"/>
              <a:t> - </a:t>
            </a:r>
            <a:r>
              <a:rPr lang="he-IL" dirty="0">
                <a:solidFill>
                  <a:srgbClr val="F79646">
                    <a:lumMod val="50000"/>
                  </a:srgbClr>
                </a:solidFill>
              </a:rPr>
              <a:t>בצלים שירדו עליהם גשמים וצימחו אם היו </a:t>
            </a:r>
            <a:r>
              <a:rPr lang="he-IL" dirty="0" err="1">
                <a:solidFill>
                  <a:srgbClr val="F79646">
                    <a:lumMod val="50000"/>
                  </a:srgbClr>
                </a:solidFill>
              </a:rPr>
              <a:t>עלין</a:t>
            </a:r>
            <a:r>
              <a:rPr lang="he-IL" dirty="0">
                <a:solidFill>
                  <a:srgbClr val="F79646">
                    <a:lumMod val="50000"/>
                  </a:srgbClr>
                </a:solidFill>
              </a:rPr>
              <a:t> שלהן שחורין </a:t>
            </a:r>
            <a:r>
              <a:rPr lang="he-IL" dirty="0" err="1">
                <a:solidFill>
                  <a:srgbClr val="F79646">
                    <a:lumMod val="50000"/>
                  </a:srgbClr>
                </a:solidFill>
              </a:rPr>
              <a:t>אסורין</a:t>
            </a:r>
            <a:r>
              <a:rPr lang="he-IL" dirty="0">
                <a:solidFill>
                  <a:srgbClr val="F79646">
                    <a:lumMod val="50000"/>
                  </a:srgbClr>
                </a:solidFill>
              </a:rPr>
              <a:t> הוריקו </a:t>
            </a:r>
            <a:r>
              <a:rPr lang="he-IL" dirty="0" err="1">
                <a:solidFill>
                  <a:srgbClr val="F79646">
                    <a:lumMod val="50000"/>
                  </a:srgbClr>
                </a:solidFill>
              </a:rPr>
              <a:t>מותרין</a:t>
            </a:r>
            <a:r>
              <a:rPr lang="he-IL" dirty="0"/>
              <a:t> </a:t>
            </a:r>
            <a:r>
              <a:rPr lang="he-IL" dirty="0" smtClean="0"/>
              <a:t>- וכי </a:t>
            </a:r>
            <a:r>
              <a:rPr lang="he-IL" dirty="0"/>
              <a:t>שחורין </a:t>
            </a:r>
            <a:r>
              <a:rPr lang="he-IL" dirty="0" err="1"/>
              <a:t>אמאי</a:t>
            </a:r>
            <a:r>
              <a:rPr lang="he-IL" dirty="0"/>
              <a:t> </a:t>
            </a:r>
            <a:r>
              <a:rPr lang="he-IL" dirty="0" err="1"/>
              <a:t>אסורין</a:t>
            </a:r>
            <a:r>
              <a:rPr lang="he-IL" dirty="0"/>
              <a:t> </a:t>
            </a:r>
            <a:r>
              <a:rPr lang="he-IL" dirty="0" err="1"/>
              <a:t>לימא</a:t>
            </a:r>
            <a:r>
              <a:rPr lang="he-IL" dirty="0"/>
              <a:t> היתר שבהן להיכן </a:t>
            </a:r>
            <a:r>
              <a:rPr lang="he-IL" dirty="0" smtClean="0"/>
              <a:t>הלך?</a:t>
            </a:r>
          </a:p>
          <a:p>
            <a:pPr>
              <a:lnSpc>
                <a:spcPct val="120000"/>
              </a:lnSpc>
            </a:pPr>
            <a:endParaRPr lang="he-IL" dirty="0"/>
          </a:p>
          <a:p>
            <a:pPr>
              <a:lnSpc>
                <a:spcPct val="120000"/>
              </a:lnSpc>
            </a:pPr>
            <a:r>
              <a:rPr lang="he-IL" dirty="0" err="1" smtClean="0"/>
              <a:t>א</a:t>
            </a:r>
            <a:r>
              <a:rPr lang="he-IL" dirty="0" err="1"/>
              <a:t>'</a:t>
            </a:r>
            <a:r>
              <a:rPr lang="he-IL" dirty="0" err="1" smtClean="0"/>
              <a:t>'ל</a:t>
            </a:r>
            <a:r>
              <a:rPr lang="he-IL" dirty="0" smtClean="0"/>
              <a:t>: </a:t>
            </a:r>
            <a:r>
              <a:rPr lang="he-IL" dirty="0"/>
              <a:t>מי סברת על עיקר </a:t>
            </a:r>
            <a:r>
              <a:rPr lang="he-IL" dirty="0" err="1" smtClean="0"/>
              <a:t>קתני</a:t>
            </a:r>
            <a:r>
              <a:rPr lang="he-IL" dirty="0" smtClean="0"/>
              <a:t>, </a:t>
            </a:r>
            <a:r>
              <a:rPr lang="he-IL" dirty="0" err="1"/>
              <a:t>אתוספת</a:t>
            </a:r>
            <a:r>
              <a:rPr lang="he-IL" dirty="0"/>
              <a:t> </a:t>
            </a:r>
            <a:r>
              <a:rPr lang="he-IL" dirty="0" err="1"/>
              <a:t>קתני</a:t>
            </a:r>
            <a:r>
              <a:rPr lang="he-IL" dirty="0"/>
              <a:t> </a:t>
            </a:r>
            <a:r>
              <a:rPr lang="he-IL" dirty="0" err="1" smtClean="0"/>
              <a:t>אסורין</a:t>
            </a:r>
            <a:r>
              <a:rPr lang="he-IL" dirty="0" smtClean="0"/>
              <a:t>.</a:t>
            </a:r>
          </a:p>
          <a:p>
            <a:pPr>
              <a:lnSpc>
                <a:spcPct val="120000"/>
              </a:lnSpc>
            </a:pPr>
            <a:endParaRPr lang="he-IL" dirty="0"/>
          </a:p>
          <a:p>
            <a:pPr>
              <a:lnSpc>
                <a:spcPct val="120000"/>
              </a:lnSpc>
            </a:pPr>
            <a:endParaRPr lang="he-IL" dirty="0" smtClean="0"/>
          </a:p>
        </p:txBody>
      </p:sp>
      <p:sp>
        <p:nvSpPr>
          <p:cNvPr id="9" name="TextBox 8"/>
          <p:cNvSpPr txBox="1"/>
          <p:nvPr/>
        </p:nvSpPr>
        <p:spPr>
          <a:xfrm>
            <a:off x="107504" y="35332"/>
            <a:ext cx="3073140" cy="369332"/>
          </a:xfrm>
          <a:prstGeom prst="rect">
            <a:avLst/>
          </a:prstGeom>
          <a:noFill/>
        </p:spPr>
        <p:txBody>
          <a:bodyPr wrap="square" rtlCol="1">
            <a:spAutoFit/>
          </a:bodyPr>
          <a:lstStyle/>
          <a:p>
            <a:r>
              <a:rPr lang="he-IL" b="1" dirty="0" smtClean="0">
                <a:solidFill>
                  <a:prstClr val="white">
                    <a:lumMod val="50000"/>
                  </a:prstClr>
                </a:solidFill>
              </a:rPr>
              <a:t>דף </a:t>
            </a:r>
            <a:r>
              <a:rPr lang="he-IL" b="1" dirty="0" smtClean="0">
                <a:solidFill>
                  <a:prstClr val="white">
                    <a:lumMod val="50000"/>
                  </a:prstClr>
                </a:solidFill>
              </a:rPr>
              <a:t>נט </a:t>
            </a:r>
            <a:r>
              <a:rPr lang="he-IL" b="1" dirty="0" smtClean="0">
                <a:solidFill>
                  <a:prstClr val="white">
                    <a:lumMod val="50000"/>
                  </a:prstClr>
                </a:solidFill>
              </a:rPr>
              <a:t>עמוד </a:t>
            </a:r>
            <a:r>
              <a:rPr lang="he-IL" b="1" dirty="0" smtClean="0">
                <a:solidFill>
                  <a:prstClr val="white">
                    <a:lumMod val="50000"/>
                  </a:prstClr>
                </a:solidFill>
              </a:rPr>
              <a:t>א - דף נט עמוד ב</a:t>
            </a:r>
            <a:endParaRPr lang="he-IL" b="1" dirty="0">
              <a:solidFill>
                <a:prstClr val="white">
                  <a:lumMod val="50000"/>
                </a:prstClr>
              </a:solidFill>
            </a:endParaRPr>
          </a:p>
        </p:txBody>
      </p:sp>
      <p:sp>
        <p:nvSpPr>
          <p:cNvPr id="5" name="TextBox 4"/>
          <p:cNvSpPr txBox="1"/>
          <p:nvPr/>
        </p:nvSpPr>
        <p:spPr>
          <a:xfrm>
            <a:off x="8460432" y="2996952"/>
            <a:ext cx="576064" cy="215444"/>
          </a:xfrm>
          <a:prstGeom prst="rect">
            <a:avLst/>
          </a:prstGeom>
          <a:noFill/>
        </p:spPr>
        <p:txBody>
          <a:bodyPr wrap="square" rtlCol="1">
            <a:spAutoFit/>
          </a:bodyPr>
          <a:lstStyle/>
          <a:p>
            <a:r>
              <a:rPr lang="he-IL" sz="800" dirty="0" smtClean="0"/>
              <a:t>עמוד </a:t>
            </a:r>
            <a:r>
              <a:rPr lang="he-IL" sz="800" dirty="0"/>
              <a:t>ב</a:t>
            </a:r>
          </a:p>
        </p:txBody>
      </p:sp>
    </p:spTree>
    <p:extLst>
      <p:ext uri="{BB962C8B-B14F-4D97-AF65-F5344CB8AC3E}">
        <p14:creationId xmlns:p14="http://schemas.microsoft.com/office/powerpoint/2010/main" val="411871990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4" name="TextBox 3"/>
          <p:cNvSpPr txBox="1"/>
          <p:nvPr/>
        </p:nvSpPr>
        <p:spPr>
          <a:xfrm>
            <a:off x="251520" y="566209"/>
            <a:ext cx="8280920" cy="5743111"/>
          </a:xfrm>
          <a:prstGeom prst="rect">
            <a:avLst/>
          </a:prstGeom>
          <a:noFill/>
        </p:spPr>
        <p:txBody>
          <a:bodyPr wrap="square" rtlCol="1">
            <a:spAutoFit/>
          </a:bodyPr>
          <a:lstStyle/>
          <a:p>
            <a:pPr>
              <a:lnSpc>
                <a:spcPct val="120000"/>
              </a:lnSpc>
            </a:pPr>
            <a:r>
              <a:rPr lang="he-IL" dirty="0" smtClean="0"/>
              <a:t>גופא:</a:t>
            </a:r>
          </a:p>
          <a:p>
            <a:pPr>
              <a:lnSpc>
                <a:spcPct val="120000"/>
              </a:lnSpc>
            </a:pPr>
            <a:r>
              <a:rPr lang="he-IL" dirty="0" smtClean="0"/>
              <a:t>אמר </a:t>
            </a:r>
            <a:r>
              <a:rPr lang="he-IL" dirty="0"/>
              <a:t>רבי יוחנן ליטרא בצלים שתיקנה וזרעה </a:t>
            </a:r>
            <a:r>
              <a:rPr lang="he-IL" dirty="0" smtClean="0"/>
              <a:t>- </a:t>
            </a:r>
            <a:r>
              <a:rPr lang="he-IL" b="1" dirty="0" smtClean="0"/>
              <a:t>מתעשרת </a:t>
            </a:r>
            <a:r>
              <a:rPr lang="he-IL" b="1" dirty="0"/>
              <a:t>לפי </a:t>
            </a:r>
            <a:r>
              <a:rPr lang="he-IL" b="1" dirty="0" smtClean="0"/>
              <a:t>כולה.</a:t>
            </a:r>
          </a:p>
          <a:p>
            <a:pPr>
              <a:lnSpc>
                <a:spcPct val="120000"/>
              </a:lnSpc>
            </a:pPr>
            <a:endParaRPr lang="he-IL" dirty="0"/>
          </a:p>
          <a:p>
            <a:pPr>
              <a:lnSpc>
                <a:spcPct val="120000"/>
              </a:lnSpc>
            </a:pPr>
            <a:r>
              <a:rPr lang="he-IL" dirty="0" smtClean="0"/>
              <a:t>יתיב </a:t>
            </a:r>
            <a:r>
              <a:rPr lang="he-IL" dirty="0"/>
              <a:t>רבה </a:t>
            </a:r>
            <a:r>
              <a:rPr lang="he-IL" dirty="0" err="1"/>
              <a:t>וקאמר</a:t>
            </a:r>
            <a:r>
              <a:rPr lang="he-IL" dirty="0"/>
              <a:t> להא </a:t>
            </a:r>
            <a:r>
              <a:rPr lang="he-IL" dirty="0" err="1" smtClean="0"/>
              <a:t>שמעתא</a:t>
            </a:r>
            <a:r>
              <a:rPr lang="he-IL" dirty="0" smtClean="0"/>
              <a:t>.</a:t>
            </a:r>
          </a:p>
          <a:p>
            <a:pPr>
              <a:lnSpc>
                <a:spcPct val="120000"/>
              </a:lnSpc>
            </a:pPr>
            <a:endParaRPr lang="he-IL" dirty="0" smtClean="0"/>
          </a:p>
          <a:p>
            <a:pPr>
              <a:lnSpc>
                <a:spcPct val="120000"/>
              </a:lnSpc>
            </a:pPr>
            <a:r>
              <a:rPr lang="he-IL" dirty="0" smtClean="0"/>
              <a:t>אמר </a:t>
            </a:r>
            <a:r>
              <a:rPr lang="he-IL" dirty="0"/>
              <a:t>ליה רב </a:t>
            </a:r>
            <a:r>
              <a:rPr lang="he-IL" dirty="0" err="1" smtClean="0"/>
              <a:t>חסדא</a:t>
            </a:r>
            <a:r>
              <a:rPr lang="he-IL" dirty="0" smtClean="0"/>
              <a:t>: מאן </a:t>
            </a:r>
            <a:r>
              <a:rPr lang="he-IL" dirty="0" err="1"/>
              <a:t>צאית</a:t>
            </a:r>
            <a:r>
              <a:rPr lang="he-IL" dirty="0"/>
              <a:t> לך </a:t>
            </a:r>
            <a:r>
              <a:rPr lang="he-IL" dirty="0" err="1"/>
              <a:t>ולר</a:t>
            </a:r>
            <a:r>
              <a:rPr lang="he-IL" dirty="0"/>
              <a:t>' יוחנן </a:t>
            </a:r>
            <a:r>
              <a:rPr lang="he-IL" dirty="0" smtClean="0"/>
              <a:t>רבך, </a:t>
            </a:r>
            <a:r>
              <a:rPr lang="he-IL" b="1" dirty="0"/>
              <a:t>היתר שבהן להיכן </a:t>
            </a:r>
            <a:r>
              <a:rPr lang="he-IL" b="1" dirty="0" smtClean="0"/>
              <a:t>הלך?</a:t>
            </a:r>
          </a:p>
          <a:p>
            <a:pPr>
              <a:lnSpc>
                <a:spcPct val="120000"/>
              </a:lnSpc>
            </a:pPr>
            <a:endParaRPr lang="he-IL" dirty="0" smtClean="0"/>
          </a:p>
          <a:p>
            <a:pPr>
              <a:lnSpc>
                <a:spcPct val="120000"/>
              </a:lnSpc>
            </a:pPr>
            <a:r>
              <a:rPr lang="he-IL" dirty="0" smtClean="0"/>
              <a:t>אמר ליה: </a:t>
            </a:r>
            <a:r>
              <a:rPr lang="he-IL" dirty="0"/>
              <a:t>מי לא תנן </a:t>
            </a:r>
            <a:r>
              <a:rPr lang="he-IL" dirty="0" err="1" smtClean="0"/>
              <a:t>דכוותה</a:t>
            </a:r>
            <a:r>
              <a:rPr lang="he-IL" dirty="0" smtClean="0"/>
              <a:t> - </a:t>
            </a:r>
            <a:r>
              <a:rPr lang="he-IL" dirty="0">
                <a:solidFill>
                  <a:srgbClr val="F79646">
                    <a:lumMod val="50000"/>
                  </a:srgbClr>
                </a:solidFill>
              </a:rPr>
              <a:t>בצלים שירדו עליהם גשמים וצימחו אם היו </a:t>
            </a:r>
            <a:r>
              <a:rPr lang="he-IL" dirty="0" err="1">
                <a:solidFill>
                  <a:srgbClr val="F79646">
                    <a:lumMod val="50000"/>
                  </a:srgbClr>
                </a:solidFill>
              </a:rPr>
              <a:t>עלין</a:t>
            </a:r>
            <a:r>
              <a:rPr lang="he-IL" dirty="0">
                <a:solidFill>
                  <a:srgbClr val="F79646">
                    <a:lumMod val="50000"/>
                  </a:srgbClr>
                </a:solidFill>
              </a:rPr>
              <a:t> שלהן שחורין </a:t>
            </a:r>
            <a:r>
              <a:rPr lang="he-IL" dirty="0" err="1">
                <a:solidFill>
                  <a:srgbClr val="F79646">
                    <a:lumMod val="50000"/>
                  </a:srgbClr>
                </a:solidFill>
              </a:rPr>
              <a:t>אסורין</a:t>
            </a:r>
            <a:r>
              <a:rPr lang="he-IL" dirty="0">
                <a:solidFill>
                  <a:srgbClr val="F79646">
                    <a:lumMod val="50000"/>
                  </a:srgbClr>
                </a:solidFill>
              </a:rPr>
              <a:t> הוריקו </a:t>
            </a:r>
            <a:r>
              <a:rPr lang="he-IL" dirty="0" err="1">
                <a:solidFill>
                  <a:srgbClr val="F79646">
                    <a:lumMod val="50000"/>
                  </a:srgbClr>
                </a:solidFill>
              </a:rPr>
              <a:t>מותרין</a:t>
            </a:r>
            <a:r>
              <a:rPr lang="he-IL" dirty="0"/>
              <a:t> </a:t>
            </a:r>
            <a:r>
              <a:rPr lang="he-IL" dirty="0" smtClean="0"/>
              <a:t>- וכי </a:t>
            </a:r>
            <a:r>
              <a:rPr lang="he-IL" dirty="0"/>
              <a:t>שחורין </a:t>
            </a:r>
            <a:r>
              <a:rPr lang="he-IL" dirty="0" err="1"/>
              <a:t>אמאי</a:t>
            </a:r>
            <a:r>
              <a:rPr lang="he-IL" dirty="0"/>
              <a:t> </a:t>
            </a:r>
            <a:r>
              <a:rPr lang="he-IL" dirty="0" err="1"/>
              <a:t>אסורין</a:t>
            </a:r>
            <a:r>
              <a:rPr lang="he-IL" dirty="0"/>
              <a:t> </a:t>
            </a:r>
            <a:r>
              <a:rPr lang="he-IL" dirty="0" err="1"/>
              <a:t>לימא</a:t>
            </a:r>
            <a:r>
              <a:rPr lang="he-IL" dirty="0"/>
              <a:t> היתר שבהן להיכן </a:t>
            </a:r>
            <a:r>
              <a:rPr lang="he-IL" dirty="0" smtClean="0"/>
              <a:t>הלך?</a:t>
            </a:r>
          </a:p>
          <a:p>
            <a:pPr>
              <a:lnSpc>
                <a:spcPct val="120000"/>
              </a:lnSpc>
            </a:pPr>
            <a:endParaRPr lang="he-IL" dirty="0"/>
          </a:p>
          <a:p>
            <a:pPr>
              <a:lnSpc>
                <a:spcPct val="120000"/>
              </a:lnSpc>
            </a:pPr>
            <a:r>
              <a:rPr lang="he-IL" dirty="0" err="1" smtClean="0"/>
              <a:t>א</a:t>
            </a:r>
            <a:r>
              <a:rPr lang="he-IL" dirty="0" err="1"/>
              <a:t>'</a:t>
            </a:r>
            <a:r>
              <a:rPr lang="he-IL" dirty="0" err="1" smtClean="0"/>
              <a:t>'ל</a:t>
            </a:r>
            <a:r>
              <a:rPr lang="he-IL" dirty="0" smtClean="0"/>
              <a:t>: </a:t>
            </a:r>
            <a:r>
              <a:rPr lang="he-IL" dirty="0"/>
              <a:t>מי סברת על עיקר </a:t>
            </a:r>
            <a:r>
              <a:rPr lang="he-IL" dirty="0" err="1" smtClean="0"/>
              <a:t>קתני</a:t>
            </a:r>
            <a:r>
              <a:rPr lang="he-IL" dirty="0" smtClean="0"/>
              <a:t>, </a:t>
            </a:r>
            <a:r>
              <a:rPr lang="he-IL" dirty="0" err="1"/>
              <a:t>אתוספת</a:t>
            </a:r>
            <a:r>
              <a:rPr lang="he-IL" dirty="0"/>
              <a:t> </a:t>
            </a:r>
            <a:r>
              <a:rPr lang="he-IL" dirty="0" err="1"/>
              <a:t>קתני</a:t>
            </a:r>
            <a:r>
              <a:rPr lang="he-IL" dirty="0"/>
              <a:t> </a:t>
            </a:r>
            <a:r>
              <a:rPr lang="he-IL" dirty="0" err="1" smtClean="0"/>
              <a:t>אסורין</a:t>
            </a:r>
            <a:r>
              <a:rPr lang="he-IL" dirty="0" smtClean="0"/>
              <a:t>.</a:t>
            </a:r>
          </a:p>
          <a:p>
            <a:pPr>
              <a:lnSpc>
                <a:spcPct val="120000"/>
              </a:lnSpc>
            </a:pPr>
            <a:endParaRPr lang="he-IL" dirty="0"/>
          </a:p>
          <a:p>
            <a:pPr>
              <a:lnSpc>
                <a:spcPct val="120000"/>
              </a:lnSpc>
            </a:pPr>
            <a:r>
              <a:rPr lang="he-IL" dirty="0" smtClean="0"/>
              <a:t>אי </a:t>
            </a:r>
            <a:r>
              <a:rPr lang="he-IL" dirty="0"/>
              <a:t>הכי מאי אתא </a:t>
            </a:r>
            <a:r>
              <a:rPr lang="he-IL" dirty="0" err="1"/>
              <a:t>רשב</a:t>
            </a:r>
            <a:r>
              <a:rPr lang="he-IL" dirty="0"/>
              <a:t>''ג </a:t>
            </a:r>
            <a:r>
              <a:rPr lang="he-IL" dirty="0" err="1" smtClean="0"/>
              <a:t>למימר</a:t>
            </a:r>
            <a:r>
              <a:rPr lang="he-IL" dirty="0" smtClean="0"/>
              <a:t>, </a:t>
            </a:r>
            <a:r>
              <a:rPr lang="he-IL" dirty="0" err="1" smtClean="0"/>
              <a:t>דתניא</a:t>
            </a:r>
            <a:r>
              <a:rPr lang="he-IL" dirty="0" smtClean="0"/>
              <a:t>: </a:t>
            </a:r>
          </a:p>
          <a:p>
            <a:pPr>
              <a:lnSpc>
                <a:spcPct val="120000"/>
              </a:lnSpc>
            </a:pPr>
            <a:r>
              <a:rPr lang="he-IL" dirty="0" err="1">
                <a:solidFill>
                  <a:srgbClr val="F79646">
                    <a:lumMod val="50000"/>
                  </a:srgbClr>
                </a:solidFill>
              </a:rPr>
              <a:t>רשב</a:t>
            </a:r>
            <a:r>
              <a:rPr lang="he-IL" dirty="0">
                <a:solidFill>
                  <a:srgbClr val="F79646">
                    <a:lumMod val="50000"/>
                  </a:srgbClr>
                </a:solidFill>
              </a:rPr>
              <a:t>''ג אומר הגדל בחיוב חייב הגדל בפטור פטור </a:t>
            </a:r>
            <a:r>
              <a:rPr lang="he-IL" dirty="0" smtClean="0">
                <a:solidFill>
                  <a:srgbClr val="F79646">
                    <a:lumMod val="50000"/>
                  </a:srgbClr>
                </a:solidFill>
              </a:rPr>
              <a:t>- </a:t>
            </a:r>
            <a:r>
              <a:rPr lang="he-IL" dirty="0" smtClean="0"/>
              <a:t>תנא </a:t>
            </a:r>
            <a:r>
              <a:rPr lang="he-IL" dirty="0"/>
              <a:t>קמא </a:t>
            </a:r>
            <a:r>
              <a:rPr lang="he-IL" dirty="0" err="1"/>
              <a:t>נמי</a:t>
            </a:r>
            <a:r>
              <a:rPr lang="he-IL" dirty="0"/>
              <a:t> הכי </a:t>
            </a:r>
            <a:r>
              <a:rPr lang="he-IL" dirty="0" smtClean="0"/>
              <a:t>אמר!</a:t>
            </a:r>
          </a:p>
          <a:p>
            <a:pPr>
              <a:lnSpc>
                <a:spcPct val="120000"/>
              </a:lnSpc>
            </a:pPr>
            <a:endParaRPr lang="he-IL" dirty="0"/>
          </a:p>
          <a:p>
            <a:pPr>
              <a:lnSpc>
                <a:spcPct val="120000"/>
              </a:lnSpc>
            </a:pPr>
            <a:r>
              <a:rPr lang="he-IL" dirty="0" smtClean="0"/>
              <a:t>כולה </a:t>
            </a:r>
            <a:r>
              <a:rPr lang="he-IL" dirty="0"/>
              <a:t>מתני' רבן שמעון בן גמליאל </a:t>
            </a:r>
            <a:r>
              <a:rPr lang="he-IL" dirty="0" err="1"/>
              <a:t>קתני</a:t>
            </a:r>
            <a:r>
              <a:rPr lang="he-IL" dirty="0"/>
              <a:t> </a:t>
            </a:r>
            <a:r>
              <a:rPr lang="he-IL" dirty="0" smtClean="0"/>
              <a:t>לה.</a:t>
            </a:r>
          </a:p>
          <a:p>
            <a:pPr>
              <a:lnSpc>
                <a:spcPct val="120000"/>
              </a:lnSpc>
            </a:pPr>
            <a:endParaRPr lang="he-IL" dirty="0" smtClean="0"/>
          </a:p>
        </p:txBody>
      </p:sp>
      <p:sp>
        <p:nvSpPr>
          <p:cNvPr id="9" name="TextBox 8"/>
          <p:cNvSpPr txBox="1"/>
          <p:nvPr/>
        </p:nvSpPr>
        <p:spPr>
          <a:xfrm>
            <a:off x="107504" y="35332"/>
            <a:ext cx="3073140" cy="369332"/>
          </a:xfrm>
          <a:prstGeom prst="rect">
            <a:avLst/>
          </a:prstGeom>
          <a:noFill/>
        </p:spPr>
        <p:txBody>
          <a:bodyPr wrap="square" rtlCol="1">
            <a:spAutoFit/>
          </a:bodyPr>
          <a:lstStyle/>
          <a:p>
            <a:r>
              <a:rPr lang="he-IL" b="1" dirty="0" smtClean="0">
                <a:solidFill>
                  <a:prstClr val="white">
                    <a:lumMod val="50000"/>
                  </a:prstClr>
                </a:solidFill>
              </a:rPr>
              <a:t>דף </a:t>
            </a:r>
            <a:r>
              <a:rPr lang="he-IL" b="1" dirty="0" smtClean="0">
                <a:solidFill>
                  <a:prstClr val="white">
                    <a:lumMod val="50000"/>
                  </a:prstClr>
                </a:solidFill>
              </a:rPr>
              <a:t>נט </a:t>
            </a:r>
            <a:r>
              <a:rPr lang="he-IL" b="1" dirty="0" smtClean="0">
                <a:solidFill>
                  <a:prstClr val="white">
                    <a:lumMod val="50000"/>
                  </a:prstClr>
                </a:solidFill>
              </a:rPr>
              <a:t>עמוד </a:t>
            </a:r>
            <a:r>
              <a:rPr lang="he-IL" b="1" dirty="0" smtClean="0">
                <a:solidFill>
                  <a:prstClr val="white">
                    <a:lumMod val="50000"/>
                  </a:prstClr>
                </a:solidFill>
              </a:rPr>
              <a:t>א - דף נט עמוד ב</a:t>
            </a:r>
            <a:endParaRPr lang="he-IL" b="1" dirty="0">
              <a:solidFill>
                <a:prstClr val="white">
                  <a:lumMod val="50000"/>
                </a:prstClr>
              </a:solidFill>
            </a:endParaRPr>
          </a:p>
        </p:txBody>
      </p:sp>
      <p:sp>
        <p:nvSpPr>
          <p:cNvPr id="5" name="TextBox 4"/>
          <p:cNvSpPr txBox="1"/>
          <p:nvPr/>
        </p:nvSpPr>
        <p:spPr>
          <a:xfrm>
            <a:off x="8460432" y="2996952"/>
            <a:ext cx="576064" cy="215444"/>
          </a:xfrm>
          <a:prstGeom prst="rect">
            <a:avLst/>
          </a:prstGeom>
          <a:noFill/>
        </p:spPr>
        <p:txBody>
          <a:bodyPr wrap="square" rtlCol="1">
            <a:spAutoFit/>
          </a:bodyPr>
          <a:lstStyle/>
          <a:p>
            <a:r>
              <a:rPr lang="he-IL" sz="800" dirty="0" smtClean="0"/>
              <a:t>עמוד </a:t>
            </a:r>
            <a:r>
              <a:rPr lang="he-IL" sz="800" dirty="0"/>
              <a:t>ב</a:t>
            </a:r>
          </a:p>
        </p:txBody>
      </p:sp>
    </p:spTree>
    <p:extLst>
      <p:ext uri="{BB962C8B-B14F-4D97-AF65-F5344CB8AC3E}">
        <p14:creationId xmlns:p14="http://schemas.microsoft.com/office/powerpoint/2010/main" val="145491294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4" name="TextBox 3"/>
          <p:cNvSpPr txBox="1"/>
          <p:nvPr/>
        </p:nvSpPr>
        <p:spPr>
          <a:xfrm>
            <a:off x="395536" y="3212834"/>
            <a:ext cx="8280920" cy="1089529"/>
          </a:xfrm>
          <a:prstGeom prst="rect">
            <a:avLst/>
          </a:prstGeom>
          <a:noFill/>
        </p:spPr>
        <p:txBody>
          <a:bodyPr wrap="square" rtlCol="1">
            <a:spAutoFit/>
          </a:bodyPr>
          <a:lstStyle/>
          <a:p>
            <a:pPr>
              <a:lnSpc>
                <a:spcPct val="120000"/>
              </a:lnSpc>
            </a:pPr>
            <a:r>
              <a:rPr lang="he-IL" dirty="0" smtClean="0"/>
              <a:t>ועד </a:t>
            </a:r>
            <a:r>
              <a:rPr lang="he-IL" dirty="0"/>
              <a:t>כאן לא שמעת ליה לרבן שמעון בן גמליאל דלא </a:t>
            </a:r>
            <a:r>
              <a:rPr lang="he-IL" dirty="0" err="1"/>
              <a:t>קא</a:t>
            </a:r>
            <a:r>
              <a:rPr lang="he-IL" dirty="0"/>
              <a:t> </a:t>
            </a:r>
            <a:r>
              <a:rPr lang="he-IL" dirty="0" smtClean="0"/>
              <a:t>טרח,</a:t>
            </a:r>
          </a:p>
          <a:p>
            <a:pPr>
              <a:lnSpc>
                <a:spcPct val="120000"/>
              </a:lnSpc>
            </a:pPr>
            <a:r>
              <a:rPr lang="he-IL" dirty="0" smtClean="0"/>
              <a:t>אבל </a:t>
            </a:r>
            <a:r>
              <a:rPr lang="he-IL" dirty="0" err="1"/>
              <a:t>היכא</a:t>
            </a:r>
            <a:r>
              <a:rPr lang="he-IL" dirty="0"/>
              <a:t> </a:t>
            </a:r>
            <a:r>
              <a:rPr lang="he-IL" dirty="0" err="1"/>
              <a:t>דקא</a:t>
            </a:r>
            <a:r>
              <a:rPr lang="he-IL" dirty="0"/>
              <a:t> טרח </a:t>
            </a:r>
            <a:r>
              <a:rPr lang="he-IL" dirty="0" smtClean="0"/>
              <a:t>- בטיל </a:t>
            </a:r>
            <a:r>
              <a:rPr lang="he-IL" dirty="0" err="1" smtClean="0"/>
              <a:t>ברובא</a:t>
            </a:r>
            <a:r>
              <a:rPr lang="he-IL" dirty="0" smtClean="0"/>
              <a:t>.</a:t>
            </a:r>
          </a:p>
          <a:p>
            <a:pPr>
              <a:lnSpc>
                <a:spcPct val="120000"/>
              </a:lnSpc>
            </a:pPr>
            <a:endParaRPr lang="he-IL" dirty="0"/>
          </a:p>
        </p:txBody>
      </p:sp>
      <p:sp>
        <p:nvSpPr>
          <p:cNvPr id="9" name="TextBox 8"/>
          <p:cNvSpPr txBox="1"/>
          <p:nvPr/>
        </p:nvSpPr>
        <p:spPr>
          <a:xfrm>
            <a:off x="107504" y="35332"/>
            <a:ext cx="1584176" cy="369332"/>
          </a:xfrm>
          <a:prstGeom prst="rect">
            <a:avLst/>
          </a:prstGeom>
          <a:noFill/>
        </p:spPr>
        <p:txBody>
          <a:bodyPr wrap="square" rtlCol="1">
            <a:spAutoFit/>
          </a:bodyPr>
          <a:lstStyle/>
          <a:p>
            <a:r>
              <a:rPr lang="he-IL" b="1" dirty="0" smtClean="0">
                <a:solidFill>
                  <a:prstClr val="white">
                    <a:lumMod val="50000"/>
                  </a:prstClr>
                </a:solidFill>
              </a:rPr>
              <a:t>דף נט עמוד ב</a:t>
            </a:r>
            <a:endParaRPr lang="he-IL" b="1" dirty="0">
              <a:solidFill>
                <a:prstClr val="white">
                  <a:lumMod val="50000"/>
                </a:prstClr>
              </a:solidFill>
            </a:endParaRPr>
          </a:p>
        </p:txBody>
      </p:sp>
      <p:sp>
        <p:nvSpPr>
          <p:cNvPr id="7" name="הסבר מלבני מעוגל 6"/>
          <p:cNvSpPr/>
          <p:nvPr/>
        </p:nvSpPr>
        <p:spPr>
          <a:xfrm>
            <a:off x="2555776" y="304190"/>
            <a:ext cx="6120680" cy="2533528"/>
          </a:xfrm>
          <a:prstGeom prst="wedgeRoundRectCallout">
            <a:avLst>
              <a:gd name="adj1" fmla="val 52639"/>
              <a:gd name="adj2" fmla="val 36943"/>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400" dirty="0">
                <a:solidFill>
                  <a:srgbClr val="00B050"/>
                </a:solidFill>
              </a:rPr>
              <a:t>אמר רבי יוחנן </a:t>
            </a:r>
            <a:r>
              <a:rPr lang="he-IL" sz="1400" b="1" dirty="0">
                <a:solidFill>
                  <a:schemeClr val="tx1"/>
                </a:solidFill>
              </a:rPr>
              <a:t>ליטרא בצלים שתיקנה וזרעה </a:t>
            </a:r>
            <a:r>
              <a:rPr lang="he-IL" sz="1400" dirty="0">
                <a:solidFill>
                  <a:schemeClr val="tx1"/>
                </a:solidFill>
              </a:rPr>
              <a:t>- </a:t>
            </a:r>
            <a:r>
              <a:rPr lang="he-IL" sz="1400" dirty="0">
                <a:solidFill>
                  <a:srgbClr val="00B050"/>
                </a:solidFill>
              </a:rPr>
              <a:t>מתעשרת לפי כולה</a:t>
            </a:r>
            <a:r>
              <a:rPr lang="he-IL" sz="1400" dirty="0" smtClean="0">
                <a:solidFill>
                  <a:schemeClr val="tx1"/>
                </a:solidFill>
              </a:rPr>
              <a:t>.</a:t>
            </a:r>
            <a:endParaRPr lang="he-IL" sz="1400" dirty="0">
              <a:solidFill>
                <a:schemeClr val="tx1"/>
              </a:solidFill>
            </a:endParaRPr>
          </a:p>
          <a:p>
            <a:pPr>
              <a:lnSpc>
                <a:spcPct val="120000"/>
              </a:lnSpc>
            </a:pPr>
            <a:r>
              <a:rPr lang="he-IL" sz="1400" dirty="0">
                <a:solidFill>
                  <a:schemeClr val="tx1"/>
                </a:solidFill>
              </a:rPr>
              <a:t>יתיב רבה </a:t>
            </a:r>
            <a:r>
              <a:rPr lang="he-IL" sz="1400" dirty="0" err="1">
                <a:solidFill>
                  <a:schemeClr val="tx1"/>
                </a:solidFill>
              </a:rPr>
              <a:t>וקאמר</a:t>
            </a:r>
            <a:r>
              <a:rPr lang="he-IL" sz="1400" dirty="0">
                <a:solidFill>
                  <a:schemeClr val="tx1"/>
                </a:solidFill>
              </a:rPr>
              <a:t> להא </a:t>
            </a:r>
            <a:r>
              <a:rPr lang="he-IL" sz="1400" dirty="0" err="1">
                <a:solidFill>
                  <a:schemeClr val="tx1"/>
                </a:solidFill>
              </a:rPr>
              <a:t>שמעתא</a:t>
            </a:r>
            <a:r>
              <a:rPr lang="he-IL" sz="1400" dirty="0" smtClean="0">
                <a:solidFill>
                  <a:schemeClr val="tx1"/>
                </a:solidFill>
              </a:rPr>
              <a:t>.</a:t>
            </a:r>
            <a:endParaRPr lang="he-IL" sz="1400" dirty="0">
              <a:solidFill>
                <a:schemeClr val="tx1"/>
              </a:solidFill>
            </a:endParaRPr>
          </a:p>
          <a:p>
            <a:pPr>
              <a:lnSpc>
                <a:spcPct val="120000"/>
              </a:lnSpc>
            </a:pPr>
            <a:r>
              <a:rPr lang="he-IL" sz="1400" dirty="0">
                <a:solidFill>
                  <a:srgbClr val="7030A0"/>
                </a:solidFill>
              </a:rPr>
              <a:t>אמר ליה רב </a:t>
            </a:r>
            <a:r>
              <a:rPr lang="he-IL" sz="1400" dirty="0" err="1">
                <a:solidFill>
                  <a:srgbClr val="7030A0"/>
                </a:solidFill>
              </a:rPr>
              <a:t>חסדא</a:t>
            </a:r>
            <a:r>
              <a:rPr lang="he-IL" sz="1400" dirty="0">
                <a:solidFill>
                  <a:schemeClr val="tx1"/>
                </a:solidFill>
              </a:rPr>
              <a:t>: מאן </a:t>
            </a:r>
            <a:r>
              <a:rPr lang="he-IL" sz="1400" dirty="0" err="1">
                <a:solidFill>
                  <a:schemeClr val="tx1"/>
                </a:solidFill>
              </a:rPr>
              <a:t>צאית</a:t>
            </a:r>
            <a:r>
              <a:rPr lang="he-IL" sz="1400" dirty="0">
                <a:solidFill>
                  <a:schemeClr val="tx1"/>
                </a:solidFill>
              </a:rPr>
              <a:t> לך </a:t>
            </a:r>
            <a:r>
              <a:rPr lang="he-IL" sz="1400" dirty="0" err="1">
                <a:solidFill>
                  <a:schemeClr val="tx1"/>
                </a:solidFill>
              </a:rPr>
              <a:t>ולר</a:t>
            </a:r>
            <a:r>
              <a:rPr lang="he-IL" sz="1400" dirty="0">
                <a:solidFill>
                  <a:schemeClr val="tx1"/>
                </a:solidFill>
              </a:rPr>
              <a:t>' יוחנן רבך, </a:t>
            </a:r>
            <a:r>
              <a:rPr lang="he-IL" sz="1400" dirty="0">
                <a:solidFill>
                  <a:srgbClr val="7030A0"/>
                </a:solidFill>
              </a:rPr>
              <a:t>היתר שבהן להיכן הלך</a:t>
            </a:r>
            <a:r>
              <a:rPr lang="he-IL" sz="1400" dirty="0" smtClean="0">
                <a:solidFill>
                  <a:srgbClr val="7030A0"/>
                </a:solidFill>
              </a:rPr>
              <a:t>?</a:t>
            </a:r>
            <a:endParaRPr lang="he-IL" sz="1400" dirty="0">
              <a:solidFill>
                <a:srgbClr val="7030A0"/>
              </a:solidFill>
            </a:endParaRPr>
          </a:p>
          <a:p>
            <a:pPr>
              <a:lnSpc>
                <a:spcPct val="120000"/>
              </a:lnSpc>
            </a:pPr>
            <a:r>
              <a:rPr lang="he-IL" sz="1400" dirty="0">
                <a:solidFill>
                  <a:schemeClr val="tx1"/>
                </a:solidFill>
              </a:rPr>
              <a:t>אמר ליה: מי לא תנן </a:t>
            </a:r>
            <a:r>
              <a:rPr lang="he-IL" sz="1400" dirty="0" err="1">
                <a:solidFill>
                  <a:schemeClr val="tx1"/>
                </a:solidFill>
              </a:rPr>
              <a:t>דכוותה</a:t>
            </a:r>
            <a:r>
              <a:rPr lang="he-IL" sz="1400" dirty="0">
                <a:solidFill>
                  <a:schemeClr val="tx1"/>
                </a:solidFill>
              </a:rPr>
              <a:t> - </a:t>
            </a:r>
            <a:r>
              <a:rPr lang="he-IL" sz="1400" b="1" dirty="0">
                <a:solidFill>
                  <a:schemeClr val="tx1"/>
                </a:solidFill>
              </a:rPr>
              <a:t>בצלים שירדו עליהם גשמים וצימחו </a:t>
            </a:r>
            <a:r>
              <a:rPr lang="he-IL" sz="1400" dirty="0">
                <a:solidFill>
                  <a:schemeClr val="tx1"/>
                </a:solidFill>
              </a:rPr>
              <a:t>אם היו </a:t>
            </a:r>
            <a:r>
              <a:rPr lang="he-IL" sz="1400" dirty="0" err="1">
                <a:solidFill>
                  <a:schemeClr val="tx1"/>
                </a:solidFill>
              </a:rPr>
              <a:t>עלין</a:t>
            </a:r>
            <a:r>
              <a:rPr lang="he-IL" sz="1400" dirty="0">
                <a:solidFill>
                  <a:schemeClr val="tx1"/>
                </a:solidFill>
              </a:rPr>
              <a:t> שלהן שחורין </a:t>
            </a:r>
            <a:r>
              <a:rPr lang="he-IL" sz="1400" dirty="0" err="1">
                <a:solidFill>
                  <a:srgbClr val="00B050"/>
                </a:solidFill>
              </a:rPr>
              <a:t>אסורין</a:t>
            </a:r>
            <a:r>
              <a:rPr lang="he-IL" sz="1400" dirty="0">
                <a:solidFill>
                  <a:srgbClr val="00B050"/>
                </a:solidFill>
              </a:rPr>
              <a:t> </a:t>
            </a:r>
            <a:r>
              <a:rPr lang="he-IL" sz="1400" dirty="0">
                <a:solidFill>
                  <a:schemeClr val="tx1"/>
                </a:solidFill>
              </a:rPr>
              <a:t>הוריקו </a:t>
            </a:r>
            <a:r>
              <a:rPr lang="he-IL" sz="1400" dirty="0" err="1">
                <a:solidFill>
                  <a:schemeClr val="tx1"/>
                </a:solidFill>
              </a:rPr>
              <a:t>מותרין</a:t>
            </a:r>
            <a:r>
              <a:rPr lang="he-IL" sz="1400" dirty="0">
                <a:solidFill>
                  <a:schemeClr val="tx1"/>
                </a:solidFill>
              </a:rPr>
              <a:t> - וכי שחורין </a:t>
            </a:r>
            <a:r>
              <a:rPr lang="he-IL" sz="1400" dirty="0" err="1">
                <a:solidFill>
                  <a:schemeClr val="tx1"/>
                </a:solidFill>
              </a:rPr>
              <a:t>אמאי</a:t>
            </a:r>
            <a:r>
              <a:rPr lang="he-IL" sz="1400" dirty="0">
                <a:solidFill>
                  <a:schemeClr val="tx1"/>
                </a:solidFill>
              </a:rPr>
              <a:t> </a:t>
            </a:r>
            <a:r>
              <a:rPr lang="he-IL" sz="1400" dirty="0" err="1">
                <a:solidFill>
                  <a:schemeClr val="tx1"/>
                </a:solidFill>
              </a:rPr>
              <a:t>אסורין</a:t>
            </a:r>
            <a:r>
              <a:rPr lang="he-IL" sz="1400" dirty="0">
                <a:solidFill>
                  <a:schemeClr val="tx1"/>
                </a:solidFill>
              </a:rPr>
              <a:t> </a:t>
            </a:r>
            <a:r>
              <a:rPr lang="he-IL" sz="1400" dirty="0" err="1">
                <a:solidFill>
                  <a:schemeClr val="tx1"/>
                </a:solidFill>
              </a:rPr>
              <a:t>לימא</a:t>
            </a:r>
            <a:r>
              <a:rPr lang="he-IL" sz="1400" dirty="0">
                <a:solidFill>
                  <a:schemeClr val="tx1"/>
                </a:solidFill>
              </a:rPr>
              <a:t> היתר שבהן להיכן הלך</a:t>
            </a:r>
            <a:r>
              <a:rPr lang="he-IL" sz="1400" dirty="0">
                <a:solidFill>
                  <a:schemeClr val="tx1"/>
                </a:solidFill>
              </a:rPr>
              <a:t>?</a:t>
            </a:r>
            <a:endParaRPr lang="he-IL" sz="1400" dirty="0">
              <a:solidFill>
                <a:schemeClr val="tx1"/>
              </a:solidFill>
            </a:endParaRPr>
          </a:p>
          <a:p>
            <a:pPr>
              <a:lnSpc>
                <a:spcPct val="120000"/>
              </a:lnSpc>
            </a:pPr>
            <a:r>
              <a:rPr lang="he-IL" sz="1400" dirty="0" err="1">
                <a:solidFill>
                  <a:schemeClr val="tx1"/>
                </a:solidFill>
              </a:rPr>
              <a:t>א''ל</a:t>
            </a:r>
            <a:r>
              <a:rPr lang="he-IL" sz="1400" dirty="0">
                <a:solidFill>
                  <a:schemeClr val="tx1"/>
                </a:solidFill>
              </a:rPr>
              <a:t>: מי סברת על עיקר </a:t>
            </a:r>
            <a:r>
              <a:rPr lang="he-IL" sz="1400" dirty="0" err="1">
                <a:solidFill>
                  <a:schemeClr val="tx1"/>
                </a:solidFill>
              </a:rPr>
              <a:t>קתני</a:t>
            </a:r>
            <a:r>
              <a:rPr lang="he-IL" sz="1400" dirty="0">
                <a:solidFill>
                  <a:schemeClr val="tx1"/>
                </a:solidFill>
              </a:rPr>
              <a:t>, </a:t>
            </a:r>
            <a:r>
              <a:rPr lang="he-IL" sz="1400" dirty="0" err="1">
                <a:solidFill>
                  <a:schemeClr val="tx1"/>
                </a:solidFill>
              </a:rPr>
              <a:t>אתוספת</a:t>
            </a:r>
            <a:r>
              <a:rPr lang="he-IL" sz="1400" dirty="0">
                <a:solidFill>
                  <a:schemeClr val="tx1"/>
                </a:solidFill>
              </a:rPr>
              <a:t> </a:t>
            </a:r>
            <a:r>
              <a:rPr lang="he-IL" sz="1400" dirty="0" err="1">
                <a:solidFill>
                  <a:schemeClr val="tx1"/>
                </a:solidFill>
              </a:rPr>
              <a:t>קתני</a:t>
            </a:r>
            <a:r>
              <a:rPr lang="he-IL" sz="1400" dirty="0">
                <a:solidFill>
                  <a:schemeClr val="tx1"/>
                </a:solidFill>
              </a:rPr>
              <a:t> </a:t>
            </a:r>
            <a:r>
              <a:rPr lang="he-IL" sz="1400" dirty="0" err="1">
                <a:solidFill>
                  <a:schemeClr val="tx1"/>
                </a:solidFill>
              </a:rPr>
              <a:t>אסורין</a:t>
            </a:r>
            <a:r>
              <a:rPr lang="he-IL" sz="1400" dirty="0">
                <a:solidFill>
                  <a:schemeClr val="tx1"/>
                </a:solidFill>
              </a:rPr>
              <a:t>.</a:t>
            </a:r>
            <a:endParaRPr lang="he-IL" sz="1400" dirty="0">
              <a:solidFill>
                <a:schemeClr val="tx1"/>
              </a:solidFill>
            </a:endParaRPr>
          </a:p>
          <a:p>
            <a:pPr>
              <a:lnSpc>
                <a:spcPct val="120000"/>
              </a:lnSpc>
            </a:pPr>
            <a:r>
              <a:rPr lang="he-IL" sz="1400" dirty="0">
                <a:solidFill>
                  <a:schemeClr val="tx1"/>
                </a:solidFill>
              </a:rPr>
              <a:t>אי הכי מאי אתא </a:t>
            </a:r>
            <a:r>
              <a:rPr lang="he-IL" sz="1400" dirty="0" err="1">
                <a:solidFill>
                  <a:schemeClr val="tx1"/>
                </a:solidFill>
              </a:rPr>
              <a:t>רשב</a:t>
            </a:r>
            <a:r>
              <a:rPr lang="he-IL" sz="1400" dirty="0">
                <a:solidFill>
                  <a:schemeClr val="tx1"/>
                </a:solidFill>
              </a:rPr>
              <a:t>''ג </a:t>
            </a:r>
            <a:r>
              <a:rPr lang="he-IL" sz="1400" dirty="0" err="1">
                <a:solidFill>
                  <a:schemeClr val="tx1"/>
                </a:solidFill>
              </a:rPr>
              <a:t>למימר</a:t>
            </a:r>
            <a:r>
              <a:rPr lang="he-IL" sz="1400" dirty="0">
                <a:solidFill>
                  <a:schemeClr val="tx1"/>
                </a:solidFill>
              </a:rPr>
              <a:t>, </a:t>
            </a:r>
            <a:r>
              <a:rPr lang="he-IL" sz="1400" dirty="0" err="1">
                <a:solidFill>
                  <a:schemeClr val="tx1"/>
                </a:solidFill>
              </a:rPr>
              <a:t>דתניא</a:t>
            </a:r>
            <a:r>
              <a:rPr lang="he-IL" sz="1400" dirty="0">
                <a:solidFill>
                  <a:schemeClr val="tx1"/>
                </a:solidFill>
              </a:rPr>
              <a:t>: </a:t>
            </a:r>
          </a:p>
          <a:p>
            <a:pPr>
              <a:lnSpc>
                <a:spcPct val="120000"/>
              </a:lnSpc>
            </a:pPr>
            <a:r>
              <a:rPr lang="he-IL" sz="1400" dirty="0" err="1">
                <a:solidFill>
                  <a:schemeClr val="tx1"/>
                </a:solidFill>
              </a:rPr>
              <a:t>רשב</a:t>
            </a:r>
            <a:r>
              <a:rPr lang="he-IL" sz="1400" dirty="0">
                <a:solidFill>
                  <a:schemeClr val="tx1"/>
                </a:solidFill>
              </a:rPr>
              <a:t>''ג אומר הגדל בחיוב חייב </a:t>
            </a:r>
            <a:r>
              <a:rPr lang="he-IL" sz="1400" dirty="0">
                <a:solidFill>
                  <a:srgbClr val="7030A0"/>
                </a:solidFill>
              </a:rPr>
              <a:t>הגדל בפטור פטור </a:t>
            </a:r>
            <a:r>
              <a:rPr lang="he-IL" sz="1400" dirty="0">
                <a:solidFill>
                  <a:schemeClr val="tx1"/>
                </a:solidFill>
              </a:rPr>
              <a:t>- תנא קמא </a:t>
            </a:r>
            <a:r>
              <a:rPr lang="he-IL" sz="1400" dirty="0" err="1">
                <a:solidFill>
                  <a:schemeClr val="tx1"/>
                </a:solidFill>
              </a:rPr>
              <a:t>נמי</a:t>
            </a:r>
            <a:r>
              <a:rPr lang="he-IL" sz="1400" dirty="0">
                <a:solidFill>
                  <a:schemeClr val="tx1"/>
                </a:solidFill>
              </a:rPr>
              <a:t> הכי אמר</a:t>
            </a:r>
            <a:r>
              <a:rPr lang="he-IL" sz="1400" dirty="0">
                <a:solidFill>
                  <a:schemeClr val="tx1"/>
                </a:solidFill>
              </a:rPr>
              <a:t>!</a:t>
            </a:r>
            <a:endParaRPr lang="he-IL" sz="1400" dirty="0">
              <a:solidFill>
                <a:schemeClr val="tx1"/>
              </a:solidFill>
            </a:endParaRPr>
          </a:p>
          <a:p>
            <a:pPr>
              <a:lnSpc>
                <a:spcPct val="120000"/>
              </a:lnSpc>
            </a:pPr>
            <a:r>
              <a:rPr lang="he-IL" sz="1400" dirty="0">
                <a:solidFill>
                  <a:schemeClr val="tx1"/>
                </a:solidFill>
              </a:rPr>
              <a:t>כולה מתני' רבן שמעון בן גמליאל </a:t>
            </a:r>
            <a:r>
              <a:rPr lang="he-IL" sz="1400" dirty="0" err="1">
                <a:solidFill>
                  <a:schemeClr val="tx1"/>
                </a:solidFill>
              </a:rPr>
              <a:t>קתני</a:t>
            </a:r>
            <a:r>
              <a:rPr lang="he-IL" sz="1400" dirty="0">
                <a:solidFill>
                  <a:schemeClr val="tx1"/>
                </a:solidFill>
              </a:rPr>
              <a:t> לה.</a:t>
            </a:r>
          </a:p>
        </p:txBody>
      </p:sp>
    </p:spTree>
    <p:extLst>
      <p:ext uri="{BB962C8B-B14F-4D97-AF65-F5344CB8AC3E}">
        <p14:creationId xmlns:p14="http://schemas.microsoft.com/office/powerpoint/2010/main" val="338811891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11241</TotalTime>
  <Words>2440</Words>
  <Application>Microsoft Office PowerPoint</Application>
  <PresentationFormat>‫הצגה על המסך (4:3)</PresentationFormat>
  <Paragraphs>284</Paragraphs>
  <Slides>14</Slides>
  <Notes>12</Notes>
  <HiddenSlides>0</HiddenSlides>
  <MMClips>0</MMClips>
  <ScaleCrop>false</ScaleCrop>
  <HeadingPairs>
    <vt:vector size="6" baseType="variant">
      <vt:variant>
        <vt:lpstr>גופנים בשימוש</vt:lpstr>
      </vt:variant>
      <vt:variant>
        <vt:i4>3</vt:i4>
      </vt:variant>
      <vt:variant>
        <vt:lpstr>ערכת נושא</vt:lpstr>
      </vt:variant>
      <vt:variant>
        <vt:i4>1</vt:i4>
      </vt:variant>
      <vt:variant>
        <vt:lpstr>כותרות שקופיות</vt:lpstr>
      </vt:variant>
      <vt:variant>
        <vt:i4>14</vt:i4>
      </vt:variant>
    </vt:vector>
  </HeadingPairs>
  <TitlesOfParts>
    <vt:vector size="18" baseType="lpstr">
      <vt:lpstr>Arial</vt:lpstr>
      <vt:lpstr>Calibri</vt:lpstr>
      <vt:lpstr>Times New Roman</vt:lpstr>
      <vt:lpstr>ערכת נושא Office</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הראל</dc:creator>
  <cp:lastModifiedBy>הראל</cp:lastModifiedBy>
  <cp:revision>1175</cp:revision>
  <dcterms:created xsi:type="dcterms:W3CDTF">2015-01-28T10:22:53Z</dcterms:created>
  <dcterms:modified xsi:type="dcterms:W3CDTF">2015-07-22T12:17:02Z</dcterms:modified>
</cp:coreProperties>
</file>