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76" r:id="rId2"/>
    <p:sldId id="420" r:id="rId3"/>
    <p:sldId id="422" r:id="rId4"/>
    <p:sldId id="423" r:id="rId5"/>
    <p:sldId id="424" r:id="rId6"/>
    <p:sldId id="425" r:id="rId7"/>
    <p:sldId id="426" r:id="rId8"/>
    <p:sldId id="293" r:id="rId9"/>
    <p:sldId id="274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0" autoAdjust="0"/>
    <p:restoredTop sz="76626" autoAdjust="0"/>
  </p:normalViewPr>
  <p:slideViewPr>
    <p:cSldViewPr>
      <p:cViewPr varScale="1">
        <p:scale>
          <a:sx n="58" d="100"/>
          <a:sy n="58" d="100"/>
        </p:scale>
        <p:origin x="17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5575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0" dirty="0" smtClean="0"/>
              <a:t>משנה שבת קנז ע"א</a:t>
            </a:r>
          </a:p>
          <a:p>
            <a:endParaRPr lang="he-IL" b="0" dirty="0" smtClean="0"/>
          </a:p>
          <a:p>
            <a:r>
              <a:rPr lang="he-IL" b="0" dirty="0" err="1" smtClean="0"/>
              <a:t>ר"ן</a:t>
            </a:r>
            <a:r>
              <a:rPr lang="he-IL" b="0" dirty="0" smtClean="0"/>
              <a:t>: ... </a:t>
            </a:r>
            <a:r>
              <a:rPr lang="he-IL" dirty="0" smtClean="0"/>
              <a:t>דלא </a:t>
            </a:r>
            <a:r>
              <a:rPr lang="he-IL" dirty="0" err="1" smtClean="0"/>
              <a:t>קאי</a:t>
            </a:r>
            <a:r>
              <a:rPr lang="he-IL" dirty="0" smtClean="0"/>
              <a:t> אלא אשאלה משום </a:t>
            </a:r>
            <a:r>
              <a:rPr lang="he-IL" dirty="0" err="1" smtClean="0"/>
              <a:t>דכיון</a:t>
            </a:r>
            <a:r>
              <a:rPr lang="he-IL" dirty="0" smtClean="0"/>
              <a:t> </a:t>
            </a:r>
            <a:r>
              <a:rPr lang="he-IL" dirty="0" err="1" smtClean="0"/>
              <a:t>דצריך</a:t>
            </a:r>
            <a:r>
              <a:rPr lang="he-IL" dirty="0" smtClean="0"/>
              <a:t> חכם או שלשה הדיוטות </a:t>
            </a:r>
            <a:r>
              <a:rPr lang="he-IL" dirty="0" err="1" smtClean="0"/>
              <a:t>מיחזי</a:t>
            </a:r>
            <a:r>
              <a:rPr lang="he-IL" dirty="0" smtClean="0"/>
              <a:t> </a:t>
            </a:r>
            <a:r>
              <a:rPr lang="he-IL" dirty="0" err="1" smtClean="0"/>
              <a:t>כדינא</a:t>
            </a:r>
            <a:r>
              <a:rPr lang="he-IL" dirty="0" smtClean="0"/>
              <a:t> </a:t>
            </a:r>
            <a:r>
              <a:rPr lang="he-IL" dirty="0" err="1" smtClean="0"/>
              <a:t>א''נ</a:t>
            </a:r>
            <a:r>
              <a:rPr lang="he-IL" dirty="0" smtClean="0"/>
              <a:t> שאין שעה עוברת לשאלה</a:t>
            </a:r>
          </a:p>
          <a:p>
            <a:endParaRPr lang="he-IL" dirty="0" smtClean="0"/>
          </a:p>
          <a:p>
            <a:r>
              <a:rPr lang="he-IL" dirty="0" smtClean="0"/>
              <a:t>רש"י: </a:t>
            </a:r>
            <a:r>
              <a:rPr lang="he-IL" b="1" dirty="0" smtClean="0"/>
              <a:t>נדרה עם חשיכה</a:t>
            </a:r>
            <a:r>
              <a:rPr lang="he-IL" dirty="0" smtClean="0"/>
              <a:t>. משמע אפי' נדרים שלא לצורך השבת </a:t>
            </a:r>
            <a:r>
              <a:rPr lang="he-IL" dirty="0" err="1" smtClean="0"/>
              <a:t>דמסתברא</a:t>
            </a:r>
            <a:r>
              <a:rPr lang="he-IL" dirty="0" smtClean="0"/>
              <a:t> מילתא הואיל ונדרה בשבת עם חשיכה </a:t>
            </a:r>
            <a:r>
              <a:rPr lang="he-IL" dirty="0" err="1" smtClean="0"/>
              <a:t>דלאו</a:t>
            </a:r>
            <a:r>
              <a:rPr lang="he-IL" dirty="0" smtClean="0"/>
              <a:t> לצורך השבת נדרה דאי משום עונג אכילה ושתייה כבר אכלה מבעוד יום ואי משום תכשיטי שבת נדרה ההיא </a:t>
            </a:r>
            <a:r>
              <a:rPr lang="he-IL" dirty="0" err="1" smtClean="0"/>
              <a:t>שעתא</a:t>
            </a:r>
            <a:r>
              <a:rPr lang="he-IL" dirty="0" smtClean="0"/>
              <a:t> לאו זמן תכשיט הוא </a:t>
            </a:r>
            <a:r>
              <a:rPr lang="he-IL" dirty="0" err="1" smtClean="0"/>
              <a:t>דהא</a:t>
            </a:r>
            <a:r>
              <a:rPr lang="he-IL" dirty="0" smtClean="0"/>
              <a:t> משחשיכה רגילים להפשיט תכשיטי שבת אלא ודאי בנדרה שלא לצורך שבת </a:t>
            </a:r>
            <a:r>
              <a:rPr lang="he-IL" dirty="0" err="1" smtClean="0"/>
              <a:t>קמיירי</a:t>
            </a:r>
            <a:r>
              <a:rPr lang="he-IL" dirty="0" smtClean="0"/>
              <a:t> ... ואי אמרת שלא לצורך השבת אין </a:t>
            </a:r>
            <a:r>
              <a:rPr lang="he-IL" dirty="0" err="1" smtClean="0"/>
              <a:t>מפירין</a:t>
            </a:r>
            <a:r>
              <a:rPr lang="he-IL" dirty="0" smtClean="0"/>
              <a:t> בשבת מאי איריא </a:t>
            </a:r>
            <a:r>
              <a:rPr lang="he-IL" dirty="0" err="1" smtClean="0"/>
              <a:t>דקתני</a:t>
            </a:r>
            <a:r>
              <a:rPr lang="he-IL" dirty="0" smtClean="0"/>
              <a:t> </a:t>
            </a:r>
            <a:r>
              <a:rPr lang="he-IL" dirty="0" err="1" smtClean="0"/>
              <a:t>דמשהחשיך</a:t>
            </a:r>
            <a:r>
              <a:rPr lang="he-IL" dirty="0" smtClean="0"/>
              <a:t> אין יכול להפר אפי' כי נדרה בתוך השבת </a:t>
            </a:r>
            <a:r>
              <a:rPr lang="he-IL" dirty="0" err="1" smtClean="0"/>
              <a:t>נמי</a:t>
            </a:r>
            <a:r>
              <a:rPr lang="he-IL" dirty="0" smtClean="0"/>
              <a:t> אין יכול להפר שזה אינו לצורך השבת אלא </a:t>
            </a:r>
            <a:r>
              <a:rPr lang="he-IL" dirty="0" err="1" smtClean="0"/>
              <a:t>דמדקתני</a:t>
            </a:r>
            <a:r>
              <a:rPr lang="he-IL" dirty="0" smtClean="0"/>
              <a:t> </a:t>
            </a:r>
            <a:r>
              <a:rPr lang="he-IL" dirty="0" err="1" smtClean="0"/>
              <a:t>דמפר</a:t>
            </a:r>
            <a:r>
              <a:rPr lang="he-IL" dirty="0" smtClean="0"/>
              <a:t> לה עד שתחשך שמע מינה </a:t>
            </a:r>
            <a:r>
              <a:rPr lang="he-IL" dirty="0" err="1" smtClean="0"/>
              <a:t>דמפירין</a:t>
            </a:r>
            <a:r>
              <a:rPr lang="he-IL" dirty="0" smtClean="0"/>
              <a:t> אפי' שלא לצורך השבת </a:t>
            </a:r>
          </a:p>
          <a:p>
            <a:endParaRPr lang="he-IL" b="0" dirty="0" smtClean="0"/>
          </a:p>
          <a:p>
            <a:r>
              <a:rPr lang="he-IL" b="0" dirty="0" err="1" smtClean="0"/>
              <a:t>תוס</a:t>
            </a:r>
            <a:r>
              <a:rPr lang="he-IL" b="0" dirty="0" smtClean="0"/>
              <a:t>': </a:t>
            </a:r>
            <a:r>
              <a:rPr lang="he-IL" b="0" dirty="0" smtClean="0"/>
              <a:t>אבל מרישא </a:t>
            </a:r>
            <a:r>
              <a:rPr lang="he-IL" b="0" dirty="0" err="1" smtClean="0"/>
              <a:t>דקתני</a:t>
            </a:r>
            <a:r>
              <a:rPr lang="he-IL" b="0" dirty="0" smtClean="0"/>
              <a:t>  מפר עד שתחשך ומשמע סמוך לחשכה לא רצה </a:t>
            </a:r>
            <a:r>
              <a:rPr lang="he-IL" b="0" dirty="0" err="1" smtClean="0"/>
              <a:t>למידק</a:t>
            </a:r>
            <a:r>
              <a:rPr lang="he-IL" b="0" dirty="0" smtClean="0"/>
              <a:t>, </a:t>
            </a:r>
            <a:r>
              <a:rPr lang="he-IL" b="0" dirty="0" err="1" smtClean="0"/>
              <a:t>דאיכא</a:t>
            </a:r>
            <a:r>
              <a:rPr lang="he-IL" b="0" dirty="0" smtClean="0"/>
              <a:t> לדחויי </a:t>
            </a:r>
            <a:r>
              <a:rPr lang="he-IL" b="0" dirty="0" err="1" smtClean="0"/>
              <a:t>דמיירי</a:t>
            </a:r>
            <a:r>
              <a:rPr lang="he-IL" b="0" dirty="0" smtClean="0"/>
              <a:t> דווקא מבעוד יום שהוא לצורך היום, אבל מסיפא מדקדק </a:t>
            </a:r>
            <a:r>
              <a:rPr lang="he-IL" b="0" dirty="0" err="1" smtClean="0"/>
              <a:t>דשלא</a:t>
            </a:r>
            <a:r>
              <a:rPr lang="he-IL" b="0" dirty="0" smtClean="0"/>
              <a:t> לצורך שבת </a:t>
            </a:r>
            <a:r>
              <a:rPr lang="he-IL" b="0" dirty="0" err="1" smtClean="0"/>
              <a:t>קאמר</a:t>
            </a:r>
            <a:r>
              <a:rPr lang="he-IL" b="0" dirty="0" smtClean="0"/>
              <a:t>, דלא יפר חשכה משמע הא בו ביום יפר אפילו סמוך לחשכה שעה אחת.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635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אבל בג' לא</a:t>
            </a:r>
            <a:r>
              <a:rPr lang="he-IL" dirty="0" smtClean="0"/>
              <a:t>. בין הדיוטות בין </a:t>
            </a:r>
            <a:r>
              <a:rPr lang="he-IL" dirty="0" err="1" smtClean="0"/>
              <a:t>מומחין</a:t>
            </a:r>
            <a:r>
              <a:rPr lang="he-IL" dirty="0" smtClean="0"/>
              <a:t> </a:t>
            </a:r>
            <a:r>
              <a:rPr lang="he-IL" dirty="0" err="1" smtClean="0"/>
              <a:t>דכל</a:t>
            </a:r>
            <a:r>
              <a:rPr lang="he-IL" dirty="0" smtClean="0"/>
              <a:t> בי </a:t>
            </a:r>
            <a:r>
              <a:rPr lang="he-IL" dirty="0" err="1" smtClean="0"/>
              <a:t>תלתא</a:t>
            </a:r>
            <a:r>
              <a:rPr lang="he-IL" dirty="0" smtClean="0"/>
              <a:t> </a:t>
            </a:r>
            <a:r>
              <a:rPr lang="he-IL" dirty="0" err="1" smtClean="0"/>
              <a:t>מיתחזי</a:t>
            </a:r>
            <a:r>
              <a:rPr lang="he-IL" dirty="0" smtClean="0"/>
              <a:t> כי </a:t>
            </a:r>
            <a:r>
              <a:rPr lang="he-IL" dirty="0" err="1" smtClean="0"/>
              <a:t>דינא</a:t>
            </a:r>
            <a:r>
              <a:rPr lang="he-IL" dirty="0" smtClean="0"/>
              <a:t> וקיימא לן (ביצה לו עמוד ב) </a:t>
            </a:r>
            <a:r>
              <a:rPr lang="he-IL" dirty="0" err="1" smtClean="0"/>
              <a:t>דאין</a:t>
            </a:r>
            <a:r>
              <a:rPr lang="he-IL" dirty="0" smtClean="0"/>
              <a:t> </a:t>
            </a:r>
            <a:r>
              <a:rPr lang="he-IL" dirty="0" err="1" smtClean="0"/>
              <a:t>דנין</a:t>
            </a:r>
            <a:r>
              <a:rPr lang="he-IL" dirty="0" smtClean="0"/>
              <a:t> בשבת: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אפי' מעומד</a:t>
            </a:r>
            <a:r>
              <a:rPr lang="he-IL" dirty="0" smtClean="0"/>
              <a:t>. </a:t>
            </a:r>
            <a:r>
              <a:rPr lang="he-IL" dirty="0" err="1" smtClean="0"/>
              <a:t>כדאמר</a:t>
            </a:r>
            <a:r>
              <a:rPr lang="he-IL" dirty="0" smtClean="0"/>
              <a:t> לעיל (סוף </a:t>
            </a:r>
            <a:r>
              <a:rPr lang="he-IL" dirty="0" err="1" smtClean="0"/>
              <a:t>עו</a:t>
            </a:r>
            <a:r>
              <a:rPr lang="he-IL" dirty="0" smtClean="0"/>
              <a:t> עמוד ב)  </a:t>
            </a:r>
            <a:r>
              <a:rPr lang="he-IL" dirty="0" err="1" smtClean="0"/>
              <a:t>דרבה</a:t>
            </a:r>
            <a:r>
              <a:rPr lang="he-IL" dirty="0" smtClean="0"/>
              <a:t> בר רב </a:t>
            </a:r>
            <a:r>
              <a:rPr lang="he-IL" dirty="0" err="1" smtClean="0"/>
              <a:t>הונא</a:t>
            </a:r>
            <a:r>
              <a:rPr lang="he-IL" dirty="0" smtClean="0"/>
              <a:t> </a:t>
            </a:r>
            <a:r>
              <a:rPr lang="he-IL" dirty="0" err="1" smtClean="0"/>
              <a:t>הוה</a:t>
            </a:r>
            <a:r>
              <a:rPr lang="he-IL" dirty="0" smtClean="0"/>
              <a:t> יתיב </a:t>
            </a:r>
            <a:r>
              <a:rPr lang="he-IL" dirty="0" err="1" smtClean="0"/>
              <a:t>וקאים</a:t>
            </a:r>
            <a:endParaRPr lang="he-IL" b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2573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0" dirty="0" err="1" smtClean="0"/>
              <a:t>ר"ן</a:t>
            </a:r>
            <a:r>
              <a:rPr lang="he-IL" b="0" dirty="0" smtClean="0"/>
              <a:t>: </a:t>
            </a:r>
            <a:r>
              <a:rPr lang="he-IL" b="1" dirty="0" smtClean="0"/>
              <a:t>אלא</a:t>
            </a:r>
            <a:r>
              <a:rPr lang="he-IL" dirty="0" smtClean="0"/>
              <a:t> אימא הלכה </a:t>
            </a:r>
            <a:r>
              <a:rPr lang="he-IL" dirty="0" err="1" smtClean="0"/>
              <a:t>נשאלין</a:t>
            </a:r>
            <a:r>
              <a:rPr lang="he-IL" dirty="0" smtClean="0"/>
              <a:t> נדרים בלילה. </a:t>
            </a:r>
            <a:r>
              <a:rPr lang="he-IL" dirty="0" err="1" smtClean="0"/>
              <a:t>ואיצטריך</a:t>
            </a:r>
            <a:r>
              <a:rPr lang="he-IL" dirty="0" smtClean="0"/>
              <a:t> </a:t>
            </a:r>
            <a:r>
              <a:rPr lang="he-IL" dirty="0" err="1" smtClean="0"/>
              <a:t>לאשמועינן</a:t>
            </a:r>
            <a:r>
              <a:rPr lang="he-IL" dirty="0" smtClean="0"/>
              <a:t> </a:t>
            </a:r>
            <a:r>
              <a:rPr lang="he-IL" dirty="0" err="1" smtClean="0"/>
              <a:t>דאע</a:t>
            </a:r>
            <a:r>
              <a:rPr lang="he-IL" dirty="0" smtClean="0"/>
              <a:t>''ג </a:t>
            </a:r>
            <a:r>
              <a:rPr lang="he-IL" dirty="0" err="1" smtClean="0"/>
              <a:t>דבעינן</a:t>
            </a:r>
            <a:r>
              <a:rPr lang="he-IL" dirty="0" smtClean="0"/>
              <a:t> חכם או שלשה הדיוטות </a:t>
            </a:r>
            <a:r>
              <a:rPr lang="he-IL" dirty="0" err="1" smtClean="0"/>
              <a:t>דדמי</a:t>
            </a:r>
            <a:r>
              <a:rPr lang="he-IL" dirty="0" smtClean="0"/>
              <a:t> </a:t>
            </a:r>
            <a:r>
              <a:rPr lang="he-IL" dirty="0" err="1" smtClean="0"/>
              <a:t>לדינא</a:t>
            </a:r>
            <a:r>
              <a:rPr lang="he-IL" dirty="0" smtClean="0"/>
              <a:t> אפילו הכי </a:t>
            </a:r>
            <a:r>
              <a:rPr lang="he-IL" dirty="0" err="1" smtClean="0"/>
              <a:t>נשאלין</a:t>
            </a:r>
            <a:r>
              <a:rPr lang="he-IL" dirty="0" smtClean="0"/>
              <a:t> בלילה:</a:t>
            </a:r>
            <a:r>
              <a:rPr lang="he-IL" b="1" dirty="0" smtClean="0"/>
              <a:t> </a:t>
            </a:r>
            <a:endParaRPr lang="he-IL" b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3769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1" dirty="0" smtClean="0"/>
              <a:t>אמר רב הכי</a:t>
            </a:r>
            <a:r>
              <a:rPr lang="he-IL" dirty="0" smtClean="0"/>
              <a:t>. </a:t>
            </a:r>
            <a:r>
              <a:rPr lang="he-IL" dirty="0" err="1" smtClean="0"/>
              <a:t>דנשאלים</a:t>
            </a:r>
            <a:r>
              <a:rPr lang="he-IL" dirty="0" smtClean="0"/>
              <a:t> נדרים בלילה: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אמר ליה </a:t>
            </a:r>
            <a:r>
              <a:rPr lang="he-IL" b="1" dirty="0" err="1" smtClean="0"/>
              <a:t>אישתיק</a:t>
            </a:r>
            <a:r>
              <a:rPr lang="he-IL" dirty="0" smtClean="0"/>
              <a:t>. רב בשעה ששמע הדבר שתק:</a:t>
            </a:r>
            <a:r>
              <a:rPr lang="he-IL" b="1" dirty="0" smtClean="0"/>
              <a:t> </a:t>
            </a:r>
          </a:p>
          <a:p>
            <a:endParaRPr lang="he-IL" b="1" dirty="0" smtClean="0"/>
          </a:p>
          <a:p>
            <a:r>
              <a:rPr lang="he-IL" b="1" dirty="0" smtClean="0"/>
              <a:t>אמר ליה </a:t>
            </a:r>
            <a:r>
              <a:rPr lang="he-IL" b="1" dirty="0" err="1" smtClean="0"/>
              <a:t>אישתיק</a:t>
            </a:r>
            <a:r>
              <a:rPr lang="he-IL" b="1" dirty="0" smtClean="0"/>
              <a:t> </a:t>
            </a:r>
            <a:r>
              <a:rPr lang="he-IL" b="1" dirty="0" err="1" smtClean="0"/>
              <a:t>קאמרת</a:t>
            </a:r>
            <a:r>
              <a:rPr lang="he-IL" dirty="0" smtClean="0"/>
              <a:t>. כלומר מי </a:t>
            </a:r>
            <a:r>
              <a:rPr lang="he-IL" dirty="0" err="1" smtClean="0"/>
              <a:t>קאמרת</a:t>
            </a:r>
            <a:r>
              <a:rPr lang="he-IL" dirty="0" smtClean="0"/>
              <a:t> </a:t>
            </a:r>
            <a:r>
              <a:rPr lang="he-IL" dirty="0" err="1" smtClean="0"/>
              <a:t>הוה</a:t>
            </a:r>
            <a:r>
              <a:rPr lang="he-IL" dirty="0" smtClean="0"/>
              <a:t> </a:t>
            </a:r>
            <a:r>
              <a:rPr lang="he-IL" dirty="0" err="1" smtClean="0"/>
              <a:t>אינש</a:t>
            </a:r>
            <a:r>
              <a:rPr lang="he-IL" dirty="0" smtClean="0"/>
              <a:t> </a:t>
            </a:r>
            <a:r>
              <a:rPr lang="he-IL" dirty="0" err="1" smtClean="0"/>
              <a:t>דאמרה</a:t>
            </a:r>
            <a:r>
              <a:rPr lang="he-IL" dirty="0" smtClean="0"/>
              <a:t> </a:t>
            </a:r>
            <a:r>
              <a:rPr lang="he-IL" dirty="0" err="1" smtClean="0"/>
              <a:t>קמיה</a:t>
            </a:r>
            <a:r>
              <a:rPr lang="he-IL" dirty="0" smtClean="0"/>
              <a:t> </a:t>
            </a:r>
            <a:r>
              <a:rPr lang="he-IL" dirty="0" err="1" smtClean="0"/>
              <a:t>דרב</a:t>
            </a:r>
            <a:r>
              <a:rPr lang="he-IL" dirty="0" smtClean="0"/>
              <a:t> </a:t>
            </a:r>
            <a:r>
              <a:rPr lang="he-IL" dirty="0" err="1" smtClean="0"/>
              <a:t>דנשאלין</a:t>
            </a:r>
            <a:r>
              <a:rPr lang="he-IL" dirty="0" smtClean="0"/>
              <a:t> נדרים בלילה ושמע רב ושתק </a:t>
            </a:r>
            <a:r>
              <a:rPr lang="he-IL" dirty="0" err="1" smtClean="0"/>
              <a:t>ומדאישתיק</a:t>
            </a:r>
            <a:r>
              <a:rPr lang="he-IL" dirty="0" smtClean="0"/>
              <a:t> רב </a:t>
            </a:r>
            <a:r>
              <a:rPr lang="he-IL" dirty="0" err="1" smtClean="0"/>
              <a:t>קאמרת</a:t>
            </a:r>
            <a:r>
              <a:rPr lang="he-IL" dirty="0" smtClean="0"/>
              <a:t> </a:t>
            </a:r>
            <a:r>
              <a:rPr lang="he-IL" dirty="0" err="1" smtClean="0"/>
              <a:t>דהכי</a:t>
            </a:r>
            <a:r>
              <a:rPr lang="he-IL" dirty="0" smtClean="0"/>
              <a:t> </a:t>
            </a:r>
            <a:r>
              <a:rPr lang="he-IL" dirty="0" err="1" smtClean="0"/>
              <a:t>סבירא</a:t>
            </a:r>
            <a:r>
              <a:rPr lang="he-IL" dirty="0" smtClean="0"/>
              <a:t> ליה או </a:t>
            </a:r>
            <a:r>
              <a:rPr lang="he-IL" dirty="0" err="1" smtClean="0"/>
              <a:t>דלמא</a:t>
            </a:r>
            <a:r>
              <a:rPr lang="he-IL" dirty="0" smtClean="0"/>
              <a:t> הכי </a:t>
            </a:r>
            <a:r>
              <a:rPr lang="he-IL" dirty="0" err="1" smtClean="0"/>
              <a:t>קאמרת</a:t>
            </a:r>
            <a:r>
              <a:rPr lang="he-IL" dirty="0" smtClean="0"/>
              <a:t> </a:t>
            </a:r>
            <a:r>
              <a:rPr lang="he-IL" dirty="0" err="1" smtClean="0"/>
              <a:t>דרב</a:t>
            </a:r>
            <a:r>
              <a:rPr lang="he-IL" dirty="0" smtClean="0"/>
              <a:t> </a:t>
            </a:r>
            <a:r>
              <a:rPr lang="he-IL" dirty="0" err="1" smtClean="0"/>
              <a:t>הוה</a:t>
            </a:r>
            <a:r>
              <a:rPr lang="he-IL" dirty="0" smtClean="0"/>
              <a:t> שתי </a:t>
            </a:r>
            <a:r>
              <a:rPr lang="he-IL" dirty="0" err="1" smtClean="0"/>
              <a:t>בההיא</a:t>
            </a:r>
            <a:r>
              <a:rPr lang="he-IL" dirty="0" smtClean="0"/>
              <a:t> </a:t>
            </a:r>
            <a:r>
              <a:rPr lang="he-IL" dirty="0" err="1" smtClean="0"/>
              <a:t>שעתא</a:t>
            </a:r>
            <a:r>
              <a:rPr lang="he-IL" dirty="0" smtClean="0"/>
              <a:t> </a:t>
            </a:r>
            <a:r>
              <a:rPr lang="he-IL" dirty="0" err="1" smtClean="0"/>
              <a:t>דאיתמר</a:t>
            </a:r>
            <a:r>
              <a:rPr lang="he-IL" dirty="0" smtClean="0"/>
              <a:t> קמי' </a:t>
            </a:r>
            <a:r>
              <a:rPr lang="he-IL" dirty="0" err="1" smtClean="0"/>
              <a:t>שמעתא</a:t>
            </a:r>
            <a:r>
              <a:rPr lang="he-IL" dirty="0" smtClean="0"/>
              <a:t> ואת </a:t>
            </a:r>
            <a:r>
              <a:rPr lang="he-IL" dirty="0" err="1" smtClean="0"/>
              <a:t>נפקת</a:t>
            </a:r>
            <a:r>
              <a:rPr lang="he-IL" dirty="0" smtClean="0"/>
              <a:t> </a:t>
            </a:r>
            <a:r>
              <a:rPr lang="he-IL" dirty="0" err="1" smtClean="0"/>
              <a:t>לברא</a:t>
            </a:r>
            <a:r>
              <a:rPr lang="he-IL" dirty="0" smtClean="0"/>
              <a:t> מקמי </a:t>
            </a:r>
            <a:r>
              <a:rPr lang="he-IL" dirty="0" err="1" smtClean="0"/>
              <a:t>דליפסוק</a:t>
            </a:r>
            <a:r>
              <a:rPr lang="he-IL" dirty="0" smtClean="0"/>
              <a:t> </a:t>
            </a:r>
            <a:r>
              <a:rPr lang="he-IL" dirty="0" err="1" smtClean="0"/>
              <a:t>למישתי</a:t>
            </a:r>
            <a:r>
              <a:rPr lang="he-IL" dirty="0" smtClean="0"/>
              <a:t> ולא ידעת מאי מהדר: </a:t>
            </a:r>
          </a:p>
          <a:p>
            <a:endParaRPr lang="he-IL" b="0" dirty="0" smtClean="0"/>
          </a:p>
          <a:p>
            <a:r>
              <a:rPr lang="he-IL" b="0" dirty="0" err="1" smtClean="0"/>
              <a:t>ר"ן</a:t>
            </a:r>
            <a:r>
              <a:rPr lang="he-IL" b="0" dirty="0" smtClean="0"/>
              <a:t> בפירוש השני: </a:t>
            </a:r>
            <a:r>
              <a:rPr lang="he-IL" dirty="0" err="1" smtClean="0"/>
              <a:t>ואית</a:t>
            </a:r>
            <a:r>
              <a:rPr lang="he-IL" dirty="0" smtClean="0"/>
              <a:t> </a:t>
            </a:r>
            <a:r>
              <a:rPr lang="he-IL" dirty="0" err="1" smtClean="0"/>
              <a:t>דגרסי</a:t>
            </a:r>
            <a:r>
              <a:rPr lang="he-IL" dirty="0" smtClean="0"/>
              <a:t>... אמר ליה </a:t>
            </a:r>
            <a:r>
              <a:rPr lang="he-IL" dirty="0" err="1" smtClean="0"/>
              <a:t>ת''ש</a:t>
            </a:r>
            <a:r>
              <a:rPr lang="he-IL" dirty="0" smtClean="0"/>
              <a:t> </a:t>
            </a:r>
            <a:r>
              <a:rPr lang="he-IL" dirty="0" err="1" smtClean="0"/>
              <a:t>דאמר</a:t>
            </a:r>
            <a:r>
              <a:rPr lang="he-IL" dirty="0" smtClean="0"/>
              <a:t> רב </a:t>
            </a:r>
            <a:r>
              <a:rPr lang="he-IL" dirty="0" err="1" smtClean="0"/>
              <a:t>איקא</a:t>
            </a:r>
            <a:r>
              <a:rPr lang="he-IL" dirty="0" smtClean="0"/>
              <a:t> וכו' </a:t>
            </a:r>
            <a:r>
              <a:rPr lang="he-IL" dirty="0" err="1" smtClean="0"/>
              <a:t>וה</a:t>
            </a:r>
            <a:r>
              <a:rPr lang="he-IL" dirty="0" smtClean="0"/>
              <a:t>''פ... ושאל לו ר' אבא לרב </a:t>
            </a:r>
            <a:r>
              <a:rPr lang="he-IL" dirty="0" err="1" smtClean="0"/>
              <a:t>הונא</a:t>
            </a:r>
            <a:r>
              <a:rPr lang="he-IL" dirty="0" smtClean="0"/>
              <a:t> הא </a:t>
            </a:r>
            <a:r>
              <a:rPr lang="he-IL" dirty="0" err="1" smtClean="0"/>
              <a:t>דשתק</a:t>
            </a:r>
            <a:r>
              <a:rPr lang="he-IL" dirty="0" smtClean="0"/>
              <a:t> לך רב משום </a:t>
            </a:r>
            <a:r>
              <a:rPr lang="he-IL" dirty="0" err="1" smtClean="0"/>
              <a:t>דהודה</a:t>
            </a:r>
            <a:r>
              <a:rPr lang="he-IL" dirty="0" smtClean="0"/>
              <a:t> לדבריך כאדם האומר </a:t>
            </a:r>
            <a:r>
              <a:rPr lang="he-IL" dirty="0" err="1" smtClean="0"/>
              <a:t>לחבירו</a:t>
            </a:r>
            <a:r>
              <a:rPr lang="he-IL" dirty="0" smtClean="0"/>
              <a:t> </a:t>
            </a:r>
            <a:r>
              <a:rPr lang="he-IL" dirty="0" err="1" smtClean="0"/>
              <a:t>אשקייך</a:t>
            </a:r>
            <a:r>
              <a:rPr lang="he-IL" dirty="0" smtClean="0"/>
              <a:t> או </a:t>
            </a:r>
            <a:r>
              <a:rPr lang="he-IL" dirty="0" err="1" smtClean="0"/>
              <a:t>דלמא</a:t>
            </a:r>
            <a:r>
              <a:rPr lang="he-IL" dirty="0" smtClean="0"/>
              <a:t> האי </a:t>
            </a:r>
            <a:r>
              <a:rPr lang="he-IL" dirty="0" err="1" smtClean="0"/>
              <a:t>דשתק</a:t>
            </a:r>
            <a:r>
              <a:rPr lang="he-IL" dirty="0" smtClean="0"/>
              <a:t> לך משום שרצה </a:t>
            </a:r>
            <a:r>
              <a:rPr lang="he-IL" dirty="0" err="1" smtClean="0"/>
              <a:t>לשתקך</a:t>
            </a:r>
            <a:r>
              <a:rPr lang="he-IL" dirty="0" smtClean="0"/>
              <a:t> ולא חש להשיבך </a:t>
            </a:r>
            <a:r>
              <a:rPr lang="he-IL" dirty="0" err="1" smtClean="0"/>
              <a:t>ומייתי</a:t>
            </a:r>
            <a:r>
              <a:rPr lang="he-IL" dirty="0" smtClean="0"/>
              <a:t> </a:t>
            </a:r>
            <a:r>
              <a:rPr lang="he-IL" dirty="0" err="1" smtClean="0"/>
              <a:t>ת''ש</a:t>
            </a:r>
            <a:r>
              <a:rPr lang="he-IL" dirty="0" smtClean="0"/>
              <a:t> </a:t>
            </a:r>
            <a:r>
              <a:rPr lang="he-IL" dirty="0" err="1" smtClean="0"/>
              <a:t>דרב</a:t>
            </a:r>
            <a:r>
              <a:rPr lang="he-IL" dirty="0" smtClean="0"/>
              <a:t> גופיה עבד </a:t>
            </a:r>
            <a:r>
              <a:rPr lang="he-IL" dirty="0" err="1" smtClean="0"/>
              <a:t>עובדא</a:t>
            </a:r>
            <a:r>
              <a:rPr lang="he-IL" dirty="0" smtClean="0"/>
              <a:t> להתיר נדרים בלילה:</a:t>
            </a:r>
          </a:p>
          <a:p>
            <a:endParaRPr lang="he-IL" b="0" dirty="0" smtClean="0">
              <a:effectLst/>
            </a:endParaRPr>
          </a:p>
          <a:p>
            <a:r>
              <a:rPr lang="he-IL" b="1" dirty="0" err="1" smtClean="0"/>
              <a:t>בקיטונא</a:t>
            </a:r>
            <a:r>
              <a:rPr lang="he-IL" dirty="0" smtClean="0"/>
              <a:t> דבי רב. בחדר של בית המדרש:</a:t>
            </a:r>
            <a:endParaRPr lang="he-IL" b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3773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0" dirty="0" smtClean="0"/>
              <a:t>רש"י עירובין סד עמוד ב:</a:t>
            </a:r>
          </a:p>
          <a:p>
            <a:r>
              <a:rPr lang="he-IL" b="1" dirty="0" err="1" smtClean="0"/>
              <a:t>פותחין</a:t>
            </a:r>
            <a:r>
              <a:rPr lang="he-IL" b="1" dirty="0" smtClean="0"/>
              <a:t> בחרטה</a:t>
            </a:r>
            <a:r>
              <a:rPr lang="he-IL" dirty="0" smtClean="0"/>
              <a:t>. צריך לחכם למצוא פתח לשואל שיהא לו פתחון פה לומר לדעת כן לא נדרתי ואילו הייתי יודע שכן הוא לא הייתי נודר ונמצא נדר נעקר מאליו:</a:t>
            </a:r>
            <a:r>
              <a:rPr lang="he-IL" b="1" dirty="0" smtClean="0"/>
              <a:t> </a:t>
            </a:r>
          </a:p>
          <a:p>
            <a:r>
              <a:rPr lang="he-IL" b="1" dirty="0" smtClean="0"/>
              <a:t>אין </a:t>
            </a:r>
            <a:r>
              <a:rPr lang="he-IL" b="1" dirty="0" err="1" smtClean="0"/>
              <a:t>פותחין</a:t>
            </a:r>
            <a:r>
              <a:rPr lang="he-IL" dirty="0" smtClean="0"/>
              <a:t>. אין צריך לפתוח לו בחרטה אלא החכם עוקרו </a:t>
            </a:r>
            <a:r>
              <a:rPr lang="he-IL" dirty="0" err="1" smtClean="0"/>
              <a:t>אע</a:t>
            </a:r>
            <a:r>
              <a:rPr lang="he-IL" dirty="0" smtClean="0"/>
              <a:t>''פ שאינו מוצא לו טעם </a:t>
            </a:r>
            <a:r>
              <a:rPr lang="he-IL" dirty="0" smtClean="0"/>
              <a:t>עקירה, </a:t>
            </a:r>
            <a:r>
              <a:rPr lang="he-IL" dirty="0" smtClean="0"/>
              <a:t>רבן גמליאל סבר כמאן </a:t>
            </a:r>
            <a:r>
              <a:rPr lang="he-IL" dirty="0" err="1" smtClean="0"/>
              <a:t>דאמר</a:t>
            </a:r>
            <a:r>
              <a:rPr lang="he-IL" dirty="0" smtClean="0"/>
              <a:t> </a:t>
            </a:r>
            <a:r>
              <a:rPr lang="he-IL" dirty="0" err="1" smtClean="0"/>
              <a:t>פותחין</a:t>
            </a:r>
            <a:r>
              <a:rPr lang="he-IL" dirty="0" smtClean="0"/>
              <a:t> לפיכך הוצרך ישוב הדעת לחשב איזה פתח ימצא לו:</a:t>
            </a:r>
            <a:r>
              <a:rPr lang="he-IL" b="1" dirty="0" smtClean="0"/>
              <a:t> </a:t>
            </a:r>
            <a:endParaRPr lang="he-IL" b="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8759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="0" dirty="0" err="1" smtClean="0"/>
              <a:t>ר"ן</a:t>
            </a:r>
            <a:r>
              <a:rPr lang="he-IL" b="0" dirty="0" smtClean="0"/>
              <a:t> בפירוש השני לפי הגרסה שלפנינו בגמרא:</a:t>
            </a:r>
          </a:p>
          <a:p>
            <a:r>
              <a:rPr lang="he-IL" dirty="0" smtClean="0"/>
              <a:t>האומר לאשתו בנדרים שעברו אי אפשי שתדורי כלומר אי אפשי בהן אי </a:t>
            </a:r>
            <a:r>
              <a:rPr lang="he-IL" dirty="0" err="1" smtClean="0"/>
              <a:t>נמי</a:t>
            </a:r>
            <a:r>
              <a:rPr lang="he-IL" dirty="0" smtClean="0"/>
              <a:t> </a:t>
            </a:r>
            <a:r>
              <a:rPr lang="he-IL" dirty="0" err="1" smtClean="0"/>
              <a:t>דאמר</a:t>
            </a:r>
            <a:r>
              <a:rPr lang="he-IL" dirty="0" smtClean="0"/>
              <a:t> לה אין זה נדר לא אמר כלום </a:t>
            </a:r>
            <a:r>
              <a:rPr lang="he-IL" dirty="0" err="1" smtClean="0"/>
              <a:t>דבהפרה</a:t>
            </a:r>
            <a:r>
              <a:rPr lang="he-IL" dirty="0" smtClean="0"/>
              <a:t> לשון מפורש </a:t>
            </a:r>
            <a:r>
              <a:rPr lang="he-IL" dirty="0" err="1" smtClean="0"/>
              <a:t>בעיא</a:t>
            </a:r>
            <a:r>
              <a:rPr lang="he-IL" dirty="0" smtClean="0"/>
              <a:t> וכי </a:t>
            </a:r>
            <a:r>
              <a:rPr lang="he-IL" dirty="0" err="1" smtClean="0"/>
              <a:t>קתני</a:t>
            </a:r>
            <a:r>
              <a:rPr lang="he-IL" dirty="0" smtClean="0"/>
              <a:t> כל נדרים שתדורי עתיד במקום עבר הוא ושנדרת </a:t>
            </a:r>
            <a:r>
              <a:rPr lang="he-IL" dirty="0" err="1" smtClean="0"/>
              <a:t>קאמר</a:t>
            </a:r>
            <a:r>
              <a:rPr lang="he-IL" dirty="0" smtClean="0"/>
              <a:t>...</a:t>
            </a:r>
          </a:p>
          <a:p>
            <a:r>
              <a:rPr lang="he-IL" dirty="0" smtClean="0"/>
              <a:t>וסיפא </a:t>
            </a:r>
            <a:r>
              <a:rPr lang="he-IL" dirty="0" err="1" smtClean="0"/>
              <a:t>קתני</a:t>
            </a:r>
            <a:r>
              <a:rPr lang="he-IL" dirty="0" smtClean="0"/>
              <a:t> </a:t>
            </a:r>
            <a:r>
              <a:rPr lang="he-IL" dirty="0" err="1" smtClean="0"/>
              <a:t>דנהי</a:t>
            </a:r>
            <a:r>
              <a:rPr lang="he-IL" dirty="0" smtClean="0"/>
              <a:t> </a:t>
            </a:r>
            <a:r>
              <a:rPr lang="he-IL" dirty="0" err="1" smtClean="0"/>
              <a:t>דבהפרה</a:t>
            </a:r>
            <a:r>
              <a:rPr lang="he-IL" dirty="0" smtClean="0"/>
              <a:t> </a:t>
            </a:r>
            <a:r>
              <a:rPr lang="he-IL" dirty="0" err="1" smtClean="0"/>
              <a:t>בעיא</a:t>
            </a:r>
            <a:r>
              <a:rPr lang="he-IL" dirty="0" smtClean="0"/>
              <a:t> לשון מפורש בהקמה בחד </a:t>
            </a:r>
            <a:r>
              <a:rPr lang="he-IL" dirty="0" err="1" smtClean="0"/>
              <a:t>מהנך</a:t>
            </a:r>
            <a:r>
              <a:rPr lang="he-IL" dirty="0" smtClean="0"/>
              <a:t> </a:t>
            </a:r>
            <a:r>
              <a:rPr lang="he-IL" dirty="0" err="1" smtClean="0"/>
              <a:t>לישני</a:t>
            </a:r>
            <a:r>
              <a:rPr lang="he-IL" dirty="0" smtClean="0"/>
              <a:t> </a:t>
            </a:r>
            <a:r>
              <a:rPr lang="he-IL" dirty="0" err="1" smtClean="0"/>
              <a:t>דתני</a:t>
            </a:r>
            <a:r>
              <a:rPr lang="he-IL" dirty="0" smtClean="0"/>
              <a:t> בתר הכי סגי ונראה בעיני </a:t>
            </a:r>
            <a:r>
              <a:rPr lang="he-IL" dirty="0" err="1" smtClean="0"/>
              <a:t>דטעמא</a:t>
            </a:r>
            <a:r>
              <a:rPr lang="he-IL" dirty="0" smtClean="0"/>
              <a:t> </a:t>
            </a:r>
            <a:r>
              <a:rPr lang="he-IL" dirty="0" err="1" smtClean="0"/>
              <a:t>דמילתא</a:t>
            </a:r>
            <a:r>
              <a:rPr lang="he-IL" dirty="0" smtClean="0"/>
              <a:t> </a:t>
            </a:r>
            <a:r>
              <a:rPr lang="he-IL" dirty="0" err="1" smtClean="0"/>
              <a:t>דכיון</a:t>
            </a:r>
            <a:r>
              <a:rPr lang="he-IL" dirty="0" smtClean="0"/>
              <a:t> </a:t>
            </a:r>
            <a:r>
              <a:rPr lang="he-IL" dirty="0" err="1" smtClean="0"/>
              <a:t>דתניא</a:t>
            </a:r>
            <a:r>
              <a:rPr lang="he-IL" dirty="0" smtClean="0"/>
              <a:t> לקמן </a:t>
            </a:r>
            <a:r>
              <a:rPr lang="he-IL" dirty="0" smtClean="0"/>
              <a:t>(</a:t>
            </a:r>
            <a:r>
              <a:rPr lang="he-IL" smtClean="0"/>
              <a:t>עט עמוד א) קיים </a:t>
            </a:r>
            <a:r>
              <a:rPr lang="he-IL" dirty="0" smtClean="0"/>
              <a:t>בלבו קיים לא גרעי הני </a:t>
            </a:r>
            <a:r>
              <a:rPr lang="he-IL" dirty="0" err="1" smtClean="0"/>
              <a:t>לישני</a:t>
            </a:r>
            <a:r>
              <a:rPr lang="he-IL" dirty="0" smtClean="0"/>
              <a:t> מקיים בלבו אבל בהפרה כיון </a:t>
            </a:r>
            <a:r>
              <a:rPr lang="he-IL" dirty="0" err="1" smtClean="0"/>
              <a:t>דקי''ל</a:t>
            </a:r>
            <a:r>
              <a:rPr lang="he-IL" dirty="0" smtClean="0"/>
              <a:t> הפר בלבו אינו מופר אף כשהוא מוציא בשפתיו צריך שיהא ברור</a:t>
            </a:r>
          </a:p>
          <a:p>
            <a:endParaRPr lang="he-IL" b="0" dirty="0" smtClean="0"/>
          </a:p>
          <a:p>
            <a:r>
              <a:rPr lang="he-IL" b="0" dirty="0" smtClean="0"/>
              <a:t>בשבת... </a:t>
            </a:r>
            <a:r>
              <a:rPr lang="he-IL" dirty="0" err="1" smtClean="0"/>
              <a:t>דכיון</a:t>
            </a:r>
            <a:r>
              <a:rPr lang="he-IL" dirty="0" smtClean="0"/>
              <a:t> </a:t>
            </a:r>
            <a:r>
              <a:rPr lang="he-IL" dirty="0" err="1" smtClean="0"/>
              <a:t>דאפשר</a:t>
            </a:r>
            <a:r>
              <a:rPr lang="he-IL" dirty="0" smtClean="0"/>
              <a:t> לשנוי </a:t>
            </a:r>
            <a:r>
              <a:rPr lang="he-IL" dirty="0" err="1" smtClean="0"/>
              <a:t>משנינן</a:t>
            </a:r>
            <a:endParaRPr lang="he-IL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675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t>כ"ד/אב/תשע"ה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af-yomi@daf-yomi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1282828"/>
            <a:ext cx="8424936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rgbClr val="EEECE1">
                    <a:lumMod val="50000"/>
                  </a:srgbClr>
                </a:solidFill>
              </a:rPr>
              <a:t>ברוכים </a:t>
            </a:r>
            <a:r>
              <a:rPr lang="he-IL" sz="2800" b="1" dirty="0" smtClean="0">
                <a:solidFill>
                  <a:srgbClr val="EEECE1">
                    <a:lumMod val="50000"/>
                  </a:srgbClr>
                </a:solidFill>
              </a:rPr>
              <a:t>הבאים ל</a:t>
            </a:r>
            <a:endParaRPr lang="he-IL" sz="2800" b="1" dirty="0">
              <a:solidFill>
                <a:srgbClr val="EEECE1">
                  <a:lumMod val="50000"/>
                </a:srgbClr>
              </a:solidFill>
            </a:endParaRPr>
          </a:p>
          <a:p>
            <a:pPr algn="ctr"/>
            <a:r>
              <a:rPr lang="he-IL" sz="4000" b="1" dirty="0" smtClean="0">
                <a:solidFill>
                  <a:srgbClr val="C0504D">
                    <a:lumMod val="75000"/>
                  </a:srgbClr>
                </a:solidFill>
              </a:rPr>
              <a:t>שיעור דף יומי אונליין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יום ראשון כ"ד אב</a:t>
            </a:r>
          </a:p>
          <a:p>
            <a:pPr algn="ctr"/>
            <a:endParaRPr lang="he-IL" sz="2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השיעור יתחיל בשעה 21:00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מסכת נדרים עז ע"א (שורה ראשונה) - עז ע"ב (3 שורות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מלמטה)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מגיד השיעור: הראל שפירא</a:t>
            </a: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ctr"/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השיעור היום מוקדש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להצלחת יאיר שלמה בן אריאלה</a:t>
            </a:r>
            <a:endParaRPr lang="he-IL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71575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173564"/>
            <a:ext cx="7449076" cy="64263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dirty="0"/>
              <a:t>תנן </a:t>
            </a:r>
            <a:r>
              <a:rPr lang="he-IL" sz="1900" dirty="0" smtClean="0"/>
              <a:t>התם:</a:t>
            </a:r>
          </a:p>
          <a:p>
            <a:pPr>
              <a:lnSpc>
                <a:spcPct val="120000"/>
              </a:lnSpc>
            </a:pP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מפירין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נדרים בשבת,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ונשאלין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לנדרים שהן לצורך השבת.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איבעיא</a:t>
            </a:r>
            <a:r>
              <a:rPr lang="he-IL" sz="1900" dirty="0" smtClean="0"/>
              <a:t> להו: </a:t>
            </a:r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מפירין</a:t>
            </a:r>
            <a:r>
              <a:rPr lang="he-IL" sz="1900" dirty="0" smtClean="0"/>
              <a:t> </a:t>
            </a:r>
            <a:r>
              <a:rPr lang="he-IL" sz="1900" dirty="0"/>
              <a:t>נדרים בשבת לצורך </a:t>
            </a:r>
            <a:r>
              <a:rPr lang="he-IL" sz="1900" dirty="0" smtClean="0"/>
              <a:t>השבת, </a:t>
            </a:r>
            <a:r>
              <a:rPr lang="he-IL" sz="1900" dirty="0"/>
              <a:t>או </a:t>
            </a:r>
            <a:r>
              <a:rPr lang="he-IL" sz="1900" dirty="0" err="1"/>
              <a:t>דלמא</a:t>
            </a:r>
            <a:r>
              <a:rPr lang="he-IL" sz="1900" dirty="0"/>
              <a:t> אפי' שלא </a:t>
            </a:r>
            <a:r>
              <a:rPr lang="he-IL" sz="1900" dirty="0" smtClean="0"/>
              <a:t>לצורך?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ת</a:t>
            </a:r>
            <a:r>
              <a:rPr lang="he-IL" sz="1900" dirty="0" err="1"/>
              <a:t>''ש</a:t>
            </a:r>
            <a:r>
              <a:rPr lang="he-IL" sz="1900" dirty="0"/>
              <a:t> </a:t>
            </a:r>
            <a:r>
              <a:rPr lang="he-IL" sz="1900" dirty="0" err="1"/>
              <a:t>דתני</a:t>
            </a:r>
            <a:r>
              <a:rPr lang="he-IL" sz="1900" dirty="0"/>
              <a:t> רב זוטי דבי רב </a:t>
            </a:r>
            <a:r>
              <a:rPr lang="he-IL" sz="1900" dirty="0" err="1" smtClean="0"/>
              <a:t>פפי</a:t>
            </a:r>
            <a:r>
              <a:rPr lang="he-IL" sz="19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אין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מפירין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 נדרים אלא לצורך השבת.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אמר </a:t>
            </a:r>
            <a:r>
              <a:rPr lang="he-IL" sz="1900" dirty="0"/>
              <a:t>רב </a:t>
            </a:r>
            <a:r>
              <a:rPr lang="he-IL" sz="1900" dirty="0" smtClean="0"/>
              <a:t>אשי: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הא </a:t>
            </a:r>
            <a:r>
              <a:rPr lang="he-IL" sz="1900" dirty="0"/>
              <a:t>לא תנן </a:t>
            </a:r>
            <a:r>
              <a:rPr lang="he-IL" sz="1900" dirty="0" smtClean="0"/>
              <a:t>הכי: 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נדרה עם חשיכה מפר לה עד שלא תחשך</a:t>
            </a:r>
            <a:r>
              <a:rPr lang="he-IL" sz="1900" dirty="0"/>
              <a:t> -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ואי </a:t>
            </a:r>
            <a:r>
              <a:rPr lang="he-IL" sz="1900" dirty="0"/>
              <a:t>אמרת לצורך השבת </a:t>
            </a:r>
            <a:r>
              <a:rPr lang="he-IL" sz="1900" dirty="0" smtClean="0"/>
              <a:t>אין, </a:t>
            </a:r>
            <a:r>
              <a:rPr lang="he-IL" sz="1900" dirty="0"/>
              <a:t>שלא לצורך השבת </a:t>
            </a:r>
            <a:r>
              <a:rPr lang="he-IL" sz="1900" dirty="0" smtClean="0"/>
              <a:t>לא,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מאי </a:t>
            </a:r>
            <a:r>
              <a:rPr lang="he-IL" sz="1900" dirty="0"/>
              <a:t>איריא חשכה אפי' בתוך היום אינו יכול להפר </a:t>
            </a:r>
            <a:r>
              <a:rPr lang="he-IL" sz="1900" dirty="0" err="1"/>
              <a:t>דשלא</a:t>
            </a:r>
            <a:r>
              <a:rPr lang="he-IL" sz="1900" dirty="0"/>
              <a:t> </a:t>
            </a:r>
            <a:r>
              <a:rPr lang="he-IL" sz="1900" dirty="0" smtClean="0"/>
              <a:t>לצורך!</a:t>
            </a:r>
          </a:p>
          <a:p>
            <a:pPr>
              <a:lnSpc>
                <a:spcPct val="120000"/>
              </a:lnSpc>
            </a:pPr>
            <a:endParaRPr lang="he-IL" sz="14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תנאי היא: 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הפרת נדרים כל היום.</a:t>
            </a:r>
          </a:p>
          <a:p>
            <a:pPr>
              <a:lnSpc>
                <a:spcPct val="120000"/>
              </a:lnSpc>
            </a:pP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רבי יוסי ברבי יהודה </a:t>
            </a:r>
            <a:r>
              <a:rPr lang="he-IL" sz="1900" dirty="0" err="1">
                <a:solidFill>
                  <a:schemeClr val="accent6">
                    <a:lumMod val="50000"/>
                  </a:schemeClr>
                </a:solidFill>
              </a:rPr>
              <a:t>ור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''א בר' שמעון אמרו: מעת לעת.</a:t>
            </a:r>
          </a:p>
          <a:p>
            <a:pPr>
              <a:lnSpc>
                <a:spcPct val="120000"/>
              </a:lnSpc>
            </a:pPr>
            <a:endParaRPr lang="he-IL" sz="200" dirty="0" smtClean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למ</a:t>
            </a:r>
            <a:r>
              <a:rPr lang="he-IL" sz="1900" dirty="0"/>
              <a:t>''ד כל היום אין טפי לא </a:t>
            </a:r>
            <a:r>
              <a:rPr lang="he-IL" sz="1900" dirty="0" smtClean="0"/>
              <a:t>- אפילו </a:t>
            </a:r>
            <a:r>
              <a:rPr lang="he-IL" sz="1900" dirty="0"/>
              <a:t>שלא לצורך השבת </a:t>
            </a:r>
            <a:r>
              <a:rPr lang="he-IL" sz="1900" dirty="0" smtClean="0"/>
              <a:t>מפר.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למאן </a:t>
            </a:r>
            <a:r>
              <a:rPr lang="he-IL" sz="1900" dirty="0" err="1"/>
              <a:t>דאמר</a:t>
            </a:r>
            <a:r>
              <a:rPr lang="he-IL" sz="1900" dirty="0"/>
              <a:t> מעת לעת </a:t>
            </a:r>
            <a:r>
              <a:rPr lang="he-IL" sz="1900" dirty="0" smtClean="0"/>
              <a:t>- לצורך </a:t>
            </a:r>
            <a:r>
              <a:rPr lang="he-IL" sz="1900" dirty="0"/>
              <a:t>השבת </a:t>
            </a:r>
            <a:r>
              <a:rPr lang="he-IL" sz="1900" dirty="0" smtClean="0"/>
              <a:t>אין, </a:t>
            </a:r>
            <a:r>
              <a:rPr lang="he-IL" sz="1900" dirty="0"/>
              <a:t>שלא לצורך השבת </a:t>
            </a:r>
            <a:r>
              <a:rPr lang="he-IL" sz="1900" dirty="0" smtClean="0"/>
              <a:t>לא.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756" y="35332"/>
            <a:ext cx="15899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עז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הסבר מלבני מעוגל 6"/>
          <p:cNvSpPr/>
          <p:nvPr/>
        </p:nvSpPr>
        <p:spPr>
          <a:xfrm>
            <a:off x="179512" y="2389222"/>
            <a:ext cx="2952328" cy="967770"/>
          </a:xfrm>
          <a:prstGeom prst="wedgeRoundRectCallout">
            <a:avLst>
              <a:gd name="adj1" fmla="val 58452"/>
              <a:gd name="adj2" fmla="val 5009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tx1"/>
                </a:solidFill>
              </a:rPr>
              <a:t>משנה דף </a:t>
            </a:r>
            <a:r>
              <a:rPr lang="he-IL" sz="1400" dirty="0" err="1" smtClean="0">
                <a:solidFill>
                  <a:schemeClr val="tx1"/>
                </a:solidFill>
              </a:rPr>
              <a:t>עו</a:t>
            </a:r>
            <a:r>
              <a:rPr lang="he-IL" sz="1400" dirty="0" smtClean="0">
                <a:solidFill>
                  <a:schemeClr val="tx1"/>
                </a:solidFill>
              </a:rPr>
              <a:t> עמוד ב:</a:t>
            </a: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נדרה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עם חשכה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- מפר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עד שלא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תחשך,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שאם חשכה ולא הפר אינו יכול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להפר.</a:t>
            </a:r>
            <a:endParaRPr lang="he-IL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88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2532" y="1556792"/>
            <a:ext cx="7953132" cy="49305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dirty="0" err="1" smtClean="0"/>
              <a:t>ונשאלין</a:t>
            </a:r>
            <a:r>
              <a:rPr lang="he-IL" sz="1900" dirty="0" smtClean="0"/>
              <a:t> </a:t>
            </a:r>
            <a:r>
              <a:rPr lang="he-IL" sz="1900" dirty="0"/>
              <a:t>לנדרים שהן לצורך השבת </a:t>
            </a:r>
            <a:endParaRPr lang="he-IL" sz="1900" dirty="0" smtClean="0"/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איבעיא</a:t>
            </a:r>
            <a:r>
              <a:rPr lang="he-IL" sz="1900" dirty="0" smtClean="0"/>
              <a:t> להו: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כשלא </a:t>
            </a:r>
            <a:r>
              <a:rPr lang="he-IL" sz="1900" dirty="0"/>
              <a:t>היה להם </a:t>
            </a:r>
            <a:r>
              <a:rPr lang="he-IL" sz="1900" dirty="0" smtClean="0"/>
              <a:t>פנאי, </a:t>
            </a:r>
            <a:r>
              <a:rPr lang="he-IL" sz="1900" dirty="0"/>
              <a:t>או </a:t>
            </a:r>
            <a:r>
              <a:rPr lang="he-IL" sz="1900" dirty="0" err="1"/>
              <a:t>דלמא</a:t>
            </a:r>
            <a:r>
              <a:rPr lang="he-IL" sz="1900" dirty="0"/>
              <a:t> כשהיה להם </a:t>
            </a:r>
            <a:r>
              <a:rPr lang="he-IL" sz="1900" dirty="0" smtClean="0"/>
              <a:t>פנאי?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ת</a:t>
            </a:r>
            <a:r>
              <a:rPr lang="he-IL" sz="1900" dirty="0" err="1"/>
              <a:t>''ש</a:t>
            </a:r>
            <a:r>
              <a:rPr lang="he-IL" sz="1900" dirty="0"/>
              <a:t> </a:t>
            </a:r>
            <a:r>
              <a:rPr lang="he-IL" sz="1900" dirty="0" err="1"/>
              <a:t>דאיזדקיקו</a:t>
            </a:r>
            <a:r>
              <a:rPr lang="he-IL" sz="1900" dirty="0"/>
              <a:t> ליה רבנן לבריה </a:t>
            </a:r>
            <a:r>
              <a:rPr lang="he-IL" sz="1900" dirty="0" err="1"/>
              <a:t>דרב</a:t>
            </a:r>
            <a:r>
              <a:rPr lang="he-IL" sz="1900" dirty="0"/>
              <a:t> </a:t>
            </a:r>
            <a:r>
              <a:rPr lang="he-IL" sz="1900" dirty="0" err="1"/>
              <a:t>זוטרא</a:t>
            </a:r>
            <a:r>
              <a:rPr lang="he-IL" sz="1900" dirty="0"/>
              <a:t> בריה </a:t>
            </a:r>
            <a:r>
              <a:rPr lang="he-IL" sz="1900" dirty="0" err="1"/>
              <a:t>דרב</a:t>
            </a:r>
            <a:r>
              <a:rPr lang="he-IL" sz="1900" dirty="0"/>
              <a:t> </a:t>
            </a:r>
            <a:r>
              <a:rPr lang="he-IL" sz="1900" dirty="0" err="1"/>
              <a:t>זעירא</a:t>
            </a:r>
            <a:r>
              <a:rPr lang="he-IL" sz="1900" dirty="0"/>
              <a:t> אפילו בנדרים שהיה להם פנאי מבעוד </a:t>
            </a:r>
            <a:r>
              <a:rPr lang="he-IL" sz="1900" dirty="0" smtClean="0"/>
              <a:t>יום.</a:t>
            </a:r>
          </a:p>
          <a:p>
            <a:pPr>
              <a:lnSpc>
                <a:spcPct val="120000"/>
              </a:lnSpc>
            </a:pPr>
            <a:endParaRPr lang="he-IL" sz="1600" dirty="0" smtClean="0"/>
          </a:p>
          <a:p>
            <a:pPr>
              <a:lnSpc>
                <a:spcPct val="120000"/>
              </a:lnSpc>
            </a:pPr>
            <a:endParaRPr lang="he-IL" sz="1000" dirty="0"/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סבר </a:t>
            </a:r>
            <a:r>
              <a:rPr lang="he-IL" sz="1900" dirty="0"/>
              <a:t>רב יוסף </a:t>
            </a:r>
            <a:r>
              <a:rPr lang="he-IL" sz="1900" dirty="0" err="1" smtClean="0"/>
              <a:t>למימר</a:t>
            </a:r>
            <a:r>
              <a:rPr lang="he-IL" sz="1900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נשאלין</a:t>
            </a:r>
            <a:r>
              <a:rPr lang="he-IL" sz="1900" dirty="0" smtClean="0"/>
              <a:t> </a:t>
            </a:r>
            <a:r>
              <a:rPr lang="he-IL" sz="1900" dirty="0"/>
              <a:t>נדרי' בשבת </a:t>
            </a:r>
            <a:r>
              <a:rPr lang="he-IL" sz="1900" dirty="0" smtClean="0"/>
              <a:t>- ביחיד </a:t>
            </a:r>
            <a:r>
              <a:rPr lang="he-IL" sz="1900" dirty="0"/>
              <a:t>מומחה </a:t>
            </a:r>
            <a:r>
              <a:rPr lang="he-IL" sz="1900" dirty="0" smtClean="0"/>
              <a:t>אין, </a:t>
            </a:r>
            <a:r>
              <a:rPr lang="he-IL" sz="1900" dirty="0"/>
              <a:t>בשלשה הדיוטות </a:t>
            </a:r>
            <a:r>
              <a:rPr lang="he-IL" sz="1900" dirty="0" smtClean="0"/>
              <a:t>לא, </a:t>
            </a:r>
            <a:r>
              <a:rPr lang="he-IL" sz="1900" dirty="0"/>
              <a:t>משום </a:t>
            </a:r>
            <a:r>
              <a:rPr lang="he-IL" sz="1900" dirty="0" err="1"/>
              <a:t>דמתחזי</a:t>
            </a:r>
            <a:r>
              <a:rPr lang="he-IL" sz="1900" dirty="0"/>
              <a:t> </a:t>
            </a:r>
            <a:r>
              <a:rPr lang="he-IL" sz="1900" dirty="0" err="1" smtClean="0"/>
              <a:t>כדינא</a:t>
            </a:r>
            <a:r>
              <a:rPr lang="he-IL" sz="1900" dirty="0" smtClean="0"/>
              <a:t>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א</a:t>
            </a:r>
            <a:r>
              <a:rPr lang="he-IL" sz="1900" dirty="0" err="1"/>
              <a:t>''ל</a:t>
            </a:r>
            <a:r>
              <a:rPr lang="he-IL" sz="1900" dirty="0"/>
              <a:t> </a:t>
            </a:r>
            <a:r>
              <a:rPr lang="he-IL" sz="1900" dirty="0" err="1" smtClean="0"/>
              <a:t>אביי</a:t>
            </a:r>
            <a:r>
              <a:rPr lang="he-IL" sz="1900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כיון </a:t>
            </a:r>
            <a:r>
              <a:rPr lang="he-IL" sz="1900" dirty="0" err="1"/>
              <a:t>דסבירא</a:t>
            </a:r>
            <a:r>
              <a:rPr lang="he-IL" sz="1900" dirty="0"/>
              <a:t> לן אפי' מעומד אפי' בקרובים ואפי' בלילה </a:t>
            </a:r>
            <a:r>
              <a:rPr lang="he-IL" sz="1900" dirty="0" smtClean="0"/>
              <a:t>- לא </a:t>
            </a:r>
            <a:r>
              <a:rPr lang="he-IL" sz="1900" dirty="0" err="1"/>
              <a:t>מיתחזי</a:t>
            </a:r>
            <a:r>
              <a:rPr lang="he-IL" sz="1900" dirty="0"/>
              <a:t> </a:t>
            </a:r>
            <a:r>
              <a:rPr lang="he-IL" sz="1900" dirty="0" err="1" smtClean="0"/>
              <a:t>כדינא</a:t>
            </a:r>
            <a:r>
              <a:rPr lang="he-IL" sz="1900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756" y="35332"/>
            <a:ext cx="15899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עז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הסבר מלבני מעוגל 4"/>
          <p:cNvSpPr/>
          <p:nvPr/>
        </p:nvSpPr>
        <p:spPr>
          <a:xfrm>
            <a:off x="3866434" y="332656"/>
            <a:ext cx="4680520" cy="823754"/>
          </a:xfrm>
          <a:prstGeom prst="wedgeRoundRectCallout">
            <a:avLst>
              <a:gd name="adj1" fmla="val 58867"/>
              <a:gd name="adj2" fmla="val 48553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chemeClr val="tx1"/>
                </a:solidFill>
              </a:rPr>
              <a:t>תנן התם: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chemeClr val="accent6">
                    <a:lumMod val="50000"/>
                  </a:schemeClr>
                </a:solidFill>
              </a:rPr>
              <a:t>מפירין</a:t>
            </a:r>
            <a:r>
              <a:rPr lang="he-IL" sz="1600" dirty="0">
                <a:solidFill>
                  <a:schemeClr val="accent6">
                    <a:lumMod val="50000"/>
                  </a:schemeClr>
                </a:solidFill>
              </a:rPr>
              <a:t> נדרים בשבת, </a:t>
            </a:r>
            <a:r>
              <a:rPr lang="he-IL" sz="1600" dirty="0" err="1">
                <a:solidFill>
                  <a:schemeClr val="accent6">
                    <a:lumMod val="50000"/>
                  </a:schemeClr>
                </a:solidFill>
              </a:rPr>
              <a:t>ונשאלין</a:t>
            </a:r>
            <a:r>
              <a:rPr lang="he-IL" sz="1600" dirty="0">
                <a:solidFill>
                  <a:schemeClr val="accent6">
                    <a:lumMod val="50000"/>
                  </a:schemeClr>
                </a:solidFill>
              </a:rPr>
              <a:t> לנדרים שהן לצורך השבת</a:t>
            </a:r>
            <a:r>
              <a:rPr lang="he-IL" sz="16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he-IL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2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404664"/>
            <a:ext cx="7953132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dirty="0" smtClean="0"/>
              <a:t>אמר </a:t>
            </a:r>
            <a:r>
              <a:rPr lang="he-IL" sz="1900" dirty="0"/>
              <a:t>ר' אבא אמר רב </a:t>
            </a:r>
            <a:r>
              <a:rPr lang="he-IL" sz="1900" dirty="0" err="1"/>
              <a:t>הונא</a:t>
            </a:r>
            <a:r>
              <a:rPr lang="he-IL" sz="1900" dirty="0"/>
              <a:t> אמר </a:t>
            </a:r>
            <a:r>
              <a:rPr lang="he-IL" sz="1900" dirty="0" smtClean="0"/>
              <a:t>רב: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הלכה </a:t>
            </a:r>
            <a:r>
              <a:rPr lang="he-IL" sz="1900" dirty="0" err="1"/>
              <a:t>מפירין</a:t>
            </a:r>
            <a:r>
              <a:rPr lang="he-IL" sz="1900" dirty="0"/>
              <a:t> נדרים </a:t>
            </a:r>
            <a:r>
              <a:rPr lang="he-IL" sz="1900" dirty="0" smtClean="0"/>
              <a:t>בלילה.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והא </a:t>
            </a:r>
            <a:r>
              <a:rPr lang="he-IL" sz="1900" dirty="0" err="1"/>
              <a:t>מתניתין</a:t>
            </a:r>
            <a:r>
              <a:rPr lang="he-IL" sz="1900" dirty="0"/>
              <a:t> </a:t>
            </a:r>
            <a:r>
              <a:rPr lang="he-IL" sz="1900" dirty="0" smtClean="0"/>
              <a:t>היא: 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נדרה בלילי שבת </a:t>
            </a:r>
            <a:r>
              <a:rPr lang="he-IL" sz="19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אלא אימא: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הלכה </a:t>
            </a:r>
            <a:r>
              <a:rPr lang="he-IL" sz="1900" dirty="0" err="1"/>
              <a:t>נשאלין</a:t>
            </a:r>
            <a:r>
              <a:rPr lang="he-IL" sz="1900" dirty="0"/>
              <a:t> </a:t>
            </a:r>
            <a:r>
              <a:rPr lang="he-IL" sz="1900" dirty="0" smtClean="0"/>
              <a:t>בלילה.</a:t>
            </a:r>
          </a:p>
          <a:p>
            <a:pPr>
              <a:lnSpc>
                <a:spcPct val="120000"/>
              </a:lnSpc>
            </a:pPr>
            <a:endParaRPr lang="he-IL" sz="4400" dirty="0"/>
          </a:p>
          <a:p>
            <a:pPr>
              <a:lnSpc>
                <a:spcPct val="120000"/>
              </a:lnSpc>
            </a:pPr>
            <a:endParaRPr lang="he-IL" sz="1900" dirty="0"/>
          </a:p>
        </p:txBody>
      </p:sp>
      <p:sp>
        <p:nvSpPr>
          <p:cNvPr id="9" name="TextBox 8"/>
          <p:cNvSpPr txBox="1"/>
          <p:nvPr/>
        </p:nvSpPr>
        <p:spPr>
          <a:xfrm>
            <a:off x="130784" y="35332"/>
            <a:ext cx="15608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עז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הסבר מלבני מעוגל 5"/>
          <p:cNvSpPr/>
          <p:nvPr/>
        </p:nvSpPr>
        <p:spPr>
          <a:xfrm>
            <a:off x="323528" y="836712"/>
            <a:ext cx="4104456" cy="1728192"/>
          </a:xfrm>
          <a:prstGeom prst="wedgeRoundRectCallout">
            <a:avLst>
              <a:gd name="adj1" fmla="val 59927"/>
              <a:gd name="adj2" fmla="val 60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משנה דף </a:t>
            </a:r>
            <a:r>
              <a:rPr lang="he-IL" sz="1400" dirty="0" err="1">
                <a:solidFill>
                  <a:schemeClr val="tx1"/>
                </a:solidFill>
              </a:rPr>
              <a:t>עו</a:t>
            </a:r>
            <a:r>
              <a:rPr lang="he-IL" sz="1400" dirty="0">
                <a:solidFill>
                  <a:schemeClr val="tx1"/>
                </a:solidFill>
              </a:rPr>
              <a:t> עמוד ב</a:t>
            </a:r>
            <a:r>
              <a:rPr lang="he-IL" sz="1400" dirty="0" smtClean="0">
                <a:solidFill>
                  <a:schemeClr val="tx1"/>
                </a:solidFill>
              </a:rPr>
              <a:t>:</a:t>
            </a:r>
            <a:endParaRPr lang="he-IL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הפרת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נדרים כל היום יש בדבר להקל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ולהחמיר.</a:t>
            </a: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כיצד?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נדרה בלילי שבת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- יפר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בלילי שבת וביום השבת עד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שתחשך.</a:t>
            </a: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נדרה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עם חשכה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- מפר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עד שלא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תחשך,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שאם חשכה ולא הפר אינו יכול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להפר.</a:t>
            </a:r>
            <a:endParaRPr lang="he-IL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2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404664"/>
            <a:ext cx="7953132" cy="55399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900" dirty="0" smtClean="0"/>
              <a:t>אמר </a:t>
            </a:r>
            <a:r>
              <a:rPr lang="he-IL" sz="1900" dirty="0"/>
              <a:t>ר' אבא אמר רב </a:t>
            </a:r>
            <a:r>
              <a:rPr lang="he-IL" sz="1900" dirty="0" err="1"/>
              <a:t>הונא</a:t>
            </a:r>
            <a:r>
              <a:rPr lang="he-IL" sz="1900" dirty="0"/>
              <a:t> אמר </a:t>
            </a:r>
            <a:r>
              <a:rPr lang="he-IL" sz="1900" dirty="0" smtClean="0"/>
              <a:t>רב: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הלכה </a:t>
            </a:r>
            <a:r>
              <a:rPr lang="he-IL" sz="1900" dirty="0" err="1"/>
              <a:t>מפירין</a:t>
            </a:r>
            <a:r>
              <a:rPr lang="he-IL" sz="1900" dirty="0"/>
              <a:t> נדרים </a:t>
            </a:r>
            <a:r>
              <a:rPr lang="he-IL" sz="1900" dirty="0" smtClean="0"/>
              <a:t>בלילה.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והא </a:t>
            </a:r>
            <a:r>
              <a:rPr lang="he-IL" sz="1900" dirty="0" err="1"/>
              <a:t>מתניתין</a:t>
            </a:r>
            <a:r>
              <a:rPr lang="he-IL" sz="1900" dirty="0"/>
              <a:t> </a:t>
            </a:r>
            <a:r>
              <a:rPr lang="he-IL" sz="1900" dirty="0" smtClean="0"/>
              <a:t>היא: </a:t>
            </a:r>
            <a:r>
              <a:rPr lang="he-IL" sz="1900" dirty="0">
                <a:solidFill>
                  <a:schemeClr val="accent6">
                    <a:lumMod val="50000"/>
                  </a:schemeClr>
                </a:solidFill>
              </a:rPr>
              <a:t>נדרה בלילי שבת </a:t>
            </a:r>
            <a:r>
              <a:rPr lang="he-IL" sz="1900" dirty="0" smtClean="0"/>
              <a:t>! </a:t>
            </a:r>
          </a:p>
          <a:p>
            <a:pPr>
              <a:lnSpc>
                <a:spcPct val="120000"/>
              </a:lnSpc>
            </a:pP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אלא אימא: </a:t>
            </a:r>
          </a:p>
          <a:p>
            <a:pPr>
              <a:lnSpc>
                <a:spcPct val="120000"/>
              </a:lnSpc>
            </a:pPr>
            <a:r>
              <a:rPr lang="he-IL" sz="1900" dirty="0" smtClean="0"/>
              <a:t>הלכה </a:t>
            </a:r>
            <a:r>
              <a:rPr lang="he-IL" sz="1900" dirty="0" err="1"/>
              <a:t>נשאלין</a:t>
            </a:r>
            <a:r>
              <a:rPr lang="he-IL" sz="1900" dirty="0"/>
              <a:t> </a:t>
            </a:r>
            <a:r>
              <a:rPr lang="he-IL" sz="1900" dirty="0" smtClean="0"/>
              <a:t>בלילה.</a:t>
            </a:r>
          </a:p>
          <a:p>
            <a:pPr>
              <a:lnSpc>
                <a:spcPct val="120000"/>
              </a:lnSpc>
            </a:pPr>
            <a:endParaRPr lang="he-IL" sz="44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א</a:t>
            </a:r>
            <a:r>
              <a:rPr lang="he-IL" sz="1900" dirty="0" err="1"/>
              <a:t>''ל</a:t>
            </a:r>
            <a:r>
              <a:rPr lang="he-IL" sz="1900" dirty="0"/>
              <a:t> ר' אבא לרב </a:t>
            </a:r>
            <a:r>
              <a:rPr lang="he-IL" sz="1900" dirty="0" err="1" smtClean="0"/>
              <a:t>הונא</a:t>
            </a:r>
            <a:r>
              <a:rPr lang="he-IL" sz="1900" dirty="0" smtClean="0"/>
              <a:t>: אמר </a:t>
            </a:r>
            <a:r>
              <a:rPr lang="he-IL" sz="1900" dirty="0"/>
              <a:t>רב </a:t>
            </a:r>
            <a:r>
              <a:rPr lang="he-IL" sz="1900" dirty="0" smtClean="0"/>
              <a:t>הכי?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err="1" smtClean="0"/>
              <a:t>א</a:t>
            </a:r>
            <a:r>
              <a:rPr lang="he-IL" sz="1900" dirty="0" err="1"/>
              <a:t>'</a:t>
            </a:r>
            <a:r>
              <a:rPr lang="he-IL" sz="1900" dirty="0" err="1" smtClean="0"/>
              <a:t>'ל</a:t>
            </a:r>
            <a:r>
              <a:rPr lang="he-IL" sz="1900" dirty="0" smtClean="0"/>
              <a:t>: </a:t>
            </a:r>
            <a:r>
              <a:rPr lang="he-IL" sz="1900" dirty="0" err="1" smtClean="0"/>
              <a:t>אישתיק</a:t>
            </a:r>
            <a:r>
              <a:rPr lang="he-IL" sz="1900" dirty="0" smtClean="0"/>
              <a:t>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אמר ליה: </a:t>
            </a:r>
            <a:r>
              <a:rPr lang="he-IL" sz="1900" dirty="0" err="1"/>
              <a:t>אישתיק</a:t>
            </a:r>
            <a:r>
              <a:rPr lang="he-IL" sz="1900" dirty="0"/>
              <a:t> </a:t>
            </a:r>
            <a:r>
              <a:rPr lang="he-IL" sz="1900" dirty="0" err="1"/>
              <a:t>קא</a:t>
            </a:r>
            <a:r>
              <a:rPr lang="he-IL" sz="1900" dirty="0"/>
              <a:t> </a:t>
            </a:r>
            <a:r>
              <a:rPr lang="he-IL" sz="1900" dirty="0" smtClean="0"/>
              <a:t>אמרת? </a:t>
            </a:r>
            <a:r>
              <a:rPr lang="he-IL" sz="1900" dirty="0"/>
              <a:t>או שתי </a:t>
            </a:r>
            <a:r>
              <a:rPr lang="he-IL" sz="1900" dirty="0" err="1" smtClean="0"/>
              <a:t>קאמרת</a:t>
            </a:r>
            <a:r>
              <a:rPr lang="he-IL" sz="1900" dirty="0" smtClean="0"/>
              <a:t>? 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sz="1900" dirty="0" smtClean="0"/>
              <a:t>אמר </a:t>
            </a:r>
            <a:r>
              <a:rPr lang="he-IL" sz="1900" dirty="0"/>
              <a:t>רב </a:t>
            </a:r>
            <a:r>
              <a:rPr lang="he-IL" sz="1900" dirty="0" err="1"/>
              <a:t>איקא</a:t>
            </a:r>
            <a:r>
              <a:rPr lang="he-IL" sz="1900" dirty="0"/>
              <a:t> בר </a:t>
            </a:r>
            <a:r>
              <a:rPr lang="he-IL" sz="1900" dirty="0" smtClean="0"/>
              <a:t>אבין: </a:t>
            </a:r>
            <a:r>
              <a:rPr lang="he-IL" sz="1900" dirty="0" err="1"/>
              <a:t>איזדקיק</a:t>
            </a:r>
            <a:r>
              <a:rPr lang="he-IL" sz="1900" dirty="0"/>
              <a:t> ליה רב לרבה </a:t>
            </a:r>
            <a:r>
              <a:rPr lang="he-IL" sz="1900" dirty="0" err="1"/>
              <a:t>בקיטונא</a:t>
            </a:r>
            <a:r>
              <a:rPr lang="he-IL" sz="1900" dirty="0"/>
              <a:t> דבי </a:t>
            </a:r>
            <a:r>
              <a:rPr lang="he-IL" sz="1900" dirty="0" smtClean="0"/>
              <a:t>רב עומד </a:t>
            </a:r>
            <a:r>
              <a:rPr lang="he-IL" sz="1900" dirty="0"/>
              <a:t>יחידי </a:t>
            </a:r>
            <a:r>
              <a:rPr lang="he-IL" sz="1900" dirty="0" smtClean="0"/>
              <a:t>ובלילה.</a:t>
            </a:r>
            <a:endParaRPr lang="he-IL" sz="1900" dirty="0"/>
          </a:p>
        </p:txBody>
      </p:sp>
      <p:sp>
        <p:nvSpPr>
          <p:cNvPr id="9" name="TextBox 8"/>
          <p:cNvSpPr txBox="1"/>
          <p:nvPr/>
        </p:nvSpPr>
        <p:spPr>
          <a:xfrm>
            <a:off x="130784" y="35332"/>
            <a:ext cx="29580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עז עמוד א - דף עז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9432" y="5559668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ב</a:t>
            </a:r>
            <a:endParaRPr lang="he-IL" sz="800" dirty="0"/>
          </a:p>
        </p:txBody>
      </p:sp>
      <p:sp>
        <p:nvSpPr>
          <p:cNvPr id="7" name="הסבר מלבני מעוגל 6"/>
          <p:cNvSpPr/>
          <p:nvPr/>
        </p:nvSpPr>
        <p:spPr>
          <a:xfrm>
            <a:off x="323528" y="836712"/>
            <a:ext cx="4104456" cy="1728192"/>
          </a:xfrm>
          <a:prstGeom prst="wedgeRoundRectCallout">
            <a:avLst>
              <a:gd name="adj1" fmla="val 59927"/>
              <a:gd name="adj2" fmla="val 605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</a:rPr>
              <a:t>משנה דף </a:t>
            </a:r>
            <a:r>
              <a:rPr lang="he-IL" sz="1400" dirty="0" err="1">
                <a:solidFill>
                  <a:schemeClr val="tx1"/>
                </a:solidFill>
              </a:rPr>
              <a:t>עו</a:t>
            </a:r>
            <a:r>
              <a:rPr lang="he-IL" sz="1400" dirty="0">
                <a:solidFill>
                  <a:schemeClr val="tx1"/>
                </a:solidFill>
              </a:rPr>
              <a:t> עמוד ב</a:t>
            </a:r>
            <a:r>
              <a:rPr lang="he-IL" sz="1400" dirty="0" smtClean="0">
                <a:solidFill>
                  <a:schemeClr val="tx1"/>
                </a:solidFill>
              </a:rPr>
              <a:t>:</a:t>
            </a:r>
            <a:endParaRPr lang="he-IL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הפרת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נדרים כל היום יש בדבר להקל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ולהחמיר.</a:t>
            </a: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כיצד?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נדרה בלילי שבת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- יפר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בלילי שבת וביום השבת עד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שתחשך.</a:t>
            </a: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נדרה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עם חשכה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- מפר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עד שלא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תחשך, </a:t>
            </a:r>
            <a:r>
              <a:rPr lang="he-IL" sz="1400" dirty="0">
                <a:solidFill>
                  <a:schemeClr val="accent6">
                    <a:lumMod val="50000"/>
                  </a:schemeClr>
                </a:solidFill>
              </a:rPr>
              <a:t>שאם חשכה ולא הפר אינו יכול </a:t>
            </a:r>
            <a:r>
              <a:rPr lang="he-IL" sz="1400" dirty="0" smtClean="0">
                <a:solidFill>
                  <a:schemeClr val="accent6">
                    <a:lumMod val="50000"/>
                  </a:schemeClr>
                </a:solidFill>
              </a:rPr>
              <a:t>להפר.</a:t>
            </a:r>
            <a:endParaRPr lang="he-IL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28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11560" y="670044"/>
            <a:ext cx="7953132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he-IL" sz="2000" dirty="0"/>
              <a:t>אמר רבה אמר רב </a:t>
            </a:r>
            <a:r>
              <a:rPr lang="he-IL" sz="2000" dirty="0" smtClean="0"/>
              <a:t>נחמן:</a:t>
            </a:r>
          </a:p>
          <a:p>
            <a:pPr>
              <a:lnSpc>
                <a:spcPct val="150000"/>
              </a:lnSpc>
            </a:pPr>
            <a:r>
              <a:rPr lang="he-IL" sz="2000" dirty="0" smtClean="0"/>
              <a:t>הלכה: </a:t>
            </a:r>
            <a:r>
              <a:rPr lang="he-IL" sz="2000" dirty="0" err="1"/>
              <a:t>נשאלין</a:t>
            </a:r>
            <a:r>
              <a:rPr lang="he-IL" sz="2000" dirty="0"/>
              <a:t> נדרים </a:t>
            </a:r>
            <a:r>
              <a:rPr lang="he-IL" sz="2000" dirty="0" smtClean="0"/>
              <a:t>- עומד </a:t>
            </a:r>
            <a:r>
              <a:rPr lang="he-IL" sz="2000" dirty="0"/>
              <a:t>יחידי ובלילה ובשבת ובקרובים ואפי' היה להן פנאי מבעוד </a:t>
            </a:r>
            <a:r>
              <a:rPr lang="he-IL" sz="2000" dirty="0" smtClean="0"/>
              <a:t>יום.</a:t>
            </a:r>
          </a:p>
          <a:p>
            <a:pPr>
              <a:lnSpc>
                <a:spcPct val="150000"/>
              </a:lnSpc>
            </a:pPr>
            <a:endParaRPr lang="he-IL" sz="2000" dirty="0"/>
          </a:p>
          <a:p>
            <a:pPr>
              <a:lnSpc>
                <a:spcPct val="150000"/>
              </a:lnSpc>
            </a:pPr>
            <a:r>
              <a:rPr lang="he-IL" sz="2000" dirty="0" smtClean="0"/>
              <a:t>עומד?</a:t>
            </a:r>
          </a:p>
          <a:p>
            <a:pPr>
              <a:lnSpc>
                <a:spcPct val="150000"/>
              </a:lnSpc>
            </a:pPr>
            <a:r>
              <a:rPr lang="he-IL" sz="2000" dirty="0" err="1" smtClean="0"/>
              <a:t>והתניא</a:t>
            </a:r>
            <a:r>
              <a:rPr lang="he-IL" sz="2000" dirty="0" smtClean="0"/>
              <a:t>: </a:t>
            </a:r>
            <a:r>
              <a:rPr lang="he-IL" sz="2000" dirty="0">
                <a:solidFill>
                  <a:schemeClr val="accent6">
                    <a:lumMod val="50000"/>
                  </a:schemeClr>
                </a:solidFill>
              </a:rPr>
              <a:t>ירד </a:t>
            </a:r>
            <a:r>
              <a:rPr lang="he-IL" sz="2000" dirty="0" err="1">
                <a:solidFill>
                  <a:schemeClr val="accent6">
                    <a:lumMod val="50000"/>
                  </a:schemeClr>
                </a:solidFill>
              </a:rPr>
              <a:t>ר''ג</a:t>
            </a:r>
            <a:r>
              <a:rPr lang="he-IL" sz="2000" dirty="0">
                <a:solidFill>
                  <a:schemeClr val="accent6">
                    <a:lumMod val="50000"/>
                  </a:schemeClr>
                </a:solidFill>
              </a:rPr>
              <a:t> מן החמור ונתעטף וישב והתיר לו נדרו</a:t>
            </a:r>
            <a:r>
              <a:rPr lang="he-IL" sz="2000" dirty="0" smtClean="0"/>
              <a:t>!</a:t>
            </a:r>
          </a:p>
          <a:p>
            <a:pPr>
              <a:lnSpc>
                <a:spcPct val="150000"/>
              </a:lnSpc>
            </a:pPr>
            <a:endParaRPr lang="he-IL" sz="2000" dirty="0"/>
          </a:p>
          <a:p>
            <a:pPr>
              <a:lnSpc>
                <a:spcPct val="150000"/>
              </a:lnSpc>
            </a:pPr>
            <a:r>
              <a:rPr lang="he-IL" sz="2000" dirty="0" smtClean="0"/>
              <a:t>רבן </a:t>
            </a:r>
            <a:r>
              <a:rPr lang="he-IL" sz="2000" dirty="0"/>
              <a:t>גמליאל סבר </a:t>
            </a:r>
            <a:r>
              <a:rPr lang="he-IL" sz="2000" dirty="0" err="1"/>
              <a:t>פותחין</a:t>
            </a:r>
            <a:r>
              <a:rPr lang="he-IL" sz="2000" dirty="0"/>
              <a:t> </a:t>
            </a:r>
            <a:r>
              <a:rPr lang="he-IL" sz="2000" dirty="0" smtClean="0"/>
              <a:t>בחרטה, </a:t>
            </a:r>
            <a:r>
              <a:rPr lang="he-IL" sz="2000" dirty="0" err="1"/>
              <a:t>מיעקר</a:t>
            </a:r>
            <a:r>
              <a:rPr lang="he-IL" sz="2000" dirty="0"/>
              <a:t> נדר' בעינן ובעי </a:t>
            </a:r>
            <a:r>
              <a:rPr lang="he-IL" sz="2000" dirty="0" smtClean="0"/>
              <a:t>עיוני, </a:t>
            </a:r>
            <a:r>
              <a:rPr lang="he-IL" sz="2000" dirty="0" err="1"/>
              <a:t>אהכי</a:t>
            </a:r>
            <a:r>
              <a:rPr lang="he-IL" sz="2000" dirty="0"/>
              <a:t> </a:t>
            </a:r>
            <a:r>
              <a:rPr lang="he-IL" sz="2000" dirty="0" smtClean="0"/>
              <a:t>ישב,</a:t>
            </a:r>
          </a:p>
          <a:p>
            <a:pPr>
              <a:lnSpc>
                <a:spcPct val="150000"/>
              </a:lnSpc>
            </a:pPr>
            <a:r>
              <a:rPr lang="he-IL" sz="2000" dirty="0" smtClean="0"/>
              <a:t>ורב </a:t>
            </a:r>
            <a:r>
              <a:rPr lang="he-IL" sz="2000" dirty="0"/>
              <a:t>נחמן סבר אין </a:t>
            </a:r>
            <a:r>
              <a:rPr lang="he-IL" sz="2000" dirty="0" err="1"/>
              <a:t>פותחין</a:t>
            </a:r>
            <a:r>
              <a:rPr lang="he-IL" sz="2000" dirty="0"/>
              <a:t> בחרטה ואפילו </a:t>
            </a:r>
            <a:r>
              <a:rPr lang="he-IL" sz="2000" dirty="0" smtClean="0"/>
              <a:t>מעומד.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784" y="35332"/>
            <a:ext cx="15608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עז עמוד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ב</a:t>
            </a:r>
          </a:p>
        </p:txBody>
      </p:sp>
    </p:spTree>
    <p:extLst>
      <p:ext uri="{BB962C8B-B14F-4D97-AF65-F5344CB8AC3E}">
        <p14:creationId xmlns:p14="http://schemas.microsoft.com/office/powerpoint/2010/main" val="176751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1316" y="202592"/>
            <a:ext cx="7953132" cy="66295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dirty="0" err="1" smtClean="0"/>
              <a:t>א</a:t>
            </a:r>
            <a:r>
              <a:rPr lang="he-IL" dirty="0" err="1"/>
              <a:t>''ל</a:t>
            </a:r>
            <a:r>
              <a:rPr lang="he-IL" dirty="0"/>
              <a:t> רבא לרב </a:t>
            </a:r>
            <a:r>
              <a:rPr lang="he-IL" dirty="0" smtClean="0"/>
              <a:t>נחמן: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חזי </a:t>
            </a:r>
            <a:r>
              <a:rPr lang="he-IL" dirty="0"/>
              <a:t>מר האי </a:t>
            </a:r>
            <a:r>
              <a:rPr lang="he-IL" dirty="0" err="1"/>
              <a:t>מרבנן</a:t>
            </a:r>
            <a:r>
              <a:rPr lang="he-IL" dirty="0"/>
              <a:t> </a:t>
            </a:r>
            <a:r>
              <a:rPr lang="he-IL" dirty="0" err="1"/>
              <a:t>דאתא</a:t>
            </a:r>
            <a:r>
              <a:rPr lang="he-IL" dirty="0"/>
              <a:t> </a:t>
            </a:r>
            <a:r>
              <a:rPr lang="he-IL" dirty="0" err="1"/>
              <a:t>ממערבא</a:t>
            </a:r>
            <a:r>
              <a:rPr lang="he-IL" dirty="0"/>
              <a:t> </a:t>
            </a:r>
            <a:r>
              <a:rPr lang="he-IL" dirty="0" smtClean="0"/>
              <a:t>ואמר: </a:t>
            </a:r>
          </a:p>
          <a:p>
            <a:pPr>
              <a:lnSpc>
                <a:spcPct val="120000"/>
              </a:lnSpc>
            </a:pPr>
            <a:r>
              <a:rPr lang="he-IL" dirty="0" err="1" smtClean="0"/>
              <a:t>איזדקיקו</a:t>
            </a:r>
            <a:r>
              <a:rPr lang="he-IL" dirty="0" smtClean="0"/>
              <a:t> </a:t>
            </a:r>
            <a:r>
              <a:rPr lang="he-IL" dirty="0"/>
              <a:t>ליה רבנן לבריה </a:t>
            </a:r>
            <a:r>
              <a:rPr lang="he-IL" dirty="0" err="1"/>
              <a:t>דרב</a:t>
            </a:r>
            <a:r>
              <a:rPr lang="he-IL" dirty="0"/>
              <a:t> </a:t>
            </a:r>
            <a:r>
              <a:rPr lang="he-IL" dirty="0" err="1"/>
              <a:t>הונא</a:t>
            </a:r>
            <a:r>
              <a:rPr lang="he-IL" dirty="0"/>
              <a:t> בר אבין ושרו ליה נדריה ואמרו ליה </a:t>
            </a:r>
            <a:r>
              <a:rPr lang="he-IL" dirty="0" err="1"/>
              <a:t>זיל</a:t>
            </a:r>
            <a:r>
              <a:rPr lang="he-IL" dirty="0"/>
              <a:t> ובעי רחמי על נפשך </a:t>
            </a:r>
            <a:r>
              <a:rPr lang="he-IL" dirty="0" err="1" smtClean="0"/>
              <a:t>דחטאת</a:t>
            </a:r>
            <a:r>
              <a:rPr lang="he-IL" dirty="0" smtClean="0"/>
              <a:t>, </a:t>
            </a:r>
            <a:r>
              <a:rPr lang="he-IL" dirty="0" err="1" smtClean="0"/>
              <a:t>דתני</a:t>
            </a:r>
            <a:r>
              <a:rPr lang="he-IL" dirty="0" smtClean="0"/>
              <a:t> </a:t>
            </a:r>
            <a:r>
              <a:rPr lang="he-IL" dirty="0"/>
              <a:t>רב </a:t>
            </a:r>
            <a:r>
              <a:rPr lang="he-IL" dirty="0" err="1"/>
              <a:t>דימי</a:t>
            </a:r>
            <a:r>
              <a:rPr lang="he-IL" dirty="0"/>
              <a:t> </a:t>
            </a:r>
            <a:r>
              <a:rPr lang="he-IL" dirty="0" err="1"/>
              <a:t>אחוה</a:t>
            </a:r>
            <a:r>
              <a:rPr lang="he-IL" dirty="0"/>
              <a:t> </a:t>
            </a:r>
            <a:r>
              <a:rPr lang="he-IL" dirty="0" err="1"/>
              <a:t>דרב</a:t>
            </a:r>
            <a:r>
              <a:rPr lang="he-IL" dirty="0"/>
              <a:t> </a:t>
            </a:r>
            <a:r>
              <a:rPr lang="he-IL" dirty="0" smtClean="0"/>
              <a:t>ספרא: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כל הנודר </a:t>
            </a:r>
            <a:r>
              <a:rPr lang="he-IL" dirty="0" err="1">
                <a:solidFill>
                  <a:schemeClr val="accent6">
                    <a:lumMod val="50000"/>
                  </a:schemeClr>
                </a:solidFill>
              </a:rPr>
              <a:t>אע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''פ שהוא מקיימו נקרא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חוטא. 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900" dirty="0"/>
          </a:p>
          <a:p>
            <a:pPr>
              <a:lnSpc>
                <a:spcPct val="120000"/>
              </a:lnSpc>
            </a:pPr>
            <a:r>
              <a:rPr lang="he-IL" dirty="0" smtClean="0"/>
              <a:t>אמר </a:t>
            </a:r>
            <a:r>
              <a:rPr lang="he-IL" dirty="0"/>
              <a:t>רב </a:t>
            </a:r>
            <a:r>
              <a:rPr lang="he-IL" dirty="0" err="1" smtClean="0"/>
              <a:t>זביד</a:t>
            </a:r>
            <a:r>
              <a:rPr lang="he-IL" dirty="0" smtClean="0"/>
              <a:t>: </a:t>
            </a:r>
          </a:p>
          <a:p>
            <a:pPr>
              <a:lnSpc>
                <a:spcPct val="120000"/>
              </a:lnSpc>
            </a:pPr>
            <a:r>
              <a:rPr lang="he-IL" dirty="0" smtClean="0"/>
              <a:t>מאי קרא? "וכי </a:t>
            </a:r>
            <a:r>
              <a:rPr lang="he-IL" dirty="0"/>
              <a:t>תחדל לנדור לא יהיה בך </a:t>
            </a:r>
            <a:r>
              <a:rPr lang="he-IL" dirty="0" smtClean="0"/>
              <a:t>חטא" - הא </a:t>
            </a:r>
            <a:r>
              <a:rPr lang="he-IL" dirty="0"/>
              <a:t>לא חדלת איכא </a:t>
            </a:r>
            <a:r>
              <a:rPr lang="he-IL" dirty="0" smtClean="0"/>
              <a:t>חטא.</a:t>
            </a:r>
          </a:p>
          <a:p>
            <a:pPr>
              <a:lnSpc>
                <a:spcPct val="120000"/>
              </a:lnSpc>
            </a:pPr>
            <a:endParaRPr lang="he-IL" sz="1600" dirty="0"/>
          </a:p>
          <a:p>
            <a:pPr>
              <a:lnSpc>
                <a:spcPct val="120000"/>
              </a:lnSpc>
            </a:pPr>
            <a:r>
              <a:rPr lang="he-IL" dirty="0" smtClean="0"/>
              <a:t>תניא: 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האומר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לאשתו: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כל נדרים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שתדורי  </a:t>
            </a: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אי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אפשי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שתדורי,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אין זה נדר - לא אמר כלום.</a:t>
            </a: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יפה עשית ואין כמותך ואם לא נדרת מדירך אני - דבריו קיימין.</a:t>
            </a:r>
          </a:p>
          <a:p>
            <a:pPr>
              <a:lnSpc>
                <a:spcPct val="120000"/>
              </a:lnSpc>
            </a:pPr>
            <a:endParaRPr lang="he-IL" sz="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לא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יאמר אדם לאשתו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בשבת: "מופר </a:t>
            </a:r>
            <a:r>
              <a:rPr lang="he-IL" dirty="0" err="1" smtClean="0">
                <a:solidFill>
                  <a:schemeClr val="accent6">
                    <a:lumMod val="50000"/>
                  </a:schemeClr>
                </a:solidFill>
              </a:rPr>
              <a:t>ליכי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", "בטיל </a:t>
            </a:r>
            <a:r>
              <a:rPr lang="he-IL" dirty="0" err="1" smtClean="0">
                <a:solidFill>
                  <a:schemeClr val="accent6">
                    <a:lumMod val="50000"/>
                  </a:schemeClr>
                </a:solidFill>
              </a:rPr>
              <a:t>ליכי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"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כדרך שאומר לה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בחול,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אלא אומר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לה: "טלי ואכלי", "טלי ושתי" - והנדר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בטל </a:t>
            </a:r>
            <a:r>
              <a:rPr lang="he-IL" dirty="0" smtClean="0">
                <a:solidFill>
                  <a:schemeClr val="accent6">
                    <a:lumMod val="50000"/>
                  </a:schemeClr>
                </a:solidFill>
              </a:rPr>
              <a:t>מאליו.</a:t>
            </a:r>
            <a:endParaRPr lang="he-IL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he-IL" sz="800" dirty="0"/>
          </a:p>
          <a:p>
            <a:pPr>
              <a:lnSpc>
                <a:spcPct val="120000"/>
              </a:lnSpc>
            </a:pPr>
            <a:r>
              <a:rPr lang="he-IL" dirty="0" err="1" smtClean="0"/>
              <a:t>א</a:t>
            </a:r>
            <a:r>
              <a:rPr lang="he-IL" dirty="0" err="1"/>
              <a:t>''ר</a:t>
            </a:r>
            <a:r>
              <a:rPr lang="he-IL" dirty="0"/>
              <a:t> יוחנן וצריך שיבטל </a:t>
            </a:r>
            <a:r>
              <a:rPr lang="he-IL" dirty="0" smtClean="0"/>
              <a:t>בלבו.</a:t>
            </a:r>
          </a:p>
          <a:p>
            <a:pPr>
              <a:lnSpc>
                <a:spcPct val="120000"/>
              </a:lnSpc>
            </a:pPr>
            <a:endParaRPr lang="he-IL" sz="1600" dirty="0" smtClean="0"/>
          </a:p>
          <a:p>
            <a:pPr>
              <a:lnSpc>
                <a:spcPct val="120000"/>
              </a:lnSpc>
            </a:pPr>
            <a:r>
              <a:rPr lang="he-IL" dirty="0" smtClean="0"/>
              <a:t>תניא: </a:t>
            </a: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chemeClr val="accent6">
                    <a:lumMod val="50000"/>
                  </a:schemeClr>
                </a:solidFill>
              </a:rPr>
              <a:t>בש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''א: בשבת - מבטל בלבו, בחול - מוציא בשפתיו.</a:t>
            </a:r>
          </a:p>
          <a:p>
            <a:pPr>
              <a:lnSpc>
                <a:spcPct val="120000"/>
              </a:lnSpc>
            </a:pPr>
            <a:r>
              <a:rPr lang="he-IL" dirty="0" err="1">
                <a:solidFill>
                  <a:schemeClr val="accent6">
                    <a:lumMod val="50000"/>
                  </a:schemeClr>
                </a:solidFill>
              </a:rPr>
              <a:t>ובה''א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</a:rPr>
              <a:t>: אחד זה ואחד זה - מבטל בלבו ואין צריך להוציא בשפתיו.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784" y="35332"/>
            <a:ext cx="15608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עז עמוד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ב</a:t>
            </a:r>
          </a:p>
        </p:txBody>
      </p:sp>
    </p:spTree>
    <p:extLst>
      <p:ext uri="{BB962C8B-B14F-4D97-AF65-F5344CB8AC3E}">
        <p14:creationId xmlns:p14="http://schemas.microsoft.com/office/powerpoint/2010/main" val="37419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4772" y="1282828"/>
            <a:ext cx="8568952" cy="52168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</a:rPr>
              <a:t>שיעור דף יומי אונליין</a:t>
            </a:r>
          </a:p>
          <a:p>
            <a:pPr algn="ctr"/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מתקיים בשעה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21:00-21:40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בימים א-ה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800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3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331369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11" name="טבלה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39083"/>
              </p:ext>
            </p:extLst>
          </p:nvPr>
        </p:nvGraphicFramePr>
        <p:xfrm>
          <a:off x="1115615" y="2996952"/>
          <a:ext cx="6912769" cy="2879208"/>
        </p:xfrm>
        <a:graphic>
          <a:graphicData uri="http://schemas.openxmlformats.org/drawingml/2006/table">
            <a:tbl>
              <a:tblPr rtl="1" firstRow="1" firstCol="1" bandRow="1"/>
              <a:tblGrid>
                <a:gridCol w="1420354"/>
                <a:gridCol w="3909827"/>
                <a:gridCol w="1582588"/>
              </a:tblGrid>
              <a:tr h="3083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תוכן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מגיד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א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(כ"ד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אב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עז ע"א</a:t>
                      </a: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(שורה ראשונה) - עז ע"ב </a:t>
                      </a:r>
                      <a:r>
                        <a:rPr lang="he-IL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(3 שורות מלמטה)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הראל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 שפירא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ב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(כ"ה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אב)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עז ע"ב (3 שורות מלמטה) - </a:t>
                      </a:r>
                      <a:r>
                        <a:rPr lang="he-IL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עח</a:t>
                      </a:r>
                      <a:r>
                        <a:rPr lang="he-IL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ע"ב (2 שורות מלמטה)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דובי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 שחור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ג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(כ"ו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אב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35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עח</a:t>
                      </a:r>
                      <a:r>
                        <a:rPr lang="he-IL" sz="13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ע"ב</a:t>
                      </a:r>
                      <a:r>
                        <a:rPr lang="he-IL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(2 שורות מלמטה) - עט ע"ב (6</a:t>
                      </a:r>
                      <a:r>
                        <a:rPr lang="he-IL" sz="135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 שורות מלמטה)</a:t>
                      </a:r>
                      <a:endParaRPr lang="he-IL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שמואל נבון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ד (כ"ז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אב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עט ע"ב (6 שורות מלמטה) - פא ע"א (שורה 5)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יוסף </a:t>
                      </a:r>
                      <a:r>
                        <a:rPr lang="he-IL" sz="1500" dirty="0" err="1" smtClean="0">
                          <a:effectLst/>
                          <a:latin typeface="+mn-lt"/>
                          <a:ea typeface="Calibri"/>
                          <a:cs typeface="Arial"/>
                        </a:rPr>
                        <a:t>מרובקה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5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ה (כ"ח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אב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פא ע"א (שורה 5) - פא ע"ב (2 שורות מלמטה)</a:t>
                      </a:r>
                      <a:endParaRPr lang="en-US" sz="15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הראל</a:t>
                      </a:r>
                      <a:r>
                        <a:rPr lang="he-IL" sz="1500" baseline="0" dirty="0" smtClean="0">
                          <a:effectLst/>
                          <a:latin typeface="+mn-lt"/>
                          <a:ea typeface="Calibri"/>
                          <a:cs typeface="Arial"/>
                        </a:rPr>
                        <a:t> שפירא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61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16632"/>
            <a:ext cx="8568952" cy="638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30000"/>
              </a:lnSpc>
            </a:pPr>
            <a:endParaRPr lang="he-IL" sz="1400" b="1" dirty="0" smtClean="0">
              <a:solidFill>
                <a:schemeClr val="accent2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800" b="1" dirty="0" smtClean="0">
                <a:solidFill>
                  <a:schemeClr val="accent2"/>
                </a:solidFill>
              </a:rPr>
              <a:t>להתראות מחר </a:t>
            </a:r>
            <a:r>
              <a:rPr lang="he-IL" sz="2800" b="1" dirty="0">
                <a:solidFill>
                  <a:schemeClr val="accent2"/>
                </a:solidFill>
              </a:rPr>
              <a:t>בשיעור </a:t>
            </a:r>
            <a:r>
              <a:rPr lang="he-IL" sz="2800" b="1" dirty="0" smtClean="0">
                <a:solidFill>
                  <a:schemeClr val="accent2"/>
                </a:solidFill>
              </a:rPr>
              <a:t>הבא</a:t>
            </a:r>
            <a:endParaRPr lang="he-IL" sz="2000" dirty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endParaRPr lang="he-IL" sz="2000" dirty="0" smtClean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000" dirty="0" smtClean="0">
                <a:solidFill>
                  <a:prstClr val="black"/>
                </a:solidFill>
              </a:rPr>
              <a:t>לידיעתכם</a:t>
            </a:r>
            <a:r>
              <a:rPr lang="he-IL" sz="2000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30000"/>
              </a:lnSpc>
            </a:pPr>
            <a:r>
              <a:rPr lang="he-IL" sz="2000" dirty="0">
                <a:solidFill>
                  <a:prstClr val="black"/>
                </a:solidFill>
              </a:rPr>
              <a:t>שיעורי האונליין מוקלטים וזמינים </a:t>
            </a:r>
            <a:r>
              <a:rPr lang="he-IL" sz="2000" dirty="0" err="1">
                <a:solidFill>
                  <a:prstClr val="black"/>
                </a:solidFill>
              </a:rPr>
              <a:t>לצפיה</a:t>
            </a:r>
            <a:r>
              <a:rPr lang="he-IL" sz="2000" dirty="0">
                <a:solidFill>
                  <a:prstClr val="black"/>
                </a:solidFill>
              </a:rPr>
              <a:t> חוזרת [החל מעוד </a:t>
            </a:r>
            <a:r>
              <a:rPr lang="he-IL" sz="2000" dirty="0" smtClean="0">
                <a:solidFill>
                  <a:prstClr val="black"/>
                </a:solidFill>
              </a:rPr>
              <a:t>שעה] </a:t>
            </a:r>
            <a:r>
              <a:rPr lang="he-IL" sz="2000" dirty="0">
                <a:solidFill>
                  <a:prstClr val="black"/>
                </a:solidFill>
              </a:rPr>
              <a:t>בפורטל הדף היומי (בספריית שיעורי שמע/וידאו</a:t>
            </a:r>
            <a:r>
              <a:rPr lang="he-IL" sz="2000" dirty="0" smtClean="0">
                <a:solidFill>
                  <a:prstClr val="black"/>
                </a:solidFill>
              </a:rPr>
              <a:t>) ובאפליקציה.</a:t>
            </a:r>
          </a:p>
          <a:p>
            <a:pPr lvl="0">
              <a:lnSpc>
                <a:spcPct val="130000"/>
              </a:lnSpc>
            </a:pPr>
            <a:endParaRPr lang="he-IL" sz="2000" dirty="0">
              <a:solidFill>
                <a:prstClr val="black"/>
              </a:solidFill>
            </a:endParaRPr>
          </a:p>
          <a:p>
            <a:pPr algn="ctr"/>
            <a:endParaRPr lang="he-IL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endParaRPr lang="he-IL" dirty="0" smtClean="0">
              <a:solidFill>
                <a:prstClr val="black"/>
              </a:solidFill>
            </a:endParaRPr>
          </a:p>
          <a:p>
            <a:pPr lvl="0" algn="ctr"/>
            <a:endParaRPr lang="he-IL" sz="3200" dirty="0">
              <a:solidFill>
                <a:prstClr val="black"/>
              </a:solidFill>
            </a:endParaRPr>
          </a:p>
          <a:p>
            <a:pPr lvl="0" algn="ctr"/>
            <a:endParaRPr lang="he-IL" sz="1600" dirty="0" smtClean="0">
              <a:solidFill>
                <a:prstClr val="black"/>
              </a:solidFill>
            </a:endParaRPr>
          </a:p>
          <a:p>
            <a:pPr lvl="0" algn="ctr"/>
            <a:r>
              <a:rPr lang="he-IL" sz="2300" b="1" dirty="0">
                <a:solidFill>
                  <a:srgbClr val="EEECE1">
                    <a:lumMod val="50000"/>
                  </a:srgbClr>
                </a:solidFill>
              </a:rPr>
              <a:t>השיעור היום הוקדש </a:t>
            </a:r>
            <a:r>
              <a:rPr lang="he-IL" sz="2300" b="1" dirty="0" smtClean="0">
                <a:solidFill>
                  <a:srgbClr val="EEECE1">
                    <a:lumMod val="50000"/>
                  </a:srgbClr>
                </a:solidFill>
              </a:rPr>
              <a:t>להצלחת יאיר שלמה בן אריאלה</a:t>
            </a:r>
            <a:endParaRPr lang="he-IL" sz="2300" b="1" dirty="0">
              <a:solidFill>
                <a:srgbClr val="EEECE1">
                  <a:lumMod val="50000"/>
                </a:srgbClr>
              </a:solidFill>
            </a:endParaRPr>
          </a:p>
          <a:p>
            <a:pPr lvl="0" algn="ctr"/>
            <a:endParaRPr lang="he-IL" sz="16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760794"/>
            <a:ext cx="6624736" cy="1964350"/>
          </a:xfrm>
          <a:prstGeom prst="rect">
            <a:avLst/>
          </a:prstGeom>
        </p:spPr>
      </p:pic>
      <p:cxnSp>
        <p:nvCxnSpPr>
          <p:cNvPr id="6" name="מחבר חץ ישר 5"/>
          <p:cNvCxnSpPr/>
          <p:nvPr/>
        </p:nvCxnSpPr>
        <p:spPr>
          <a:xfrm flipH="1">
            <a:off x="6444208" y="2492896"/>
            <a:ext cx="648072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06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9275</TotalTime>
  <Words>1522</Words>
  <Application>Microsoft Office PowerPoint</Application>
  <PresentationFormat>‫הצגה על המסך (4:3)</PresentationFormat>
  <Paragraphs>206</Paragraphs>
  <Slides>9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הראל</cp:lastModifiedBy>
  <cp:revision>914</cp:revision>
  <dcterms:created xsi:type="dcterms:W3CDTF">2015-01-28T10:22:53Z</dcterms:created>
  <dcterms:modified xsi:type="dcterms:W3CDTF">2015-08-09T17:22:07Z</dcterms:modified>
</cp:coreProperties>
</file>