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6" r:id="rId2"/>
    <p:sldId id="420" r:id="rId3"/>
    <p:sldId id="424" r:id="rId4"/>
    <p:sldId id="425" r:id="rId5"/>
    <p:sldId id="426" r:id="rId6"/>
    <p:sldId id="422" r:id="rId7"/>
    <p:sldId id="423" r:id="rId8"/>
    <p:sldId id="421" r:id="rId9"/>
    <p:sldId id="427" r:id="rId10"/>
    <p:sldId id="428" r:id="rId11"/>
    <p:sldId id="293" r:id="rId12"/>
    <p:sldId id="27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76626" autoAdjust="0"/>
  </p:normalViewPr>
  <p:slideViewPr>
    <p:cSldViewPr>
      <p:cViewPr varScale="1">
        <p:scale>
          <a:sx n="58" d="100"/>
          <a:sy n="58" d="100"/>
        </p:scale>
        <p:origin x="17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44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>
                <a:effectLst/>
              </a:rPr>
              <a:t>עַרְבּוּבִיתָא</a:t>
            </a:r>
            <a:r>
              <a:rPr lang="he-IL" dirty="0" smtClean="0">
                <a:effectLst/>
              </a:rPr>
              <a:t> = </a:t>
            </a:r>
            <a:r>
              <a:rPr lang="he-IL" dirty="0" err="1" smtClean="0">
                <a:effectLst/>
              </a:rPr>
              <a:t>עַרְבּוּבִית</a:t>
            </a:r>
            <a:r>
              <a:rPr lang="he-IL" dirty="0" smtClean="0">
                <a:effectLst/>
              </a:rPr>
              <a:t> (=לכלוך מחמת חוסר </a:t>
            </a:r>
            <a:r>
              <a:rPr lang="he-IL" dirty="0" err="1" smtClean="0">
                <a:effectLst/>
              </a:rPr>
              <a:t>נקיון</a:t>
            </a:r>
            <a:r>
              <a:rPr lang="he-IL" dirty="0" smtClean="0">
                <a:effectLst/>
              </a:rPr>
              <a:t> של הגוף או של הבגדים)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>
              <a:effectLst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ערבוביתא</a:t>
            </a:r>
            <a:r>
              <a:rPr lang="he-IL" b="1" dirty="0" smtClean="0"/>
              <a:t> </a:t>
            </a:r>
            <a:r>
              <a:rPr lang="he-IL" b="1" dirty="0" err="1" smtClean="0"/>
              <a:t>דרישא</a:t>
            </a:r>
            <a:r>
              <a:rPr lang="he-IL" dirty="0" smtClean="0"/>
              <a:t>. </a:t>
            </a:r>
            <a:r>
              <a:rPr lang="he-IL" dirty="0" err="1" smtClean="0"/>
              <a:t>עפרורית</a:t>
            </a:r>
            <a:r>
              <a:rPr lang="he-IL" dirty="0" smtClean="0"/>
              <a:t> שמתכנס לאדם בראשו שאינו רוחץ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>
              <a:effectLst/>
            </a:endParaRPr>
          </a:p>
          <a:p>
            <a:pPr rtl="1"/>
            <a:r>
              <a:rPr lang="he-IL" b="1" dirty="0" err="1" smtClean="0"/>
              <a:t>ערבוביתא</a:t>
            </a:r>
            <a:r>
              <a:rPr lang="he-IL" b="1" dirty="0" smtClean="0"/>
              <a:t> </a:t>
            </a:r>
            <a:r>
              <a:rPr lang="he-IL" b="1" dirty="0" err="1" smtClean="0"/>
              <a:t>דמאני</a:t>
            </a:r>
            <a:r>
              <a:rPr lang="he-IL" dirty="0" smtClean="0"/>
              <a:t>. שנושא בגדים שאינו רוחצן עד </a:t>
            </a:r>
            <a:r>
              <a:rPr lang="he-IL" dirty="0" err="1" smtClean="0"/>
              <a:t>ששחורין</a:t>
            </a:r>
            <a:r>
              <a:rPr lang="he-IL" dirty="0" smtClean="0"/>
              <a:t> הרבה:</a:t>
            </a:r>
            <a:r>
              <a:rPr lang="he-IL" b="1" dirty="0" smtClean="0"/>
              <a:t> </a:t>
            </a:r>
          </a:p>
          <a:p>
            <a:pPr rtl="1"/>
            <a:endParaRPr lang="he-IL" b="1" dirty="0" smtClean="0"/>
          </a:p>
          <a:p>
            <a:pPr rtl="1"/>
            <a:r>
              <a:rPr lang="he-IL" b="1" dirty="0" err="1" smtClean="0"/>
              <a:t>ערבוביתא</a:t>
            </a:r>
            <a:r>
              <a:rPr lang="he-IL" b="1" dirty="0" smtClean="0"/>
              <a:t> </a:t>
            </a:r>
            <a:r>
              <a:rPr lang="he-IL" b="1" dirty="0" err="1" smtClean="0"/>
              <a:t>דגופא</a:t>
            </a:r>
            <a:r>
              <a:rPr lang="he-IL" dirty="0" smtClean="0"/>
              <a:t>. </a:t>
            </a:r>
            <a:r>
              <a:rPr lang="he-IL" dirty="0" err="1" smtClean="0"/>
              <a:t>זוהמא</a:t>
            </a:r>
            <a:r>
              <a:rPr lang="he-IL" dirty="0" smtClean="0"/>
              <a:t> הבאה על בשרו של אדם מחמת זיעה שאינו רוחץ:</a:t>
            </a:r>
            <a:r>
              <a:rPr lang="he-IL" b="1" dirty="0" smtClean="0"/>
              <a:t> </a:t>
            </a:r>
          </a:p>
          <a:p>
            <a:pPr rtl="1"/>
            <a:endParaRPr lang="he-IL" b="1" dirty="0" smtClean="0"/>
          </a:p>
          <a:p>
            <a:pPr rtl="1"/>
            <a:r>
              <a:rPr lang="he-IL" b="1" dirty="0" smtClean="0"/>
              <a:t>ושלא תלמדו תורה אלא בחבורה</a:t>
            </a:r>
            <a:r>
              <a:rPr lang="he-IL" dirty="0" smtClean="0"/>
              <a:t>. שאין אדם מתפלפל אלא מתוך לימוד </a:t>
            </a:r>
            <a:r>
              <a:rPr lang="he-IL" dirty="0" err="1" smtClean="0"/>
              <a:t>חבירו</a:t>
            </a:r>
            <a:r>
              <a:rPr lang="he-IL" dirty="0" smtClean="0"/>
              <a:t>/חבורה:</a:t>
            </a:r>
            <a:r>
              <a:rPr lang="he-IL" b="1" dirty="0" smtClean="0"/>
              <a:t> </a:t>
            </a:r>
          </a:p>
          <a:p>
            <a:pPr rtl="1"/>
            <a:endParaRPr lang="he-IL" b="1" dirty="0" smtClean="0"/>
          </a:p>
          <a:p>
            <a:pPr rtl="1"/>
            <a:r>
              <a:rPr lang="he-IL" b="1" dirty="0" err="1" smtClean="0"/>
              <a:t>והזהרו</a:t>
            </a:r>
            <a:r>
              <a:rPr lang="he-IL" b="1" dirty="0" smtClean="0"/>
              <a:t> בבני עניים</a:t>
            </a:r>
            <a:r>
              <a:rPr lang="he-IL" dirty="0" smtClean="0"/>
              <a:t>. שלא </a:t>
            </a:r>
            <a:r>
              <a:rPr lang="he-IL" dirty="0" err="1" smtClean="0"/>
              <a:t>יהו</a:t>
            </a:r>
            <a:r>
              <a:rPr lang="he-IL" dirty="0" smtClean="0"/>
              <a:t> קלים בעיניכם ללמדם תורה:</a:t>
            </a:r>
          </a:p>
          <a:p>
            <a:pPr rtl="1"/>
            <a:endParaRPr lang="he-IL" b="0" dirty="0" smtClean="0"/>
          </a:p>
          <a:p>
            <a:pPr rtl="1"/>
            <a:r>
              <a:rPr lang="he-IL" b="0" dirty="0" smtClean="0"/>
              <a:t>גרסת</a:t>
            </a:r>
            <a:r>
              <a:rPr lang="he-IL" b="0" baseline="0" dirty="0" smtClean="0"/>
              <a:t> </a:t>
            </a:r>
            <a:r>
              <a:rPr lang="he-IL" b="0" baseline="0" dirty="0" err="1" smtClean="0"/>
              <a:t>הע"י</a:t>
            </a:r>
            <a:r>
              <a:rPr lang="he-IL" b="0" baseline="0" dirty="0" smtClean="0"/>
              <a:t>: מדליו מדלים שמהן תצא תורה</a:t>
            </a:r>
          </a:p>
          <a:p>
            <a:pPr rtl="1"/>
            <a:endParaRPr lang="he-IL" b="0" baseline="0" dirty="0" smtClean="0"/>
          </a:p>
          <a:p>
            <a:pPr rtl="1"/>
            <a:r>
              <a:rPr lang="he-IL" b="0" baseline="0" dirty="0" err="1" smtClean="0"/>
              <a:t>כי"ר</a:t>
            </a:r>
            <a:r>
              <a:rPr lang="he-IL" b="0" baseline="0" dirty="0" smtClean="0"/>
              <a:t> הגיר' מדליו ואין מים אלא </a:t>
            </a:r>
            <a:r>
              <a:rPr lang="he-IL" b="0" baseline="0" dirty="0" smtClean="0"/>
              <a:t>תורה</a:t>
            </a:r>
          </a:p>
          <a:p>
            <a:pPr rtl="1"/>
            <a:endParaRPr lang="he-IL" b="0" baseline="0" dirty="0" smtClean="0"/>
          </a:p>
          <a:p>
            <a:pPr rtl="1"/>
            <a:r>
              <a:rPr lang="he-IL" b="0" baseline="0" dirty="0" err="1" smtClean="0"/>
              <a:t>ר"ן</a:t>
            </a:r>
            <a:r>
              <a:rPr lang="he-IL" b="0" baseline="0" dirty="0" smtClean="0"/>
              <a:t>: </a:t>
            </a:r>
            <a:r>
              <a:rPr lang="he-IL" b="1" dirty="0" err="1" smtClean="0"/>
              <a:t>הזהרו</a:t>
            </a:r>
            <a:r>
              <a:rPr lang="he-IL" dirty="0" smtClean="0"/>
              <a:t> בבני עניים. להשתדל ללמדם תורה שמהן תצא תורה שאין להם עסק אחר ועוד שדעתם שפלה עליהם: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3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he-IL" b="1" dirty="0" smtClean="0"/>
              <a:t>ומפני מה תלמידי חכמים אין </a:t>
            </a:r>
            <a:r>
              <a:rPr lang="he-IL" b="1" dirty="0" err="1" smtClean="0"/>
              <a:t>מצויין</a:t>
            </a:r>
            <a:r>
              <a:rPr lang="he-IL" b="1" dirty="0" smtClean="0"/>
              <a:t> בו'</a:t>
            </a:r>
            <a:r>
              <a:rPr lang="he-IL" dirty="0" smtClean="0"/>
              <a:t>. שאין הדבר מצוי: </a:t>
            </a:r>
          </a:p>
          <a:p>
            <a:pPr rtl="1"/>
            <a:r>
              <a:rPr lang="he-IL" b="1" dirty="0" smtClean="0"/>
              <a:t>שלא </a:t>
            </a:r>
            <a:r>
              <a:rPr lang="he-IL" b="1" dirty="0" err="1" smtClean="0"/>
              <a:t>יהו</a:t>
            </a:r>
            <a:r>
              <a:rPr lang="he-IL" b="1" dirty="0" smtClean="0"/>
              <a:t> אומרים</a:t>
            </a:r>
            <a:r>
              <a:rPr lang="he-IL" dirty="0" smtClean="0"/>
              <a:t>. בני אדם תורה </a:t>
            </a:r>
            <a:r>
              <a:rPr lang="he-IL" dirty="0" smtClean="0"/>
              <a:t>ירושה </a:t>
            </a:r>
            <a:r>
              <a:rPr lang="he-IL" dirty="0" smtClean="0"/>
              <a:t>היא להם ואין אנו </a:t>
            </a:r>
            <a:r>
              <a:rPr lang="he-IL" dirty="0" err="1" smtClean="0"/>
              <a:t>נזקקין</a:t>
            </a:r>
            <a:r>
              <a:rPr lang="he-IL" dirty="0" smtClean="0"/>
              <a:t> ללמוד תורה:</a:t>
            </a:r>
            <a:r>
              <a:rPr lang="he-IL" b="1" dirty="0" smtClean="0"/>
              <a:t> </a:t>
            </a:r>
          </a:p>
          <a:p>
            <a:pPr rtl="1"/>
            <a:r>
              <a:rPr lang="he-IL" b="1" dirty="0" smtClean="0"/>
              <a:t>שלא יתגדרו</a:t>
            </a:r>
            <a:r>
              <a:rPr lang="he-IL" dirty="0" smtClean="0"/>
              <a:t>. שלא יתגדלו שלא ינהגו שררה כשיראו שהן </a:t>
            </a:r>
            <a:r>
              <a:rPr lang="he-IL" dirty="0" err="1" smtClean="0"/>
              <a:t>ואבותם</a:t>
            </a:r>
            <a:r>
              <a:rPr lang="he-IL" dirty="0" smtClean="0"/>
              <a:t> ובניהם תלמידי חכמים יתגדרו כמו הניחו לו אבותיו להתגדר בו (חולין דף ז.): </a:t>
            </a:r>
          </a:p>
          <a:p>
            <a:pPr rtl="1"/>
            <a:r>
              <a:rPr lang="he-IL" b="1" dirty="0" smtClean="0"/>
              <a:t>מפני שהן </a:t>
            </a:r>
            <a:r>
              <a:rPr lang="he-IL" b="1" dirty="0" err="1" smtClean="0"/>
              <a:t>מתגברין</a:t>
            </a:r>
            <a:r>
              <a:rPr lang="he-IL" b="1" dirty="0" smtClean="0"/>
              <a:t> [גרסת הערוך: </a:t>
            </a:r>
            <a:r>
              <a:rPr lang="he-IL" b="1" dirty="0" err="1" smtClean="0"/>
              <a:t>מתגדרין</a:t>
            </a:r>
            <a:r>
              <a:rPr lang="he-IL" b="1" dirty="0" smtClean="0"/>
              <a:t>]</a:t>
            </a:r>
            <a:r>
              <a:rPr lang="he-IL" dirty="0" smtClean="0"/>
              <a:t>. דודאי כל מי שהוא </a:t>
            </a:r>
            <a:r>
              <a:rPr lang="he-IL" dirty="0" err="1" smtClean="0"/>
              <a:t>ת''ח</a:t>
            </a:r>
            <a:r>
              <a:rPr lang="he-IL" dirty="0" smtClean="0"/>
              <a:t> ובנו </a:t>
            </a:r>
            <a:r>
              <a:rPr lang="he-IL" dirty="0" err="1" smtClean="0"/>
              <a:t>ת''ח</a:t>
            </a:r>
            <a:r>
              <a:rPr lang="he-IL" dirty="0" smtClean="0"/>
              <a:t> ודאי מתגבר:</a:t>
            </a:r>
            <a:r>
              <a:rPr lang="he-IL" b="1" dirty="0" smtClean="0"/>
              <a:t> </a:t>
            </a:r>
          </a:p>
          <a:p>
            <a:pPr rtl="1"/>
            <a:r>
              <a:rPr lang="he-IL" b="1" dirty="0" smtClean="0"/>
              <a:t>דקרו </a:t>
            </a:r>
            <a:r>
              <a:rPr lang="he-IL" b="1" dirty="0" err="1" smtClean="0"/>
              <a:t>לאינשי</a:t>
            </a:r>
            <a:r>
              <a:rPr lang="he-IL" b="1" dirty="0" smtClean="0"/>
              <a:t> </a:t>
            </a:r>
            <a:r>
              <a:rPr lang="he-IL" b="1" dirty="0" err="1" smtClean="0"/>
              <a:t>חמרי</a:t>
            </a:r>
            <a:r>
              <a:rPr lang="he-IL" dirty="0" smtClean="0"/>
              <a:t>. שאין </a:t>
            </a:r>
            <a:r>
              <a:rPr lang="he-IL" dirty="0" err="1" smtClean="0"/>
              <a:t>נוהגין</a:t>
            </a:r>
            <a:r>
              <a:rPr lang="he-IL" dirty="0" smtClean="0"/>
              <a:t> להן כבוד </a:t>
            </a:r>
            <a:r>
              <a:rPr lang="he-IL" dirty="0" err="1" smtClean="0"/>
              <a:t>ומבזין</a:t>
            </a:r>
            <a:r>
              <a:rPr lang="he-IL" dirty="0" smtClean="0"/>
              <a:t> אותן מפני תורה שבהם</a:t>
            </a:r>
            <a:endParaRPr lang="he-IL" dirty="0" smtClean="0">
              <a:effectLst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9849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he-IL" b="1" dirty="0" err="1" smtClean="0"/>
              <a:t>נצתה</a:t>
            </a:r>
            <a:r>
              <a:rPr lang="he-IL" b="1" dirty="0" smtClean="0"/>
              <a:t> כמדבר מבלי יושב</a:t>
            </a:r>
            <a:r>
              <a:rPr lang="he-IL" dirty="0" smtClean="0"/>
              <a:t>. ישיבה של </a:t>
            </a:r>
            <a:r>
              <a:rPr lang="he-IL" dirty="0" err="1" smtClean="0"/>
              <a:t>ת''ח</a:t>
            </a:r>
            <a:endParaRPr lang="he-IL" b="1" dirty="0" smtClean="0"/>
          </a:p>
          <a:p>
            <a:pPr rtl="1"/>
            <a:endParaRPr lang="he-IL" b="1" dirty="0" smtClean="0"/>
          </a:p>
          <a:p>
            <a:pPr rtl="1"/>
            <a:r>
              <a:rPr lang="he-IL" b="1" dirty="0" smtClean="0"/>
              <a:t>נשאל לחכמים</a:t>
            </a:r>
            <a:r>
              <a:rPr lang="he-IL" dirty="0" smtClean="0"/>
              <a:t>. </a:t>
            </a:r>
            <a:r>
              <a:rPr lang="he-IL" dirty="0" err="1" smtClean="0"/>
              <a:t>דכתיב</a:t>
            </a:r>
            <a:r>
              <a:rPr lang="he-IL" dirty="0" smtClean="0"/>
              <a:t> מי האיש החכם לנביאים ומלאכי השרת </a:t>
            </a:r>
            <a:r>
              <a:rPr lang="he-IL" dirty="0" err="1" smtClean="0"/>
              <a:t>דכתיב</a:t>
            </a:r>
            <a:r>
              <a:rPr lang="he-IL" dirty="0" smtClean="0"/>
              <a:t> ואשר דבר פי ה' אליו </a:t>
            </a:r>
            <a:r>
              <a:rPr lang="he-IL" dirty="0" err="1" smtClean="0"/>
              <a:t>ויגידה</a:t>
            </a:r>
            <a:r>
              <a:rPr lang="he-IL" dirty="0" smtClean="0"/>
              <a:t>:</a:t>
            </a:r>
            <a:endParaRPr lang="he-IL" dirty="0" smtClean="0">
              <a:effectLst/>
            </a:endParaRPr>
          </a:p>
          <a:p>
            <a:pPr rtl="1"/>
            <a:endParaRPr lang="he-IL" dirty="0" smtClean="0">
              <a:effectLst/>
            </a:endParaRPr>
          </a:p>
          <a:p>
            <a:pPr rtl="1"/>
            <a:r>
              <a:rPr lang="he-IL" b="1" dirty="0" smtClean="0"/>
              <a:t>שאין </a:t>
            </a:r>
            <a:r>
              <a:rPr lang="he-IL" b="1" dirty="0" err="1" smtClean="0"/>
              <a:t>מברכין</a:t>
            </a:r>
            <a:r>
              <a:rPr lang="he-IL" dirty="0" smtClean="0"/>
              <a:t>. </a:t>
            </a:r>
            <a:r>
              <a:rPr lang="he-IL" dirty="0" err="1" smtClean="0"/>
              <a:t>כשמשכימין</a:t>
            </a:r>
            <a:r>
              <a:rPr lang="he-IL" dirty="0" smtClean="0"/>
              <a:t> לתלמוד תורה ותלמידי חכמים בני תלמידי חכמים מתוך שהן </a:t>
            </a:r>
            <a:r>
              <a:rPr lang="he-IL" dirty="0" err="1" smtClean="0"/>
              <a:t>זהירין</a:t>
            </a:r>
            <a:r>
              <a:rPr lang="he-IL" dirty="0" smtClean="0"/>
              <a:t> לעסוק בתורה </a:t>
            </a:r>
            <a:r>
              <a:rPr lang="he-IL" dirty="0" err="1" smtClean="0"/>
              <a:t>ורגילין</a:t>
            </a:r>
            <a:r>
              <a:rPr lang="he-IL" dirty="0" smtClean="0"/>
              <a:t> בה אינן </a:t>
            </a:r>
            <a:r>
              <a:rPr lang="he-IL" dirty="0" err="1" smtClean="0"/>
              <a:t>זהירין</a:t>
            </a:r>
            <a:r>
              <a:rPr lang="he-IL" dirty="0" smtClean="0"/>
              <a:t> לברך </a:t>
            </a:r>
            <a:r>
              <a:rPr lang="he-IL" dirty="0" err="1" smtClean="0"/>
              <a:t>כשפותחין</a:t>
            </a:r>
            <a:r>
              <a:rPr lang="he-IL" dirty="0" smtClean="0"/>
              <a:t> לא </a:t>
            </a:r>
            <a:r>
              <a:rPr lang="he-IL" dirty="0" err="1" smtClean="0"/>
              <a:t>מקיימא</a:t>
            </a:r>
            <a:r>
              <a:rPr lang="he-IL" dirty="0" smtClean="0"/>
              <a:t> </a:t>
            </a:r>
            <a:r>
              <a:rPr lang="he-IL" dirty="0" err="1" smtClean="0"/>
              <a:t>ברכתא</a:t>
            </a:r>
            <a:r>
              <a:rPr lang="he-IL" dirty="0" smtClean="0"/>
              <a:t> [</a:t>
            </a:r>
            <a:r>
              <a:rPr lang="he-IL" dirty="0" err="1" smtClean="0"/>
              <a:t>כדאמרינן</a:t>
            </a:r>
            <a:r>
              <a:rPr lang="he-IL" dirty="0" smtClean="0"/>
              <a:t> בברכת התורה] נהיה אנחנו וצאצאינו מלומדי תורה:</a:t>
            </a:r>
            <a:r>
              <a:rPr lang="he-IL" b="1" dirty="0" smtClean="0"/>
              <a:t> </a:t>
            </a:r>
            <a:endParaRPr lang="he-IL" dirty="0" smtClean="0">
              <a:effectLst/>
            </a:endParaRPr>
          </a:p>
          <a:p>
            <a:pPr rtl="1"/>
            <a:endParaRPr lang="he-IL" dirty="0" smtClean="0">
              <a:effectLst/>
            </a:endParaRPr>
          </a:p>
          <a:p>
            <a:pPr rtl="1"/>
            <a:r>
              <a:rPr lang="he-IL" dirty="0" smtClean="0">
                <a:effectLst/>
              </a:rPr>
              <a:t>מִי-הָאִישׁ הֶחָכָם </a:t>
            </a:r>
            <a:r>
              <a:rPr lang="he-IL" dirty="0" err="1" smtClean="0">
                <a:effectLst/>
              </a:rPr>
              <a:t>וְיָבֵן</a:t>
            </a:r>
            <a:r>
              <a:rPr lang="he-IL" dirty="0" smtClean="0">
                <a:effectLst/>
              </a:rPr>
              <a:t> אֶת-זֹאת, וַאֲשֶׁר דִּבֶּר פִּי-יְהוָה אֵלָיו </a:t>
            </a:r>
            <a:r>
              <a:rPr lang="he-IL" dirty="0" err="1" smtClean="0">
                <a:effectLst/>
              </a:rPr>
              <a:t>וְיַגִּדָה</a:t>
            </a:r>
            <a:r>
              <a:rPr lang="he-IL" dirty="0" smtClean="0">
                <a:effectLst/>
              </a:rPr>
              <a:t>ּ; עַל-מָה אָבְדָה הָאָרֶץ, </a:t>
            </a:r>
            <a:r>
              <a:rPr lang="he-IL" dirty="0" err="1" smtClean="0">
                <a:effectLst/>
              </a:rPr>
              <a:t>נִצְּתָה</a:t>
            </a:r>
            <a:r>
              <a:rPr lang="he-IL" dirty="0" smtClean="0">
                <a:effectLst/>
              </a:rPr>
              <a:t> כַמִּדְבָּר מִבְּלִי עֹבֵר.</a:t>
            </a:r>
          </a:p>
          <a:p>
            <a:r>
              <a:rPr lang="he-IL" dirty="0" smtClean="0">
                <a:effectLst/>
              </a:rPr>
              <a:t>וַיֹּאמֶר יְהוָה--עַל-עָזְבָם אֶת-תּוֹרָתִי, אֲשֶׁר נָתַתִּי לִפְנֵיהֶם; וְלֹא-שָׁמְעוּ בְקוֹלִי, וְלֹא-הָלְכוּ בָהּ.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23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מגילת סתרים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שקטעים ממנו התגלו לנו מהגניזה בקהיר. הספר כולל 250 סימנים המסמלים את כל השאלות שנשאל. כולל גם פרשנות בשאלות הלכתיות שבתלמוד, ספר זה תורגם ויצא לאור על ידי הרב יוסף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קפאח</a:t>
            </a:r>
            <a:r>
              <a:rPr lang="he-IL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327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ר"ן</a:t>
            </a:r>
            <a:r>
              <a:rPr lang="he-IL" b="1" dirty="0" smtClean="0"/>
              <a:t>:  אלא</a:t>
            </a:r>
            <a:r>
              <a:rPr lang="he-IL" dirty="0" smtClean="0"/>
              <a:t> לאו כביסה. וקרי ליה חייתם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רש"י:</a:t>
            </a:r>
          </a:p>
          <a:p>
            <a:r>
              <a:rPr lang="he-IL" b="1" dirty="0" err="1" smtClean="0"/>
              <a:t>ורדימוס</a:t>
            </a:r>
            <a:r>
              <a:rPr lang="he-IL" b="1" dirty="0" smtClean="0"/>
              <a:t> בר' יוסי</a:t>
            </a:r>
            <a:r>
              <a:rPr lang="he-IL" dirty="0" smtClean="0"/>
              <a:t>. היינו ר' מנחם בר' יוסי </a:t>
            </a:r>
            <a:r>
              <a:rPr lang="he-IL" dirty="0" err="1" smtClean="0"/>
              <a:t>דמיתקרי</a:t>
            </a:r>
            <a:r>
              <a:rPr lang="he-IL" dirty="0" smtClean="0"/>
              <a:t> בנן של קדושים (פסחים קד.):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טעמא לא </a:t>
            </a:r>
            <a:r>
              <a:rPr lang="he-IL" b="1" dirty="0" err="1" smtClean="0"/>
              <a:t>ידענא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למילתיה</a:t>
            </a:r>
            <a:r>
              <a:rPr lang="he-IL" dirty="0" smtClean="0"/>
              <a:t> שאיני יכול לעמוד על סוף דעתו: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אמר ליה </a:t>
            </a:r>
            <a:r>
              <a:rPr lang="he-IL" b="1" dirty="0" err="1" smtClean="0"/>
              <a:t>דכתיב</a:t>
            </a:r>
            <a:r>
              <a:rPr lang="he-IL" dirty="0" smtClean="0"/>
              <a:t>. גבי לוים ולכל חייתם: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אילימא</a:t>
            </a:r>
            <a:r>
              <a:rPr lang="he-IL" b="1" dirty="0" smtClean="0"/>
              <a:t> חיה ממש</a:t>
            </a:r>
            <a:r>
              <a:rPr lang="he-IL" dirty="0" smtClean="0"/>
              <a:t>. שמתפרנסת משם: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והלא חיה בכלל בהמה</a:t>
            </a:r>
            <a:r>
              <a:rPr lang="he-IL" dirty="0" smtClean="0"/>
              <a:t>. </a:t>
            </a:r>
            <a:r>
              <a:rPr lang="he-IL" dirty="0" err="1" smtClean="0"/>
              <a:t>כדכתיב</a:t>
            </a:r>
            <a:r>
              <a:rPr lang="he-IL" dirty="0" smtClean="0"/>
              <a:t> זאת החיה אשר תאכלו מכל הבהמה (ויקרא יא) והואיל </a:t>
            </a:r>
            <a:r>
              <a:rPr lang="he-IL" dirty="0" err="1" smtClean="0"/>
              <a:t>דכתיב</a:t>
            </a:r>
            <a:r>
              <a:rPr lang="he-IL" dirty="0" smtClean="0"/>
              <a:t> לבהמתם למה לי חייתם: [אלא לאו כביסה הוי] חיותם ממש </a:t>
            </a:r>
            <a:r>
              <a:rPr lang="he-IL" dirty="0" err="1" smtClean="0"/>
              <a:t>דכביסת</a:t>
            </a:r>
            <a:r>
              <a:rPr lang="he-IL" dirty="0" smtClean="0"/>
              <a:t> בגדיהן היינו חיותם דאי לא מכבסי בגדיהן איכא צערא </a:t>
            </a:r>
            <a:r>
              <a:rPr lang="he-IL" dirty="0" err="1" smtClean="0"/>
              <a:t>דחיותם</a:t>
            </a:r>
            <a:r>
              <a:rPr lang="he-IL" dirty="0" smtClean="0"/>
              <a:t> היינו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ערבוביתא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לעיל:</a:t>
            </a:r>
            <a:r>
              <a:rPr lang="he-IL" b="1" dirty="0" smtClean="0"/>
              <a:t>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15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מהו שיפר משום דברים שבינו לבינה</a:t>
            </a:r>
            <a:r>
              <a:rPr lang="he-IL" dirty="0" smtClean="0"/>
              <a:t>. </a:t>
            </a:r>
            <a:r>
              <a:rPr lang="he-IL" dirty="0" err="1" smtClean="0"/>
              <a:t>שיהו</a:t>
            </a:r>
            <a:r>
              <a:rPr lang="he-IL" dirty="0" smtClean="0"/>
              <a:t> </a:t>
            </a:r>
            <a:r>
              <a:rPr lang="he-IL" dirty="0" err="1" smtClean="0"/>
              <a:t>מופרין</a:t>
            </a:r>
            <a:r>
              <a:rPr lang="he-IL" dirty="0" smtClean="0"/>
              <a:t> לעצמו </a:t>
            </a:r>
            <a:r>
              <a:rPr lang="he-IL" dirty="0" err="1" smtClean="0"/>
              <a:t>כדאמרן</a:t>
            </a:r>
            <a:r>
              <a:rPr lang="he-IL" dirty="0" smtClean="0"/>
              <a:t> לעיל אבל אין בהן עינוי נפש מפר לעצמו </a:t>
            </a:r>
          </a:p>
          <a:p>
            <a:endParaRPr lang="he-IL" dirty="0" smtClean="0"/>
          </a:p>
          <a:p>
            <a:r>
              <a:rPr lang="he-IL" dirty="0" smtClean="0"/>
              <a:t>השאלה</a:t>
            </a:r>
            <a:r>
              <a:rPr lang="he-IL" baseline="0" dirty="0" smtClean="0"/>
              <a:t> היא האם מניעת רחיצה וקישוט אכן פוגעת בבעל, ועל כן יוכל להפר משום דברים שבינו לבינה (אף שאין בהם עינוי נפש לאשה) או שאין הבעל מקפיד בזה.</a:t>
            </a:r>
          </a:p>
          <a:p>
            <a:endParaRPr lang="he-IL" baseline="0" dirty="0" smtClean="0"/>
          </a:p>
          <a:p>
            <a:r>
              <a:rPr lang="he-IL" b="1" dirty="0" smtClean="0"/>
              <a:t>שלא מצינו שועל שמת בעפר פיר</a:t>
            </a:r>
            <a:r>
              <a:rPr lang="he-IL" dirty="0" smtClean="0"/>
              <a:t>. בעפר חפירתו הואיל שהוא רגיל בה ומתגדל באותה עפר כך לא מצינו אדם שניזוק במקום שרגיל לדוש בתוכו שאין השער מזיקו: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9003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1 - יש בו עינוי נפש</a:t>
            </a:r>
          </a:p>
          <a:p>
            <a:r>
              <a:rPr lang="he-IL" b="0" dirty="0" smtClean="0"/>
              <a:t>2 - אין עינוי נפש ואין</a:t>
            </a:r>
            <a:r>
              <a:rPr lang="he-IL" b="0" baseline="0" dirty="0" smtClean="0"/>
              <a:t> בזה בינו לבינה</a:t>
            </a:r>
          </a:p>
          <a:p>
            <a:r>
              <a:rPr lang="he-IL" b="0" baseline="0" dirty="0" smtClean="0"/>
              <a:t>3 - דברים שבינו לבינה</a:t>
            </a:r>
          </a:p>
          <a:p>
            <a:r>
              <a:rPr lang="he-IL" b="0" baseline="0" dirty="0" smtClean="0"/>
              <a:t>4 - משועבדת לו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3520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79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כ"ח/אב/תשע"ה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חמישי כ"ח אב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פא ע"א (שורה 5) - פא ע"ב (2 שורות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5312" y="155718"/>
            <a:ext cx="7809116" cy="65340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30000"/>
              </a:lnSpc>
            </a:pPr>
            <a:r>
              <a:rPr lang="he-IL" dirty="0" smtClean="0"/>
              <a:t>מאן </a:t>
            </a:r>
            <a:r>
              <a:rPr lang="he-IL" dirty="0"/>
              <a:t>תנא הא </a:t>
            </a:r>
            <a:r>
              <a:rPr lang="he-IL" dirty="0" err="1" smtClean="0"/>
              <a:t>דתניא</a:t>
            </a:r>
            <a:r>
              <a:rPr lang="he-IL" dirty="0" smtClean="0"/>
              <a:t>: </a:t>
            </a:r>
          </a:p>
          <a:p>
            <a:pPr>
              <a:lnSpc>
                <a:spcPct val="13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דברים המותרים ואחרים נהגו בהן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איסור -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אי אתה רשאי לנהוג בהם היתר כדי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לבטלן. 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he-IL" sz="1600" dirty="0" smtClean="0"/>
          </a:p>
          <a:p>
            <a:pPr>
              <a:lnSpc>
                <a:spcPct val="130000"/>
              </a:lnSpc>
            </a:pPr>
            <a:r>
              <a:rPr lang="he-IL" dirty="0" smtClean="0"/>
              <a:t>מני?</a:t>
            </a:r>
          </a:p>
          <a:p>
            <a:pPr>
              <a:lnSpc>
                <a:spcPct val="130000"/>
              </a:lnSpc>
            </a:pPr>
            <a:r>
              <a:rPr lang="he-IL" dirty="0" smtClean="0"/>
              <a:t>רבן גמליאל היא, </a:t>
            </a:r>
            <a:r>
              <a:rPr lang="he-IL" dirty="0" err="1" smtClean="0"/>
              <a:t>דתניא</a:t>
            </a:r>
            <a:r>
              <a:rPr lang="he-IL" dirty="0" smtClean="0"/>
              <a:t>:</a:t>
            </a:r>
          </a:p>
          <a:p>
            <a:pPr>
              <a:lnSpc>
                <a:spcPct val="13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ר"ג אומר: יפר, משום שנאמר "לא יחל דברו". </a:t>
            </a:r>
          </a:p>
          <a:p>
            <a:pPr>
              <a:lnSpc>
                <a:spcPct val="13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דבר אחר: "לא יחל דברו" - מכאן לתלמיד חכם שאין מפר נדרי עצמו.</a:t>
            </a:r>
          </a:p>
          <a:p>
            <a:pPr>
              <a:lnSpc>
                <a:spcPct val="130000"/>
              </a:lnSpc>
            </a:pPr>
            <a:endParaRPr lang="he-IL" dirty="0" smtClean="0"/>
          </a:p>
          <a:p>
            <a:pPr>
              <a:lnSpc>
                <a:spcPct val="130000"/>
              </a:lnSpc>
            </a:pPr>
            <a:endParaRPr lang="he-IL" dirty="0"/>
          </a:p>
          <a:p>
            <a:pPr>
              <a:lnSpc>
                <a:spcPct val="130000"/>
              </a:lnSpc>
            </a:pPr>
            <a:endParaRPr lang="he-IL" dirty="0" smtClean="0"/>
          </a:p>
          <a:p>
            <a:pPr>
              <a:lnSpc>
                <a:spcPct val="130000"/>
              </a:lnSpc>
            </a:pPr>
            <a:endParaRPr lang="he-IL" sz="3400" dirty="0" smtClean="0"/>
          </a:p>
          <a:p>
            <a:pPr>
              <a:lnSpc>
                <a:spcPct val="130000"/>
              </a:lnSpc>
            </a:pPr>
            <a:r>
              <a:rPr lang="he-IL" sz="1600" b="1" dirty="0" smtClean="0"/>
              <a:t>גרסת הגמרא ללא הגהות </a:t>
            </a:r>
            <a:r>
              <a:rPr lang="he-IL" sz="1600" b="1" dirty="0" err="1" smtClean="0"/>
              <a:t>הב"ח</a:t>
            </a:r>
            <a:r>
              <a:rPr lang="he-IL" sz="1600" b="1" dirty="0" smtClean="0"/>
              <a:t>:</a:t>
            </a:r>
            <a:endParaRPr lang="he-IL" sz="1600" b="1" dirty="0"/>
          </a:p>
          <a:p>
            <a:pPr>
              <a:lnSpc>
                <a:spcPct val="130000"/>
              </a:lnSpc>
            </a:pPr>
            <a:endParaRPr lang="he-IL" sz="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משום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שנאמר "לא יחל דברו". </a:t>
            </a:r>
          </a:p>
          <a:p>
            <a:pPr>
              <a:lnSpc>
                <a:spcPct val="13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דבר אחר: "לא יחל דברו" - מכאן לתלמיד חכם שאין מפר נדרי עצמו.</a:t>
            </a:r>
          </a:p>
          <a:p>
            <a:pPr>
              <a:lnSpc>
                <a:spcPct val="130000"/>
              </a:lnSpc>
            </a:pPr>
            <a:r>
              <a:rPr lang="he-IL" dirty="0" smtClean="0"/>
              <a:t>מני? </a:t>
            </a:r>
          </a:p>
          <a:p>
            <a:pPr>
              <a:lnSpc>
                <a:spcPct val="130000"/>
              </a:lnSpc>
            </a:pPr>
            <a:r>
              <a:rPr lang="he-IL" dirty="0" err="1" smtClean="0"/>
              <a:t>ר</a:t>
            </a:r>
            <a:r>
              <a:rPr lang="he-IL" dirty="0" err="1"/>
              <a:t>''ג</a:t>
            </a:r>
            <a:r>
              <a:rPr lang="he-IL" dirty="0"/>
              <a:t> </a:t>
            </a:r>
            <a:r>
              <a:rPr lang="he-IL" dirty="0" smtClean="0"/>
              <a:t>היא.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497524" y="3252062"/>
            <a:ext cx="4824536" cy="1368152"/>
          </a:xfrm>
          <a:prstGeom prst="wedgeRoundRectCallout">
            <a:avLst>
              <a:gd name="adj1" fmla="val 55095"/>
              <a:gd name="adj2" fmla="val -4586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"שלא אציע לך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מטתך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ושלא אמזוג לך את הכוס ושלא ארחץ לך פניך ידיך ורגליך"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אין צריך להפר,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ר''ג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אומר: יפר, שנא' "לא יחל דברו".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דבר אחר: "לא יחל דברו" - מכאן לחכם שאין מתיר נדרי עצמו.</a:t>
            </a:r>
          </a:p>
        </p:txBody>
      </p:sp>
    </p:spTree>
    <p:extLst>
      <p:ext uri="{BB962C8B-B14F-4D97-AF65-F5344CB8AC3E}">
        <p14:creationId xmlns:p14="http://schemas.microsoft.com/office/powerpoint/2010/main" val="29854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39083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עז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(שורה ראשונה) - עז ע"ב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(3 שורות מלמטה)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(כ"ה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עז ע"ב (3 שורות מלמטה) - </a:t>
                      </a:r>
                      <a:r>
                        <a:rPr lang="he-IL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עח</a:t>
                      </a:r>
                      <a:r>
                        <a:rPr lang="he-IL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(2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עח</a:t>
                      </a:r>
                      <a:r>
                        <a:rPr lang="he-IL" sz="13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</a:t>
                      </a:r>
                      <a:r>
                        <a:rPr lang="he-IL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(2 שורות מלמטה) - עט ע"ב (6</a:t>
                      </a:r>
                      <a:r>
                        <a:rPr lang="he-IL" sz="13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שורות מלמטה)</a:t>
                      </a:r>
                      <a:endParaRPr lang="he-IL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(כ"ז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עט ע"ב (6 שורות מלמטה) - פא ע"א (שורה 5)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יוסף </a:t>
                      </a:r>
                      <a:r>
                        <a:rPr lang="he-IL" sz="15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מרובקה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פא ע"א (שורה 5) - פא ע"ב (2 שורות מלמטה)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433679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86498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4408" y="535405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ביום ראשון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40108"/>
            <a:ext cx="7809116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שלחו </a:t>
            </a:r>
            <a:r>
              <a:rPr lang="he-IL" dirty="0" smtClean="0"/>
              <a:t>מתם: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</a:t>
            </a:r>
            <a:r>
              <a:rPr lang="he-IL" dirty="0" err="1" smtClean="0"/>
              <a:t>בערבוביתא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בחבורה,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</a:t>
            </a:r>
            <a:r>
              <a:rPr lang="he-IL" dirty="0"/>
              <a:t>בבני </a:t>
            </a:r>
            <a:r>
              <a:rPr lang="he-IL" dirty="0" smtClean="0"/>
              <a:t>עניים, </a:t>
            </a:r>
            <a:r>
              <a:rPr lang="he-IL" dirty="0"/>
              <a:t>שמהן תצא </a:t>
            </a:r>
            <a:r>
              <a:rPr lang="he-IL" dirty="0" smtClean="0"/>
              <a:t>תורה, </a:t>
            </a:r>
            <a:r>
              <a:rPr lang="he-IL" dirty="0"/>
              <a:t>שנאמר </a:t>
            </a:r>
            <a:r>
              <a:rPr lang="he-IL" dirty="0" smtClean="0"/>
              <a:t>"</a:t>
            </a:r>
            <a:r>
              <a:rPr lang="he-IL" dirty="0" err="1" smtClean="0">
                <a:solidFill>
                  <a:srgbClr val="002060"/>
                </a:solidFill>
              </a:rPr>
              <a:t>יזל</a:t>
            </a:r>
            <a:r>
              <a:rPr lang="he-IL" dirty="0" smtClean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מים </a:t>
            </a:r>
            <a:r>
              <a:rPr lang="he-IL" dirty="0" smtClean="0">
                <a:solidFill>
                  <a:srgbClr val="002060"/>
                </a:solidFill>
              </a:rPr>
              <a:t>מדליו</a:t>
            </a:r>
            <a:r>
              <a:rPr lang="he-IL" dirty="0" smtClean="0"/>
              <a:t>" </a:t>
            </a:r>
            <a:r>
              <a:rPr lang="he-IL" dirty="0"/>
              <a:t>שמהן תצא </a:t>
            </a:r>
            <a:r>
              <a:rPr lang="he-IL" dirty="0" smtClean="0"/>
              <a:t>תורה.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הסבר מלבני מעוגל 9"/>
          <p:cNvSpPr/>
          <p:nvPr/>
        </p:nvSpPr>
        <p:spPr>
          <a:xfrm>
            <a:off x="2699316" y="196144"/>
            <a:ext cx="3168352" cy="1152128"/>
          </a:xfrm>
          <a:prstGeom prst="wedgeRoundRectCallout">
            <a:avLst>
              <a:gd name="adj1" fmla="val -60545"/>
              <a:gd name="adj2" fmla="val -5319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chemeClr val="tx1"/>
                </a:solidFill>
              </a:rPr>
              <a:t>דאמר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שמואל: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האי </a:t>
            </a:r>
            <a:r>
              <a:rPr lang="he-IL" sz="1400" dirty="0" err="1">
                <a:solidFill>
                  <a:schemeClr val="tx1"/>
                </a:solidFill>
              </a:rPr>
              <a:t>ערבוביתא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דרישא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- </a:t>
            </a:r>
            <a:r>
              <a:rPr lang="he-IL" sz="1400" dirty="0" err="1" smtClean="0">
                <a:solidFill>
                  <a:schemeClr val="tx1"/>
                </a:solidFill>
              </a:rPr>
              <a:t>מתיא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לידי </a:t>
            </a:r>
            <a:r>
              <a:rPr lang="he-IL" sz="1400" dirty="0" err="1" smtClean="0">
                <a:solidFill>
                  <a:schemeClr val="tx1"/>
                </a:solidFill>
              </a:rPr>
              <a:t>עוירא</a:t>
            </a:r>
            <a:r>
              <a:rPr lang="he-IL" sz="1400" dirty="0" smtClean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chemeClr val="tx1"/>
                </a:solidFill>
              </a:rPr>
              <a:t>ערבוביתא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דמאני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- </a:t>
            </a:r>
            <a:r>
              <a:rPr lang="he-IL" sz="1400" dirty="0" err="1" smtClean="0">
                <a:solidFill>
                  <a:schemeClr val="tx1"/>
                </a:solidFill>
              </a:rPr>
              <a:t>מתיא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לידי </a:t>
            </a:r>
            <a:r>
              <a:rPr lang="he-IL" sz="1400" dirty="0" err="1" smtClean="0">
                <a:solidFill>
                  <a:schemeClr val="tx1"/>
                </a:solidFill>
              </a:rPr>
              <a:t>שעמומיתא</a:t>
            </a:r>
            <a:r>
              <a:rPr lang="he-IL" sz="1400" dirty="0" smtClean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chemeClr val="tx1"/>
                </a:solidFill>
              </a:rPr>
              <a:t>ערבוביתא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דגופא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- </a:t>
            </a:r>
            <a:r>
              <a:rPr lang="he-IL" sz="1400" dirty="0" err="1" smtClean="0">
                <a:solidFill>
                  <a:schemeClr val="tx1"/>
                </a:solidFill>
              </a:rPr>
              <a:t>מתיא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לידי </a:t>
            </a:r>
            <a:r>
              <a:rPr lang="he-IL" sz="1400" dirty="0" err="1">
                <a:solidFill>
                  <a:schemeClr val="tx1"/>
                </a:solidFill>
              </a:rPr>
              <a:t>שיחני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וכיבי.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32332"/>
            <a:ext cx="7809116" cy="45427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שלחו </a:t>
            </a:r>
            <a:r>
              <a:rPr lang="he-IL" dirty="0" smtClean="0"/>
              <a:t>מתם: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</a:t>
            </a:r>
            <a:r>
              <a:rPr lang="he-IL" dirty="0" err="1" smtClean="0"/>
              <a:t>בערבוביתא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בחבורה,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</a:t>
            </a:r>
            <a:r>
              <a:rPr lang="he-IL" dirty="0"/>
              <a:t>בבני </a:t>
            </a:r>
            <a:r>
              <a:rPr lang="he-IL" dirty="0" smtClean="0"/>
              <a:t>עניים, </a:t>
            </a:r>
            <a:r>
              <a:rPr lang="he-IL" dirty="0"/>
              <a:t>שמהן תצא </a:t>
            </a:r>
            <a:r>
              <a:rPr lang="he-IL" dirty="0" smtClean="0"/>
              <a:t>תורה, </a:t>
            </a:r>
            <a:r>
              <a:rPr lang="he-IL" dirty="0"/>
              <a:t>שנאמר </a:t>
            </a:r>
            <a:r>
              <a:rPr lang="he-IL" dirty="0" smtClean="0"/>
              <a:t>"</a:t>
            </a:r>
            <a:r>
              <a:rPr lang="he-IL" dirty="0" err="1" smtClean="0">
                <a:solidFill>
                  <a:srgbClr val="002060"/>
                </a:solidFill>
              </a:rPr>
              <a:t>יזל</a:t>
            </a:r>
            <a:r>
              <a:rPr lang="he-IL" dirty="0" smtClean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מים </a:t>
            </a:r>
            <a:r>
              <a:rPr lang="he-IL" dirty="0" smtClean="0">
                <a:solidFill>
                  <a:srgbClr val="002060"/>
                </a:solidFill>
              </a:rPr>
              <a:t>מדליו</a:t>
            </a:r>
            <a:r>
              <a:rPr lang="he-IL" dirty="0" smtClean="0"/>
              <a:t>" </a:t>
            </a:r>
            <a:r>
              <a:rPr lang="he-IL" dirty="0"/>
              <a:t>שמהן תצא </a:t>
            </a:r>
            <a:r>
              <a:rPr lang="he-IL" dirty="0" smtClean="0"/>
              <a:t>תורה.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ומפני </a:t>
            </a:r>
            <a:r>
              <a:rPr lang="he-IL" dirty="0"/>
              <a:t>מה אין </a:t>
            </a:r>
            <a:r>
              <a:rPr lang="he-IL" dirty="0" err="1"/>
              <a:t>מצויין</a:t>
            </a:r>
            <a:r>
              <a:rPr lang="he-IL" dirty="0"/>
              <a:t> </a:t>
            </a:r>
            <a:r>
              <a:rPr lang="he-IL" dirty="0" err="1"/>
              <a:t>ת''ח</a:t>
            </a:r>
            <a:r>
              <a:rPr lang="he-IL" dirty="0"/>
              <a:t> לצאת </a:t>
            </a:r>
            <a:r>
              <a:rPr lang="he-IL" dirty="0" err="1"/>
              <a:t>ת''ח</a:t>
            </a:r>
            <a:r>
              <a:rPr lang="he-IL" dirty="0"/>
              <a:t> </a:t>
            </a:r>
            <a:r>
              <a:rPr lang="he-IL" dirty="0" smtClean="0"/>
              <a:t>מבניהן? 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smtClean="0"/>
              <a:t>יוסף: </a:t>
            </a:r>
            <a:r>
              <a:rPr lang="he-IL" dirty="0"/>
              <a:t>שלא יאמרו תורה ירושה היא </a:t>
            </a:r>
            <a:r>
              <a:rPr lang="he-IL" dirty="0" smtClean="0"/>
              <a:t>להם.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ששת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אידי</a:t>
            </a:r>
            <a:r>
              <a:rPr lang="he-IL" dirty="0"/>
              <a:t> </a:t>
            </a:r>
            <a:r>
              <a:rPr lang="he-IL" dirty="0" smtClean="0"/>
              <a:t>אומר: </a:t>
            </a:r>
            <a:r>
              <a:rPr lang="he-IL" dirty="0"/>
              <a:t>כדי שלא יתגדרו על </a:t>
            </a:r>
            <a:r>
              <a:rPr lang="he-IL" dirty="0" smtClean="0"/>
              <a:t>הצבור.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מר </a:t>
            </a:r>
            <a:r>
              <a:rPr lang="he-IL" dirty="0" err="1"/>
              <a:t>זוטרא</a:t>
            </a:r>
            <a:r>
              <a:rPr lang="he-IL" dirty="0"/>
              <a:t> </a:t>
            </a:r>
            <a:r>
              <a:rPr lang="he-IL" dirty="0" smtClean="0"/>
              <a:t>אומר: </a:t>
            </a:r>
            <a:r>
              <a:rPr lang="he-IL" dirty="0"/>
              <a:t>מפני שהן </a:t>
            </a:r>
            <a:r>
              <a:rPr lang="he-IL" dirty="0" err="1"/>
              <a:t>מתגברין</a:t>
            </a:r>
            <a:r>
              <a:rPr lang="he-IL" dirty="0"/>
              <a:t> על </a:t>
            </a:r>
            <a:r>
              <a:rPr lang="he-IL" dirty="0" smtClean="0"/>
              <a:t>הצבור.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אשי </a:t>
            </a:r>
            <a:r>
              <a:rPr lang="he-IL" dirty="0" smtClean="0"/>
              <a:t>אומר: </a:t>
            </a:r>
            <a:r>
              <a:rPr lang="he-IL" dirty="0"/>
              <a:t>משום דקרו </a:t>
            </a:r>
            <a:r>
              <a:rPr lang="he-IL" dirty="0" err="1"/>
              <a:t>לאינשי</a:t>
            </a:r>
            <a:r>
              <a:rPr lang="he-IL" dirty="0"/>
              <a:t> </a:t>
            </a:r>
            <a:r>
              <a:rPr lang="he-IL" dirty="0" err="1" smtClean="0"/>
              <a:t>חמרי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רבינא</a:t>
            </a:r>
            <a:r>
              <a:rPr lang="he-IL" dirty="0" smtClean="0"/>
              <a:t> אומר: </a:t>
            </a:r>
            <a:r>
              <a:rPr lang="he-IL" dirty="0"/>
              <a:t>שאין </a:t>
            </a:r>
            <a:r>
              <a:rPr lang="he-IL" dirty="0" err="1"/>
              <a:t>מברכין</a:t>
            </a:r>
            <a:r>
              <a:rPr lang="he-IL" dirty="0"/>
              <a:t> בתורה </a:t>
            </a:r>
            <a:r>
              <a:rPr lang="he-IL" dirty="0" smtClean="0"/>
              <a:t>תחלה,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1196" y="2752032"/>
            <a:ext cx="399796" cy="21621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sz="1050" dirty="0"/>
          </a:p>
          <a:p>
            <a:r>
              <a:rPr lang="he-IL" dirty="0" smtClean="0"/>
              <a:t>②</a:t>
            </a:r>
          </a:p>
          <a:p>
            <a:endParaRPr lang="he-IL" sz="1100" dirty="0"/>
          </a:p>
          <a:p>
            <a:r>
              <a:rPr lang="he-IL" dirty="0" smtClean="0"/>
              <a:t>③</a:t>
            </a:r>
          </a:p>
          <a:p>
            <a:endParaRPr lang="he-IL" sz="1100" dirty="0"/>
          </a:p>
          <a:p>
            <a:r>
              <a:rPr lang="he-IL" dirty="0" smtClean="0"/>
              <a:t>④</a:t>
            </a:r>
          </a:p>
          <a:p>
            <a:endParaRPr lang="he-IL" sz="1100" dirty="0"/>
          </a:p>
          <a:p>
            <a:r>
              <a:rPr lang="he-IL" dirty="0" smtClean="0"/>
              <a:t>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435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32332"/>
            <a:ext cx="7809116" cy="62047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שלחו </a:t>
            </a:r>
            <a:r>
              <a:rPr lang="he-IL" dirty="0" smtClean="0"/>
              <a:t>מתם: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</a:t>
            </a:r>
            <a:r>
              <a:rPr lang="he-IL" dirty="0" err="1" smtClean="0"/>
              <a:t>בערבוביתא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בחבורה,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הזהרו</a:t>
            </a:r>
            <a:r>
              <a:rPr lang="he-IL" dirty="0" smtClean="0"/>
              <a:t> </a:t>
            </a:r>
            <a:r>
              <a:rPr lang="he-IL" dirty="0"/>
              <a:t>בבני </a:t>
            </a:r>
            <a:r>
              <a:rPr lang="he-IL" dirty="0" smtClean="0"/>
              <a:t>עניים, </a:t>
            </a:r>
            <a:r>
              <a:rPr lang="he-IL" dirty="0"/>
              <a:t>שמהן תצא </a:t>
            </a:r>
            <a:r>
              <a:rPr lang="he-IL" dirty="0" smtClean="0"/>
              <a:t>תורה, </a:t>
            </a:r>
            <a:r>
              <a:rPr lang="he-IL" dirty="0"/>
              <a:t>שנאמר </a:t>
            </a:r>
            <a:r>
              <a:rPr lang="he-IL" dirty="0" smtClean="0"/>
              <a:t>"</a:t>
            </a:r>
            <a:r>
              <a:rPr lang="he-IL" dirty="0" err="1" smtClean="0">
                <a:solidFill>
                  <a:srgbClr val="002060"/>
                </a:solidFill>
              </a:rPr>
              <a:t>יזל</a:t>
            </a:r>
            <a:r>
              <a:rPr lang="he-IL" dirty="0" smtClean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מים </a:t>
            </a:r>
            <a:r>
              <a:rPr lang="he-IL" dirty="0" smtClean="0">
                <a:solidFill>
                  <a:srgbClr val="002060"/>
                </a:solidFill>
              </a:rPr>
              <a:t>מדליו</a:t>
            </a:r>
            <a:r>
              <a:rPr lang="he-IL" dirty="0" smtClean="0"/>
              <a:t>" </a:t>
            </a:r>
            <a:r>
              <a:rPr lang="he-IL" dirty="0"/>
              <a:t>שמהן תצא </a:t>
            </a:r>
            <a:r>
              <a:rPr lang="he-IL" dirty="0" smtClean="0"/>
              <a:t>תורה.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ומפני </a:t>
            </a:r>
            <a:r>
              <a:rPr lang="he-IL" dirty="0"/>
              <a:t>מה אין </a:t>
            </a:r>
            <a:r>
              <a:rPr lang="he-IL" dirty="0" err="1"/>
              <a:t>מצויין</a:t>
            </a:r>
            <a:r>
              <a:rPr lang="he-IL" dirty="0"/>
              <a:t> </a:t>
            </a:r>
            <a:r>
              <a:rPr lang="he-IL" dirty="0" err="1"/>
              <a:t>ת''ח</a:t>
            </a:r>
            <a:r>
              <a:rPr lang="he-IL" dirty="0"/>
              <a:t> לצאת </a:t>
            </a:r>
            <a:r>
              <a:rPr lang="he-IL" dirty="0" err="1"/>
              <a:t>ת''ח</a:t>
            </a:r>
            <a:r>
              <a:rPr lang="he-IL" dirty="0"/>
              <a:t> </a:t>
            </a:r>
            <a:r>
              <a:rPr lang="he-IL" dirty="0" smtClean="0"/>
              <a:t>מבניהן? 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smtClean="0"/>
              <a:t>יוסף: </a:t>
            </a:r>
            <a:r>
              <a:rPr lang="he-IL" dirty="0"/>
              <a:t>שלא יאמרו תורה ירושה היא </a:t>
            </a:r>
            <a:r>
              <a:rPr lang="he-IL" dirty="0" smtClean="0"/>
              <a:t>להם.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ששת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אידי</a:t>
            </a:r>
            <a:r>
              <a:rPr lang="he-IL" dirty="0"/>
              <a:t> </a:t>
            </a:r>
            <a:r>
              <a:rPr lang="he-IL" dirty="0" smtClean="0"/>
              <a:t>אומר: </a:t>
            </a:r>
            <a:r>
              <a:rPr lang="he-IL" dirty="0"/>
              <a:t>כדי שלא יתגדרו על </a:t>
            </a:r>
            <a:r>
              <a:rPr lang="he-IL" dirty="0" smtClean="0"/>
              <a:t>הצבור.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מר </a:t>
            </a:r>
            <a:r>
              <a:rPr lang="he-IL" dirty="0" err="1"/>
              <a:t>זוטרא</a:t>
            </a:r>
            <a:r>
              <a:rPr lang="he-IL" dirty="0"/>
              <a:t> </a:t>
            </a:r>
            <a:r>
              <a:rPr lang="he-IL" dirty="0" smtClean="0"/>
              <a:t>אומר: </a:t>
            </a:r>
            <a:r>
              <a:rPr lang="he-IL" dirty="0"/>
              <a:t>מפני שהן </a:t>
            </a:r>
            <a:r>
              <a:rPr lang="he-IL" dirty="0" err="1"/>
              <a:t>מתגברין</a:t>
            </a:r>
            <a:r>
              <a:rPr lang="he-IL" dirty="0"/>
              <a:t> על </a:t>
            </a:r>
            <a:r>
              <a:rPr lang="he-IL" dirty="0" smtClean="0"/>
              <a:t>הצבור.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אשי </a:t>
            </a:r>
            <a:r>
              <a:rPr lang="he-IL" dirty="0" smtClean="0"/>
              <a:t>אומר: </a:t>
            </a:r>
            <a:r>
              <a:rPr lang="he-IL" dirty="0"/>
              <a:t>משום דקרו </a:t>
            </a:r>
            <a:r>
              <a:rPr lang="he-IL" dirty="0" err="1"/>
              <a:t>לאינשי</a:t>
            </a:r>
            <a:r>
              <a:rPr lang="he-IL" dirty="0"/>
              <a:t> </a:t>
            </a:r>
            <a:r>
              <a:rPr lang="he-IL" dirty="0" err="1" smtClean="0"/>
              <a:t>חמרי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רבינא</a:t>
            </a:r>
            <a:r>
              <a:rPr lang="he-IL" dirty="0" smtClean="0"/>
              <a:t> אומר: </a:t>
            </a:r>
            <a:r>
              <a:rPr lang="he-IL" dirty="0"/>
              <a:t>שאין </a:t>
            </a:r>
            <a:r>
              <a:rPr lang="he-IL" dirty="0" err="1"/>
              <a:t>מברכין</a:t>
            </a:r>
            <a:r>
              <a:rPr lang="he-IL" dirty="0"/>
              <a:t> בתורה </a:t>
            </a:r>
            <a:r>
              <a:rPr lang="he-IL" dirty="0" smtClean="0"/>
              <a:t>תחלה,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/>
              <a:t>רב יהודה אמר רב מאי </a:t>
            </a:r>
            <a:r>
              <a:rPr lang="he-IL" dirty="0" err="1"/>
              <a:t>דכתיב</a:t>
            </a:r>
            <a:r>
              <a:rPr lang="he-IL" dirty="0"/>
              <a:t> "</a:t>
            </a:r>
            <a:r>
              <a:rPr lang="he-IL" dirty="0">
                <a:solidFill>
                  <a:srgbClr val="002060"/>
                </a:solidFill>
              </a:rPr>
              <a:t>מי האיש החכם </a:t>
            </a:r>
            <a:r>
              <a:rPr lang="he-IL" dirty="0" err="1">
                <a:solidFill>
                  <a:srgbClr val="002060"/>
                </a:solidFill>
              </a:rPr>
              <a:t>ויבן</a:t>
            </a:r>
            <a:r>
              <a:rPr lang="he-IL" dirty="0">
                <a:solidFill>
                  <a:srgbClr val="002060"/>
                </a:solidFill>
              </a:rPr>
              <a:t> את זאת</a:t>
            </a:r>
            <a:r>
              <a:rPr lang="he-IL" dirty="0" smtClean="0"/>
              <a:t>"?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דבר </a:t>
            </a:r>
            <a:r>
              <a:rPr lang="he-IL" dirty="0"/>
              <a:t>זה נשאל לחכמים ולנביאים ולא </a:t>
            </a:r>
            <a:r>
              <a:rPr lang="he-IL" dirty="0" smtClean="0"/>
              <a:t>פירשוהו,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עד </a:t>
            </a:r>
            <a:r>
              <a:rPr lang="he-IL" dirty="0"/>
              <a:t>שפירשו </a:t>
            </a:r>
            <a:r>
              <a:rPr lang="he-IL" dirty="0" err="1"/>
              <a:t>הקב''ה</a:t>
            </a:r>
            <a:r>
              <a:rPr lang="he-IL" dirty="0"/>
              <a:t> </a:t>
            </a:r>
            <a:r>
              <a:rPr lang="he-IL" dirty="0" smtClean="0"/>
              <a:t>בעצמו, </a:t>
            </a:r>
            <a:r>
              <a:rPr lang="he-IL" dirty="0" err="1"/>
              <a:t>דכתיב</a:t>
            </a:r>
            <a:r>
              <a:rPr lang="he-IL" dirty="0"/>
              <a:t> </a:t>
            </a: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ויאמר ה' על עזבם את תורתי</a:t>
            </a:r>
            <a:r>
              <a:rPr lang="he-IL" dirty="0" smtClean="0"/>
              <a:t>" </a:t>
            </a:r>
            <a:r>
              <a:rPr lang="he-IL" dirty="0"/>
              <a:t>וגו</a:t>
            </a:r>
            <a:r>
              <a:rPr lang="he-IL" dirty="0" smtClean="0"/>
              <a:t>'.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היינו "</a:t>
            </a:r>
            <a:r>
              <a:rPr lang="he-IL" dirty="0">
                <a:solidFill>
                  <a:srgbClr val="002060"/>
                </a:solidFill>
              </a:rPr>
              <a:t>לא שמעו בקולי</a:t>
            </a:r>
            <a:r>
              <a:rPr lang="he-IL" dirty="0" smtClean="0"/>
              <a:t>" </a:t>
            </a:r>
            <a:r>
              <a:rPr lang="he-IL" dirty="0"/>
              <a:t>היינו </a:t>
            </a: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לא הלכו בה</a:t>
            </a:r>
            <a:r>
              <a:rPr lang="he-IL" dirty="0" smtClean="0"/>
              <a:t>"!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יהודה אמר </a:t>
            </a:r>
            <a:r>
              <a:rPr lang="he-IL" dirty="0" smtClean="0"/>
              <a:t>רב: </a:t>
            </a:r>
            <a:r>
              <a:rPr lang="he-IL" dirty="0"/>
              <a:t>שאין </a:t>
            </a:r>
            <a:r>
              <a:rPr lang="he-IL" dirty="0" err="1"/>
              <a:t>מברכין</a:t>
            </a:r>
            <a:r>
              <a:rPr lang="he-IL" dirty="0"/>
              <a:t> בתורה </a:t>
            </a:r>
            <a:r>
              <a:rPr lang="he-IL" dirty="0" smtClean="0"/>
              <a:t>תחלה.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1196" y="2752032"/>
            <a:ext cx="399796" cy="21621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sz="1050" dirty="0"/>
          </a:p>
          <a:p>
            <a:r>
              <a:rPr lang="he-IL" dirty="0" smtClean="0"/>
              <a:t>②</a:t>
            </a:r>
          </a:p>
          <a:p>
            <a:endParaRPr lang="he-IL" sz="1100" dirty="0"/>
          </a:p>
          <a:p>
            <a:r>
              <a:rPr lang="he-IL" dirty="0" smtClean="0"/>
              <a:t>③</a:t>
            </a:r>
          </a:p>
          <a:p>
            <a:endParaRPr lang="he-IL" sz="1100" dirty="0"/>
          </a:p>
          <a:p>
            <a:r>
              <a:rPr lang="he-IL" dirty="0" smtClean="0"/>
              <a:t>④</a:t>
            </a:r>
          </a:p>
          <a:p>
            <a:endParaRPr lang="he-IL" sz="1100" dirty="0"/>
          </a:p>
          <a:p>
            <a:r>
              <a:rPr lang="he-IL" dirty="0" smtClean="0"/>
              <a:t>⑤</a:t>
            </a:r>
            <a:endParaRPr lang="he-IL" dirty="0"/>
          </a:p>
        </p:txBody>
      </p:sp>
      <p:sp>
        <p:nvSpPr>
          <p:cNvPr id="8" name="הסבר מלבני מעוגל 7"/>
          <p:cNvSpPr/>
          <p:nvPr/>
        </p:nvSpPr>
        <p:spPr>
          <a:xfrm>
            <a:off x="310276" y="2909300"/>
            <a:ext cx="2880320" cy="1800200"/>
          </a:xfrm>
          <a:prstGeom prst="wedgeRoundRectCallout">
            <a:avLst>
              <a:gd name="adj1" fmla="val 37748"/>
              <a:gd name="adj2" fmla="val 58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ירמיהו ט/יא-</a:t>
            </a:r>
            <a:r>
              <a:rPr lang="he-IL" sz="1400" dirty="0" err="1" smtClean="0">
                <a:solidFill>
                  <a:schemeClr val="tx1"/>
                </a:solidFill>
              </a:rPr>
              <a:t>יב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מי-האיש החכם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ויבן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את-זאת ואשר דבר פי-יהוה אליו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ויגדה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על-מה אבדה הארץ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נצתה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כמדבר מבלי עבר.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ויאמר יהוה על-עזבם את-תורתי אשר נתתי לפניהם ולא-שמעו בקולי ולא-הלכו בה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620688"/>
            <a:ext cx="2736304" cy="57862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47864" y="188640"/>
            <a:ext cx="5472608" cy="67056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>
              <a:lnSpc>
                <a:spcPct val="135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אמר רב יהודה אמר רב: שאין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מברכין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בתורה תחלה</a:t>
            </a:r>
          </a:p>
          <a:p>
            <a:pPr lvl="0" algn="just">
              <a:lnSpc>
                <a:spcPct val="135000"/>
              </a:lnSpc>
            </a:pPr>
            <a:endParaRPr lang="he-IL" sz="1900" dirty="0">
              <a:solidFill>
                <a:prstClr val="black"/>
              </a:solidFill>
            </a:endParaRPr>
          </a:p>
          <a:p>
            <a:pPr lvl="0" algn="just">
              <a:lnSpc>
                <a:spcPct val="135000"/>
              </a:lnSpc>
            </a:pPr>
            <a:r>
              <a:rPr lang="he-IL" sz="1900" b="1" dirty="0" err="1" smtClean="0">
                <a:solidFill>
                  <a:prstClr val="black"/>
                </a:solidFill>
              </a:rPr>
              <a:t>ר"ן</a:t>
            </a:r>
            <a:r>
              <a:rPr lang="he-IL" sz="1900" b="1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lnSpc>
                <a:spcPct val="135000"/>
              </a:lnSpc>
            </a:pPr>
            <a:r>
              <a:rPr lang="he-IL" sz="1900" dirty="0" smtClean="0">
                <a:solidFill>
                  <a:prstClr val="black"/>
                </a:solidFill>
              </a:rPr>
              <a:t>ומצאתי </a:t>
            </a:r>
            <a:r>
              <a:rPr lang="he-IL" sz="1900" dirty="0">
                <a:solidFill>
                  <a:prstClr val="black"/>
                </a:solidFill>
              </a:rPr>
              <a:t>במגילת סתרים של </a:t>
            </a:r>
            <a:r>
              <a:rPr lang="he-IL" sz="1900" dirty="0" err="1">
                <a:solidFill>
                  <a:prstClr val="black"/>
                </a:solidFill>
              </a:rPr>
              <a:t>ה''ר</a:t>
            </a:r>
            <a:r>
              <a:rPr lang="he-IL" sz="1900" dirty="0">
                <a:solidFill>
                  <a:prstClr val="black"/>
                </a:solidFill>
              </a:rPr>
              <a:t> יונה </a:t>
            </a:r>
            <a:r>
              <a:rPr lang="he-IL" sz="1900" dirty="0" err="1">
                <a:solidFill>
                  <a:prstClr val="black"/>
                </a:solidFill>
              </a:rPr>
              <a:t>ז''ל</a:t>
            </a:r>
            <a:r>
              <a:rPr lang="he-IL" sz="1900" dirty="0">
                <a:solidFill>
                  <a:prstClr val="black"/>
                </a:solidFill>
              </a:rPr>
              <a:t> </a:t>
            </a:r>
            <a:r>
              <a:rPr lang="he-IL" sz="1900" dirty="0" err="1">
                <a:solidFill>
                  <a:prstClr val="black"/>
                </a:solidFill>
              </a:rPr>
              <a:t>דקרא</a:t>
            </a:r>
            <a:r>
              <a:rPr lang="he-IL" sz="1900" dirty="0">
                <a:solidFill>
                  <a:prstClr val="black"/>
                </a:solidFill>
              </a:rPr>
              <a:t> הכי דייק </a:t>
            </a:r>
            <a:r>
              <a:rPr lang="he-IL" sz="1900" dirty="0" err="1">
                <a:solidFill>
                  <a:prstClr val="black"/>
                </a:solidFill>
              </a:rPr>
              <a:t>דעל</a:t>
            </a:r>
            <a:r>
              <a:rPr lang="he-IL" sz="1900" dirty="0">
                <a:solidFill>
                  <a:prstClr val="black"/>
                </a:solidFill>
              </a:rPr>
              <a:t> שלא ברכו בתורה תחילה אבדה הארץ </a:t>
            </a:r>
            <a:r>
              <a:rPr lang="he-IL" sz="1900" dirty="0" err="1">
                <a:solidFill>
                  <a:prstClr val="black"/>
                </a:solidFill>
              </a:rPr>
              <a:t>דאם</a:t>
            </a:r>
            <a:r>
              <a:rPr lang="he-IL" sz="1900" dirty="0">
                <a:solidFill>
                  <a:prstClr val="black"/>
                </a:solidFill>
              </a:rPr>
              <a:t> איתא על עזבם את תורתי </a:t>
            </a:r>
            <a:r>
              <a:rPr lang="he-IL" sz="1900" dirty="0" err="1">
                <a:solidFill>
                  <a:prstClr val="black"/>
                </a:solidFill>
              </a:rPr>
              <a:t>כפשטא</a:t>
            </a:r>
            <a:r>
              <a:rPr lang="he-IL" sz="1900" dirty="0">
                <a:solidFill>
                  <a:prstClr val="black"/>
                </a:solidFill>
              </a:rPr>
              <a:t> משמע שעזבו את התורה ולא היו </a:t>
            </a:r>
            <a:r>
              <a:rPr lang="he-IL" sz="1900" dirty="0" err="1">
                <a:solidFill>
                  <a:prstClr val="black"/>
                </a:solidFill>
              </a:rPr>
              <a:t>עוסקין</a:t>
            </a:r>
            <a:r>
              <a:rPr lang="he-IL" sz="1900" dirty="0">
                <a:solidFill>
                  <a:prstClr val="black"/>
                </a:solidFill>
              </a:rPr>
              <a:t> בה כשנשאל לחכמים ולנביאים למה לא פרשוהו והלא דבר גלוי היה וקל </a:t>
            </a:r>
            <a:r>
              <a:rPr lang="he-IL" sz="1900" dirty="0" smtClean="0">
                <a:solidFill>
                  <a:prstClr val="black"/>
                </a:solidFill>
              </a:rPr>
              <a:t>לפרש,</a:t>
            </a:r>
          </a:p>
          <a:p>
            <a:pPr lvl="0" algn="just">
              <a:lnSpc>
                <a:spcPct val="135000"/>
              </a:lnSpc>
            </a:pPr>
            <a:r>
              <a:rPr lang="he-IL" sz="1900" dirty="0" smtClean="0">
                <a:solidFill>
                  <a:prstClr val="black"/>
                </a:solidFill>
              </a:rPr>
              <a:t>אלא </a:t>
            </a:r>
            <a:r>
              <a:rPr lang="he-IL" sz="1900" dirty="0">
                <a:solidFill>
                  <a:prstClr val="black"/>
                </a:solidFill>
              </a:rPr>
              <a:t>ודאי </a:t>
            </a:r>
            <a:r>
              <a:rPr lang="he-IL" sz="1900" dirty="0" err="1">
                <a:solidFill>
                  <a:prstClr val="black"/>
                </a:solidFill>
              </a:rPr>
              <a:t>עוסקין</a:t>
            </a:r>
            <a:r>
              <a:rPr lang="he-IL" sz="1900" dirty="0">
                <a:solidFill>
                  <a:prstClr val="black"/>
                </a:solidFill>
              </a:rPr>
              <a:t> היו בתורה תמיד ולפיכך היו חכמים ונביאים תמהים על מה אבדה הארץ עד שפרשו </a:t>
            </a:r>
            <a:r>
              <a:rPr lang="he-IL" sz="1900" dirty="0" err="1">
                <a:solidFill>
                  <a:prstClr val="black"/>
                </a:solidFill>
              </a:rPr>
              <a:t>הקב''ה</a:t>
            </a:r>
            <a:r>
              <a:rPr lang="he-IL" sz="1900" dirty="0">
                <a:solidFill>
                  <a:prstClr val="black"/>
                </a:solidFill>
              </a:rPr>
              <a:t> בעצמו שהוא יודע מעמקי הלב שלא היו </a:t>
            </a:r>
            <a:r>
              <a:rPr lang="he-IL" sz="1900" dirty="0" err="1">
                <a:solidFill>
                  <a:prstClr val="black"/>
                </a:solidFill>
              </a:rPr>
              <a:t>מברכין</a:t>
            </a:r>
            <a:r>
              <a:rPr lang="he-IL" sz="1900" dirty="0">
                <a:solidFill>
                  <a:prstClr val="black"/>
                </a:solidFill>
              </a:rPr>
              <a:t> בתורה תחלה כלומר שלא </a:t>
            </a:r>
            <a:r>
              <a:rPr lang="he-IL" sz="1900" dirty="0" err="1">
                <a:solidFill>
                  <a:prstClr val="black"/>
                </a:solidFill>
              </a:rPr>
              <a:t>היתה</a:t>
            </a:r>
            <a:r>
              <a:rPr lang="he-IL" sz="1900" dirty="0">
                <a:solidFill>
                  <a:prstClr val="black"/>
                </a:solidFill>
              </a:rPr>
              <a:t> התורה חשובה בעיניהם </a:t>
            </a:r>
            <a:r>
              <a:rPr lang="he-IL" sz="1900" dirty="0" err="1">
                <a:solidFill>
                  <a:prstClr val="black"/>
                </a:solidFill>
              </a:rPr>
              <a:t>כ''כ</a:t>
            </a:r>
            <a:r>
              <a:rPr lang="he-IL" sz="1900" dirty="0">
                <a:solidFill>
                  <a:prstClr val="black"/>
                </a:solidFill>
              </a:rPr>
              <a:t> שיהא ראוי לברך עליה שלא היו עוסקים בה לשמה ומתוך כך היו </a:t>
            </a:r>
            <a:r>
              <a:rPr lang="he-IL" sz="1900" dirty="0" err="1">
                <a:solidFill>
                  <a:prstClr val="black"/>
                </a:solidFill>
              </a:rPr>
              <a:t>מזלזלין</a:t>
            </a:r>
            <a:r>
              <a:rPr lang="he-IL" sz="1900" dirty="0">
                <a:solidFill>
                  <a:prstClr val="black"/>
                </a:solidFill>
              </a:rPr>
              <a:t> בברכתה והיינו לא הלכו בה כלומר </a:t>
            </a:r>
            <a:r>
              <a:rPr lang="he-IL" sz="1900" dirty="0" err="1">
                <a:solidFill>
                  <a:prstClr val="black"/>
                </a:solidFill>
              </a:rPr>
              <a:t>בכונתה</a:t>
            </a:r>
            <a:r>
              <a:rPr lang="he-IL" sz="1900" dirty="0">
                <a:solidFill>
                  <a:prstClr val="black"/>
                </a:solidFill>
              </a:rPr>
              <a:t> </a:t>
            </a:r>
            <a:r>
              <a:rPr lang="he-IL" sz="1900" dirty="0" smtClean="0">
                <a:solidFill>
                  <a:prstClr val="black"/>
                </a:solidFill>
              </a:rPr>
              <a:t>ולשמה.</a:t>
            </a:r>
          </a:p>
          <a:p>
            <a:pPr lvl="0" algn="just">
              <a:lnSpc>
                <a:spcPct val="135000"/>
              </a:lnSpc>
            </a:pPr>
            <a:r>
              <a:rPr lang="he-IL" sz="1900" dirty="0" smtClean="0">
                <a:solidFill>
                  <a:prstClr val="black"/>
                </a:solidFill>
              </a:rPr>
              <a:t>אלו </a:t>
            </a:r>
            <a:r>
              <a:rPr lang="he-IL" sz="1900" dirty="0">
                <a:solidFill>
                  <a:prstClr val="black"/>
                </a:solidFill>
              </a:rPr>
              <a:t>דברי הרב החסיד </a:t>
            </a:r>
            <a:r>
              <a:rPr lang="he-IL" sz="1900" dirty="0" err="1">
                <a:solidFill>
                  <a:prstClr val="black"/>
                </a:solidFill>
              </a:rPr>
              <a:t>ז''ל</a:t>
            </a:r>
            <a:r>
              <a:rPr lang="he-IL" sz="1900" dirty="0">
                <a:solidFill>
                  <a:prstClr val="black"/>
                </a:solidFill>
              </a:rPr>
              <a:t> והם נאים </a:t>
            </a:r>
            <a:r>
              <a:rPr lang="he-IL" sz="1900" dirty="0" err="1">
                <a:solidFill>
                  <a:prstClr val="black"/>
                </a:solidFill>
              </a:rPr>
              <a:t>ראויין</a:t>
            </a:r>
            <a:r>
              <a:rPr lang="he-IL" sz="1900" dirty="0">
                <a:solidFill>
                  <a:prstClr val="black"/>
                </a:solidFill>
              </a:rPr>
              <a:t> למי שאמרם: </a:t>
            </a:r>
          </a:p>
          <a:p>
            <a:pPr algn="just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36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655177"/>
            <a:ext cx="7449076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dirty="0" smtClean="0"/>
              <a:t>איסי </a:t>
            </a:r>
            <a:r>
              <a:rPr lang="he-IL" sz="2000" dirty="0"/>
              <a:t>בר יהודה לא אתא למתיבתא דר' יוסי </a:t>
            </a:r>
            <a:r>
              <a:rPr lang="he-IL" sz="2000" dirty="0" err="1"/>
              <a:t>תלתא</a:t>
            </a:r>
            <a:r>
              <a:rPr lang="he-IL" sz="2000" dirty="0"/>
              <a:t> </a:t>
            </a:r>
            <a:r>
              <a:rPr lang="he-IL" sz="2000" dirty="0" smtClean="0"/>
              <a:t>יומי.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אשכחיה</a:t>
            </a:r>
            <a:r>
              <a:rPr lang="he-IL" sz="2000" dirty="0" smtClean="0"/>
              <a:t> </a:t>
            </a:r>
            <a:r>
              <a:rPr lang="he-IL" sz="2000" dirty="0" err="1"/>
              <a:t>ורדימוס</a:t>
            </a:r>
            <a:r>
              <a:rPr lang="he-IL" sz="2000" dirty="0"/>
              <a:t> בר' </a:t>
            </a:r>
            <a:r>
              <a:rPr lang="he-IL" sz="2000" dirty="0" smtClean="0"/>
              <a:t>יוסי,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</a:t>
            </a:r>
            <a:r>
              <a:rPr lang="he-IL" sz="2000" dirty="0" err="1" smtClean="0"/>
              <a:t>'ל</a:t>
            </a:r>
            <a:r>
              <a:rPr lang="he-IL" sz="2000" dirty="0" smtClean="0"/>
              <a:t>: </a:t>
            </a:r>
            <a:r>
              <a:rPr lang="he-IL" sz="2000" dirty="0"/>
              <a:t>מאי טעמא לא אתי מר לבי </a:t>
            </a:r>
            <a:r>
              <a:rPr lang="he-IL" sz="2000" dirty="0" err="1"/>
              <a:t>מדרשא</a:t>
            </a:r>
            <a:r>
              <a:rPr lang="he-IL" sz="2000" dirty="0"/>
              <a:t> </a:t>
            </a:r>
            <a:r>
              <a:rPr lang="he-IL" sz="2000" dirty="0" err="1"/>
              <a:t>דאבא</a:t>
            </a:r>
            <a:r>
              <a:rPr lang="he-IL" sz="2000" dirty="0"/>
              <a:t> הא </a:t>
            </a:r>
            <a:r>
              <a:rPr lang="he-IL" sz="2000" dirty="0" err="1"/>
              <a:t>תלתא</a:t>
            </a:r>
            <a:r>
              <a:rPr lang="he-IL" sz="2000" dirty="0"/>
              <a:t> </a:t>
            </a:r>
            <a:r>
              <a:rPr lang="he-IL" sz="2000" dirty="0" smtClean="0"/>
              <a:t>יומין? 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</a:t>
            </a:r>
            <a:r>
              <a:rPr lang="he-IL" sz="2000" dirty="0" err="1" smtClean="0"/>
              <a:t>'ל</a:t>
            </a:r>
            <a:r>
              <a:rPr lang="he-IL" sz="2000" dirty="0" smtClean="0"/>
              <a:t>: </a:t>
            </a:r>
            <a:r>
              <a:rPr lang="he-IL" sz="2000" dirty="0"/>
              <a:t>כי טעמיה </a:t>
            </a:r>
            <a:r>
              <a:rPr lang="he-IL" sz="2000" dirty="0" err="1"/>
              <a:t>דאבוך</a:t>
            </a:r>
            <a:r>
              <a:rPr lang="he-IL" sz="2000" dirty="0"/>
              <a:t> לא </a:t>
            </a:r>
            <a:r>
              <a:rPr lang="he-IL" sz="2000" dirty="0" err="1" smtClean="0"/>
              <a:t>ידענא</a:t>
            </a:r>
            <a:r>
              <a:rPr lang="he-IL" sz="2000" dirty="0" smtClean="0"/>
              <a:t>, </a:t>
            </a:r>
            <a:r>
              <a:rPr lang="he-IL" sz="2000" dirty="0" err="1"/>
              <a:t>היכא</a:t>
            </a:r>
            <a:r>
              <a:rPr lang="he-IL" sz="2000" dirty="0"/>
              <a:t> </a:t>
            </a:r>
            <a:r>
              <a:rPr lang="he-IL" sz="2000" dirty="0" err="1" smtClean="0"/>
              <a:t>איתאי</a:t>
            </a:r>
            <a:r>
              <a:rPr lang="he-IL" sz="2000" dirty="0" smtClean="0"/>
              <a:t>?!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</a:t>
            </a:r>
            <a:r>
              <a:rPr lang="he-IL" sz="2000" dirty="0" err="1" smtClean="0"/>
              <a:t>'ל</a:t>
            </a:r>
            <a:r>
              <a:rPr lang="he-IL" sz="2000" dirty="0" smtClean="0"/>
              <a:t>: </a:t>
            </a:r>
            <a:r>
              <a:rPr lang="he-IL" sz="2000" dirty="0" err="1"/>
              <a:t>לימא</a:t>
            </a:r>
            <a:r>
              <a:rPr lang="he-IL" sz="2000" dirty="0"/>
              <a:t> מר מאי </a:t>
            </a:r>
            <a:r>
              <a:rPr lang="he-IL" sz="2000" dirty="0" err="1"/>
              <a:t>קא</a:t>
            </a:r>
            <a:r>
              <a:rPr lang="he-IL" sz="2000" dirty="0"/>
              <a:t>'</a:t>
            </a:r>
            <a:r>
              <a:rPr lang="he-IL" sz="2000" dirty="0" smtClean="0"/>
              <a:t>'ל, </a:t>
            </a:r>
            <a:r>
              <a:rPr lang="he-IL" sz="2000" dirty="0" err="1"/>
              <a:t>דלמא</a:t>
            </a:r>
            <a:r>
              <a:rPr lang="he-IL" sz="2000" dirty="0"/>
              <a:t> </a:t>
            </a:r>
            <a:r>
              <a:rPr lang="he-IL" sz="2000" dirty="0" err="1"/>
              <a:t>ידענא</a:t>
            </a:r>
            <a:r>
              <a:rPr lang="he-IL" sz="2000" dirty="0"/>
              <a:t> </a:t>
            </a:r>
            <a:r>
              <a:rPr lang="he-IL" sz="2000" dirty="0" smtClean="0"/>
              <a:t>טעמיה. 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</a:t>
            </a:r>
            <a:r>
              <a:rPr lang="he-IL" sz="2000" dirty="0" err="1" smtClean="0"/>
              <a:t>'ל</a:t>
            </a:r>
            <a:r>
              <a:rPr lang="he-IL" sz="2000" dirty="0" smtClean="0"/>
              <a:t>: </a:t>
            </a:r>
            <a:r>
              <a:rPr lang="he-IL" sz="2000" dirty="0"/>
              <a:t>הא </a:t>
            </a:r>
            <a:r>
              <a:rPr lang="he-IL" sz="2000" dirty="0" err="1" smtClean="0"/>
              <a:t>דתניא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ר' יוסי אומר כביסתן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קודמין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לחיי אחרים </a:t>
            </a:r>
            <a:r>
              <a:rPr lang="he-IL" sz="2000" dirty="0" smtClean="0"/>
              <a:t>- קרא </a:t>
            </a:r>
            <a:r>
              <a:rPr lang="he-IL" sz="2000" dirty="0" err="1" smtClean="0"/>
              <a:t>מנלן</a:t>
            </a:r>
            <a:r>
              <a:rPr lang="he-IL" sz="2000" dirty="0"/>
              <a:t>?</a:t>
            </a:r>
            <a:endParaRPr lang="he-IL" sz="2000" dirty="0" smtClean="0"/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</a:t>
            </a:r>
            <a:r>
              <a:rPr lang="he-IL" sz="2000" dirty="0" err="1"/>
              <a:t>''ל</a:t>
            </a:r>
            <a:r>
              <a:rPr lang="he-IL" sz="2000" dirty="0"/>
              <a:t> </a:t>
            </a:r>
            <a:r>
              <a:rPr lang="he-IL" sz="2000" dirty="0" err="1" smtClean="0"/>
              <a:t>דכתיב</a:t>
            </a:r>
            <a:r>
              <a:rPr lang="he-IL" sz="2000" dirty="0" smtClean="0"/>
              <a:t>: "ומגרשיהם </a:t>
            </a:r>
            <a:r>
              <a:rPr lang="he-IL" sz="2000" dirty="0"/>
              <a:t>יהיו </a:t>
            </a:r>
            <a:r>
              <a:rPr lang="he-IL" sz="2000" dirty="0" smtClean="0"/>
              <a:t>לבהמתם" </a:t>
            </a:r>
            <a:r>
              <a:rPr lang="he-IL" sz="2000" dirty="0"/>
              <a:t>וגו' </a:t>
            </a:r>
            <a:r>
              <a:rPr lang="he-IL" sz="2000" dirty="0" smtClean="0"/>
              <a:t>- מאי חייתם? 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אילימא</a:t>
            </a:r>
            <a:r>
              <a:rPr lang="he-IL" sz="2000" dirty="0" smtClean="0"/>
              <a:t> חיה, </a:t>
            </a:r>
            <a:r>
              <a:rPr lang="he-IL" sz="2000" dirty="0"/>
              <a:t>והלא חיה בכלל בהמה </a:t>
            </a:r>
            <a:r>
              <a:rPr lang="he-IL" sz="2000" dirty="0" smtClean="0"/>
              <a:t>היא!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מאי </a:t>
            </a:r>
            <a:r>
              <a:rPr lang="he-IL" sz="2000" dirty="0" smtClean="0"/>
              <a:t>חייתם, </a:t>
            </a:r>
            <a:r>
              <a:rPr lang="he-IL" sz="2000" dirty="0" err="1"/>
              <a:t>חיותא</a:t>
            </a:r>
            <a:r>
              <a:rPr lang="he-IL" sz="2000" dirty="0"/>
              <a:t> ממש -</a:t>
            </a:r>
            <a:r>
              <a:rPr lang="he-IL" sz="2000" dirty="0" smtClean="0"/>
              <a:t> פשיטא! 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לאו </a:t>
            </a:r>
            <a:r>
              <a:rPr lang="he-IL" sz="2000" dirty="0" smtClean="0"/>
              <a:t>כביסה, </a:t>
            </a:r>
            <a:r>
              <a:rPr lang="he-IL" sz="2000" dirty="0" err="1"/>
              <a:t>דהא</a:t>
            </a:r>
            <a:r>
              <a:rPr lang="he-IL" sz="2000" dirty="0"/>
              <a:t> איכא צערא </a:t>
            </a:r>
            <a:r>
              <a:rPr lang="he-IL" sz="2000" dirty="0" err="1" smtClean="0"/>
              <a:t>דערבוביתא</a:t>
            </a:r>
            <a:r>
              <a:rPr lang="he-IL" sz="2000" dirty="0"/>
              <a:t>.</a:t>
            </a:r>
            <a:endParaRPr lang="he-IL" sz="2000" dirty="0" smtClean="0"/>
          </a:p>
          <a:p>
            <a:pPr>
              <a:lnSpc>
                <a:spcPct val="150000"/>
              </a:lnSpc>
            </a:pPr>
            <a:endParaRPr lang="he-I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323528" y="4005064"/>
            <a:ext cx="2795060" cy="1008112"/>
          </a:xfrm>
          <a:prstGeom prst="wedgeRoundRectCallout">
            <a:avLst>
              <a:gd name="adj1" fmla="val 60980"/>
              <a:gd name="adj2" fmla="val -4284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במדבר לה/ג: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והיו הערים להם לשבת ומגרשיהם יהיו לבהמתם ולרכשם ולכל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חיתם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85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8578" y="1784864"/>
            <a:ext cx="7449076" cy="49305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''ר</a:t>
            </a:r>
            <a:r>
              <a:rPr lang="he-IL" dirty="0"/>
              <a:t> יוסי אין אלו נדרי עינוי נפש: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איבעיא</a:t>
            </a:r>
            <a:r>
              <a:rPr lang="he-IL" dirty="0" smtClean="0"/>
              <a:t> להו: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לר</a:t>
            </a:r>
            <a:r>
              <a:rPr lang="he-IL" dirty="0"/>
              <a:t>' </a:t>
            </a:r>
            <a:r>
              <a:rPr lang="he-IL" dirty="0" smtClean="0"/>
              <a:t>יוסי, </a:t>
            </a:r>
            <a:r>
              <a:rPr lang="he-IL" dirty="0"/>
              <a:t>מהו שיפר משום דברים שבינו </a:t>
            </a:r>
            <a:r>
              <a:rPr lang="he-IL" dirty="0" smtClean="0"/>
              <a:t>לבינה?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</a:t>
            </a:r>
            <a:r>
              <a:rPr lang="he-IL" dirty="0" err="1" smtClean="0"/>
              <a:t>'ש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א''ר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יוסי אין אלו נדרי עינוי נפש </a:t>
            </a:r>
            <a:r>
              <a:rPr lang="he-IL" dirty="0" smtClean="0"/>
              <a:t>- אבל </a:t>
            </a:r>
            <a:r>
              <a:rPr lang="he-IL" dirty="0"/>
              <a:t>דברים שבינו לבינה </a:t>
            </a:r>
            <a:r>
              <a:rPr lang="he-IL" dirty="0" err="1" smtClean="0"/>
              <a:t>הויין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דלמא</a:t>
            </a:r>
            <a:r>
              <a:rPr lang="he-IL" dirty="0" smtClean="0"/>
              <a:t> </a:t>
            </a:r>
            <a:r>
              <a:rPr lang="he-IL" dirty="0" err="1"/>
              <a:t>לדידהו</a:t>
            </a:r>
            <a:r>
              <a:rPr lang="he-IL" dirty="0"/>
              <a:t> </a:t>
            </a:r>
            <a:r>
              <a:rPr lang="he-IL" dirty="0" err="1"/>
              <a:t>קאמר</a:t>
            </a:r>
            <a:r>
              <a:rPr lang="he-IL" dirty="0"/>
              <a:t> </a:t>
            </a:r>
            <a:r>
              <a:rPr lang="he-IL" dirty="0" smtClean="0"/>
              <a:t>להו,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לדידי </a:t>
            </a:r>
            <a:r>
              <a:rPr lang="he-IL" dirty="0"/>
              <a:t>אפי' דברים שבינו לבינה לא </a:t>
            </a:r>
            <a:r>
              <a:rPr lang="he-IL" dirty="0" err="1" smtClean="0"/>
              <a:t>הויין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לדידכו</a:t>
            </a:r>
            <a:r>
              <a:rPr lang="he-IL" dirty="0" smtClean="0"/>
              <a:t> </a:t>
            </a:r>
            <a:r>
              <a:rPr lang="he-IL" dirty="0" err="1"/>
              <a:t>דאמריתו</a:t>
            </a:r>
            <a:r>
              <a:rPr lang="he-IL" dirty="0"/>
              <a:t> </a:t>
            </a:r>
            <a:r>
              <a:rPr lang="he-IL" dirty="0" err="1"/>
              <a:t>הויין</a:t>
            </a:r>
            <a:r>
              <a:rPr lang="he-IL" dirty="0"/>
              <a:t> נדרי עינוי נפש אודו לי </a:t>
            </a:r>
            <a:r>
              <a:rPr lang="he-IL" dirty="0" err="1"/>
              <a:t>דאין</a:t>
            </a:r>
            <a:r>
              <a:rPr lang="he-IL" dirty="0"/>
              <a:t> אלו נדרי עינוי </a:t>
            </a:r>
            <a:r>
              <a:rPr lang="he-IL" dirty="0" smtClean="0"/>
              <a:t>נפש.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מאי?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אדא</a:t>
            </a:r>
            <a:r>
              <a:rPr lang="he-IL" dirty="0"/>
              <a:t> בר אהבה אומר: מפר.</a:t>
            </a:r>
          </a:p>
          <a:p>
            <a:pPr>
              <a:lnSpc>
                <a:spcPct val="120000"/>
              </a:lnSpc>
            </a:pPr>
            <a:r>
              <a:rPr lang="he-IL" dirty="0"/>
              <a:t>רב </a:t>
            </a:r>
            <a:r>
              <a:rPr lang="he-IL" dirty="0" err="1"/>
              <a:t>הונא</a:t>
            </a:r>
            <a:r>
              <a:rPr lang="he-IL" dirty="0"/>
              <a:t> אומר: אין מפר, שלא מצינו שועל שמת בעפר </a:t>
            </a:r>
            <a:r>
              <a:rPr lang="he-IL" dirty="0" smtClean="0"/>
              <a:t>פיר.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26806" y="35332"/>
            <a:ext cx="18059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א - דף פא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3017804" y="188640"/>
            <a:ext cx="5603372" cy="1368152"/>
          </a:xfrm>
          <a:prstGeom prst="wedgeRoundRectCallout">
            <a:avLst>
              <a:gd name="adj1" fmla="val 55095"/>
              <a:gd name="adj2" fmla="val 502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עט עמוד א - עמוד 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ואלו נדרים שהוא מפר דברים שיש בהן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ענוי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נפש אם ארחץ ואם לא ארחץ אם אתקשט ואם לא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אתקשט.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אמר רבי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יוסי: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אין אלו נדרי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ענוי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נפש...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4442" y="627992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42838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1880234"/>
            <a:ext cx="7809116" cy="50413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תניא </a:t>
            </a:r>
            <a:r>
              <a:rPr lang="he-IL" dirty="0"/>
              <a:t>כוותיה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אדא</a:t>
            </a:r>
            <a:r>
              <a:rPr lang="he-IL" dirty="0"/>
              <a:t> בר </a:t>
            </a:r>
            <a:r>
              <a:rPr lang="he-IL" dirty="0" smtClean="0"/>
              <a:t>אהבה: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דברים שיש בהן עינוי נפש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מפר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בין בינו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לבינה,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בין בינה לבין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אחרים.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שאין בהן עינוי נפש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בינו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לבינה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בינה לבין אחרים אינו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כיצד?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אמרה "קונם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פירות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עלי" -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ה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''ז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יפר.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"קונם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שאיני עושה לפי אבא לפי אחיך לפי אביך לפי אחי ושלא אתן תבן לפני בהמתך ומים לפני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בקרך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 - אין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יכול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להפר.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"שלא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אכחול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שלא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אפקוס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ושלא אשמש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מטתי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 - יפר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משום דברים שבינו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לבינה.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"שלא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אציע לך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מטתך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ושלא אמזוג לך את הכוס ושלא ארחץ לך פניך ידיך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ורגליך"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צריך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להפר,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ר''ג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אומר: יפר,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שנא' "לא יחל דברו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דבר אחר: "לא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יחל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דברו" - מכאן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לחכם שאין מתיר נדרי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עצמו.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מאן </a:t>
            </a:r>
            <a:r>
              <a:rPr lang="he-IL" dirty="0"/>
              <a:t>שמעינן </a:t>
            </a:r>
            <a:r>
              <a:rPr lang="he-IL" dirty="0" err="1"/>
              <a:t>דאמר</a:t>
            </a:r>
            <a:r>
              <a:rPr lang="he-IL" dirty="0"/>
              <a:t> שלא </a:t>
            </a:r>
            <a:r>
              <a:rPr lang="he-IL" dirty="0" err="1"/>
              <a:t>אכחול</a:t>
            </a:r>
            <a:r>
              <a:rPr lang="he-IL" dirty="0"/>
              <a:t> ושלא </a:t>
            </a:r>
            <a:r>
              <a:rPr lang="he-IL" dirty="0" err="1"/>
              <a:t>אפקוס</a:t>
            </a:r>
            <a:r>
              <a:rPr lang="he-IL" dirty="0"/>
              <a:t> דברים שבינו לבינה </a:t>
            </a:r>
            <a:r>
              <a:rPr lang="he-IL" dirty="0" err="1"/>
              <a:t>הויין</a:t>
            </a:r>
            <a:r>
              <a:rPr lang="he-IL" dirty="0"/>
              <a:t> </a:t>
            </a:r>
            <a:r>
              <a:rPr lang="he-IL" dirty="0" smtClean="0"/>
              <a:t>- ר</a:t>
            </a:r>
            <a:r>
              <a:rPr lang="he-IL" dirty="0"/>
              <a:t>' </a:t>
            </a:r>
            <a:r>
              <a:rPr lang="he-IL" dirty="0" smtClean="0"/>
              <a:t>יוסי,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וקתני</a:t>
            </a:r>
            <a:r>
              <a:rPr lang="he-IL" dirty="0" smtClean="0"/>
              <a:t> </a:t>
            </a:r>
            <a:r>
              <a:rPr lang="he-IL" dirty="0" err="1"/>
              <a:t>דמפר</a:t>
            </a:r>
            <a:r>
              <a:rPr lang="he-IL" dirty="0"/>
              <a:t> משום דברים שבינו </a:t>
            </a:r>
            <a:r>
              <a:rPr lang="he-IL" dirty="0" smtClean="0"/>
              <a:t>לבינה.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4067944" y="218620"/>
            <a:ext cx="4553232" cy="1368152"/>
          </a:xfrm>
          <a:prstGeom prst="wedgeRoundRectCallout">
            <a:avLst>
              <a:gd name="adj1" fmla="val 55095"/>
              <a:gd name="adj2" fmla="val 502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tx1"/>
                </a:solidFill>
              </a:rPr>
              <a:t>איבעיא</a:t>
            </a:r>
            <a:r>
              <a:rPr lang="he-IL" sz="1500" dirty="0">
                <a:solidFill>
                  <a:schemeClr val="tx1"/>
                </a:solidFill>
              </a:rPr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tx1"/>
                </a:solidFill>
              </a:rPr>
              <a:t>לר</a:t>
            </a:r>
            <a:r>
              <a:rPr lang="he-IL" sz="1500" dirty="0">
                <a:solidFill>
                  <a:schemeClr val="tx1"/>
                </a:solidFill>
              </a:rPr>
              <a:t>' יוסי, מהו שיפר משום דברים שבינו לבינה</a:t>
            </a:r>
            <a:r>
              <a:rPr lang="he-IL" sz="1500" dirty="0" smtClean="0">
                <a:solidFill>
                  <a:schemeClr val="tx1"/>
                </a:solidFill>
              </a:rPr>
              <a:t>?...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 </a:t>
            </a:r>
            <a:r>
              <a:rPr lang="he-IL" sz="1500" dirty="0" err="1">
                <a:solidFill>
                  <a:schemeClr val="tx1"/>
                </a:solidFill>
              </a:rPr>
              <a:t>אדא</a:t>
            </a:r>
            <a:r>
              <a:rPr lang="he-IL" sz="1500" dirty="0">
                <a:solidFill>
                  <a:schemeClr val="tx1"/>
                </a:solidFill>
              </a:rPr>
              <a:t> בר אהבה אומר: מפר.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 </a:t>
            </a:r>
            <a:r>
              <a:rPr lang="he-IL" sz="1500" dirty="0" err="1">
                <a:solidFill>
                  <a:schemeClr val="tx1"/>
                </a:solidFill>
              </a:rPr>
              <a:t>הונא</a:t>
            </a:r>
            <a:r>
              <a:rPr lang="he-IL" sz="1500" dirty="0">
                <a:solidFill>
                  <a:schemeClr val="tx1"/>
                </a:solidFill>
              </a:rPr>
              <a:t> אומר: אין מפר, שלא מצינו שועל שמת בעפר פיר.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1196" y="3316016"/>
            <a:ext cx="399796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sz="700" dirty="0"/>
          </a:p>
          <a:p>
            <a:r>
              <a:rPr lang="he-IL" dirty="0" smtClean="0"/>
              <a:t>②</a:t>
            </a:r>
          </a:p>
          <a:p>
            <a:endParaRPr lang="he-IL" sz="3000" dirty="0"/>
          </a:p>
          <a:p>
            <a:r>
              <a:rPr lang="he-IL" dirty="0" smtClean="0"/>
              <a:t>③</a:t>
            </a:r>
          </a:p>
          <a:p>
            <a:endParaRPr lang="he-IL" sz="900" dirty="0"/>
          </a:p>
          <a:p>
            <a:r>
              <a:rPr lang="he-IL" dirty="0" smtClean="0"/>
              <a:t>④</a:t>
            </a:r>
          </a:p>
          <a:p>
            <a:endParaRPr lang="he-IL" sz="1100" dirty="0"/>
          </a:p>
          <a:p>
            <a:endParaRPr lang="he-IL" dirty="0"/>
          </a:p>
        </p:txBody>
      </p:sp>
      <p:sp>
        <p:nvSpPr>
          <p:cNvPr id="7" name="הסבר מלבני מעוגל 6"/>
          <p:cNvSpPr/>
          <p:nvPr/>
        </p:nvSpPr>
        <p:spPr>
          <a:xfrm>
            <a:off x="611560" y="539229"/>
            <a:ext cx="3096344" cy="1510502"/>
          </a:xfrm>
          <a:prstGeom prst="wedgeRoundRectCallout">
            <a:avLst>
              <a:gd name="adj1" fmla="val -56667"/>
              <a:gd name="adj2" fmla="val 4223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עט עמוד א - עמוד 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ואלו נדרים שהוא מפר דברים שיש בהן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ענוי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נפש אם ארחץ ואם לא ארחץ אם אתקשט ואם לא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אתקשט.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אמר רבי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יוסי: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אין אלו נדרי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ענוי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נפש...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5596" y="2383135"/>
            <a:ext cx="7809116" cy="40811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מר: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ושלא אשמש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מטתי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יפר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משום דברים שבינו לבינה.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היכי</a:t>
            </a:r>
            <a:r>
              <a:rPr lang="he-IL" dirty="0" smtClean="0"/>
              <a:t> דמי?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אילימא</a:t>
            </a:r>
            <a:r>
              <a:rPr lang="he-IL" dirty="0" smtClean="0"/>
              <a:t> </a:t>
            </a:r>
            <a:r>
              <a:rPr lang="he-IL" dirty="0" err="1"/>
              <a:t>דאמרה</a:t>
            </a:r>
            <a:r>
              <a:rPr lang="he-IL" dirty="0"/>
              <a:t> הנאת תשמישי </a:t>
            </a:r>
            <a:r>
              <a:rPr lang="he-IL" dirty="0" smtClean="0"/>
              <a:t>עליך? </a:t>
            </a:r>
            <a:r>
              <a:rPr lang="he-IL" dirty="0"/>
              <a:t>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למה </a:t>
            </a:r>
            <a:r>
              <a:rPr lang="he-IL" dirty="0"/>
              <a:t>לי </a:t>
            </a:r>
            <a:r>
              <a:rPr lang="he-IL" dirty="0" smtClean="0"/>
              <a:t>הפרה, </a:t>
            </a:r>
            <a:r>
              <a:rPr lang="he-IL" dirty="0"/>
              <a:t>הא משועבדת </a:t>
            </a:r>
            <a:r>
              <a:rPr lang="he-IL" dirty="0" smtClean="0"/>
              <a:t>ליה!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באומרת הנאת תשמישך </a:t>
            </a:r>
            <a:r>
              <a:rPr lang="he-IL" dirty="0" smtClean="0"/>
              <a:t>עלי,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וכרב כהנא, </a:t>
            </a:r>
            <a:r>
              <a:rPr lang="he-IL" dirty="0" err="1"/>
              <a:t>דאמר</a:t>
            </a:r>
            <a:r>
              <a:rPr lang="he-IL" dirty="0"/>
              <a:t> רב </a:t>
            </a:r>
            <a:r>
              <a:rPr lang="he-IL" dirty="0" smtClean="0"/>
              <a:t>כהנא: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הנאת </a:t>
            </a:r>
            <a:r>
              <a:rPr lang="he-IL" dirty="0"/>
              <a:t>תשמישי עליך </a:t>
            </a:r>
            <a:r>
              <a:rPr lang="he-IL" dirty="0" smtClean="0"/>
              <a:t>- כופה ומשמשתו,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הנאת </a:t>
            </a:r>
            <a:r>
              <a:rPr lang="he-IL" dirty="0"/>
              <a:t>תשמישך עלי </a:t>
            </a:r>
            <a:r>
              <a:rPr lang="he-IL" dirty="0"/>
              <a:t>-</a:t>
            </a:r>
            <a:r>
              <a:rPr lang="he-IL" dirty="0" smtClean="0"/>
              <a:t> </a:t>
            </a:r>
            <a:r>
              <a:rPr lang="he-IL" dirty="0" smtClean="0"/>
              <a:t>יפר, </a:t>
            </a:r>
            <a:r>
              <a:rPr lang="he-IL" dirty="0"/>
              <a:t>שאין </a:t>
            </a:r>
            <a:r>
              <a:rPr lang="he-IL" dirty="0" err="1"/>
              <a:t>מאכילין</a:t>
            </a:r>
            <a:r>
              <a:rPr lang="he-IL" dirty="0"/>
              <a:t> את האדם דבר האסור </a:t>
            </a:r>
            <a:r>
              <a:rPr lang="he-IL" dirty="0" smtClean="0"/>
              <a:t>לו.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פא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2987824" y="293570"/>
            <a:ext cx="5633352" cy="1661614"/>
          </a:xfrm>
          <a:prstGeom prst="wedgeRoundRectCallout">
            <a:avLst>
              <a:gd name="adj1" fmla="val 55095"/>
              <a:gd name="adj2" fmla="val 502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תניא כוותיה </a:t>
            </a:r>
            <a:r>
              <a:rPr lang="he-IL" sz="1400" dirty="0" err="1">
                <a:solidFill>
                  <a:schemeClr val="tx1"/>
                </a:solidFill>
              </a:rPr>
              <a:t>דרב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אדא</a:t>
            </a:r>
            <a:r>
              <a:rPr lang="he-IL" sz="1400" dirty="0">
                <a:solidFill>
                  <a:schemeClr val="tx1"/>
                </a:solidFill>
              </a:rPr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דברים שיש בהן עינוי נפש - מפר בין בינו לבינה, בין בינה לבין אחרים.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שאין בהן עינוי נפש - בינו לבינה מפר, בינה לבין אחרים אינו מפר.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כיצד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?...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שלא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אכחול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שלא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אפקוס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ושלא אשמש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מטתי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" - יפר משום דברים שבינו לבינה.</a:t>
            </a:r>
          </a:p>
        </p:txBody>
      </p:sp>
    </p:spTree>
    <p:extLst>
      <p:ext uri="{BB962C8B-B14F-4D97-AF65-F5344CB8AC3E}">
        <p14:creationId xmlns:p14="http://schemas.microsoft.com/office/powerpoint/2010/main" val="16542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9498</TotalTime>
  <Words>2089</Words>
  <Application>Microsoft Office PowerPoint</Application>
  <PresentationFormat>‫הצגה על המסך (4:3)</PresentationFormat>
  <Paragraphs>314</Paragraphs>
  <Slides>12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944</cp:revision>
  <dcterms:created xsi:type="dcterms:W3CDTF">2015-01-28T10:22:53Z</dcterms:created>
  <dcterms:modified xsi:type="dcterms:W3CDTF">2015-08-13T17:48:14Z</dcterms:modified>
</cp:coreProperties>
</file>