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76" r:id="rId2"/>
    <p:sldId id="300" r:id="rId3"/>
    <p:sldId id="308" r:id="rId4"/>
    <p:sldId id="304" r:id="rId5"/>
    <p:sldId id="305" r:id="rId6"/>
    <p:sldId id="307" r:id="rId7"/>
    <p:sldId id="306" r:id="rId8"/>
    <p:sldId id="301" r:id="rId9"/>
    <p:sldId id="274" r:id="rId10"/>
    <p:sldId id="293"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062" autoAdjust="0"/>
  </p:normalViewPr>
  <p:slideViewPr>
    <p:cSldViewPr>
      <p:cViewPr varScale="1">
        <p:scale>
          <a:sx n="65" d="100"/>
          <a:sy n="65" d="100"/>
        </p:scale>
        <p:origin x="153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ג'/אלול/תשע"ה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אינו צריך להפר</a:t>
            </a:r>
            <a:r>
              <a:rPr lang="he-IL" dirty="0" smtClean="0"/>
              <a:t>. נדר זה שאין בה </a:t>
            </a:r>
            <a:r>
              <a:rPr lang="he-IL" dirty="0" err="1" smtClean="0"/>
              <a:t>כח</a:t>
            </a:r>
            <a:r>
              <a:rPr lang="he-IL" dirty="0" smtClean="0"/>
              <a:t> להקדישו לפי שהוא שלו: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שמא תעדיף עליו</a:t>
            </a:r>
            <a:r>
              <a:rPr lang="he-IL" dirty="0" smtClean="0"/>
              <a:t>. יותר ממה שפסקו לה חכמים משקל חמש סלעים </a:t>
            </a:r>
            <a:r>
              <a:rPr lang="he-IL" dirty="0" err="1" smtClean="0"/>
              <a:t>דמותר</a:t>
            </a:r>
            <a:r>
              <a:rPr lang="he-IL" dirty="0" smtClean="0"/>
              <a:t> זה אינו שלו ויכולה להקדישו: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ר' יוחנן בן </a:t>
            </a:r>
            <a:r>
              <a:rPr lang="he-IL" b="1" dirty="0" err="1" smtClean="0"/>
              <a:t>נורי</a:t>
            </a:r>
            <a:r>
              <a:rPr lang="he-IL" b="1" dirty="0" smtClean="0"/>
              <a:t> אומר</a:t>
            </a:r>
            <a:r>
              <a:rPr lang="he-IL" dirty="0" smtClean="0"/>
              <a:t>. אף עיקר מעשה ידיה צריך הפרה:</a:t>
            </a:r>
            <a:r>
              <a:rPr lang="he-IL" b="1" dirty="0" smtClean="0"/>
              <a:t> שמא </a:t>
            </a:r>
            <a:r>
              <a:rPr lang="he-IL" b="1" dirty="0" err="1" smtClean="0"/>
              <a:t>יגרשנה</a:t>
            </a:r>
            <a:r>
              <a:rPr lang="he-IL" dirty="0" smtClean="0"/>
              <a:t>. ויהא הנדר חל </a:t>
            </a:r>
            <a:r>
              <a:rPr lang="he-IL" dirty="0" err="1" smtClean="0"/>
              <a:t>שמשגרשה</a:t>
            </a:r>
            <a:r>
              <a:rPr lang="he-IL" dirty="0" smtClean="0"/>
              <a:t> אינה משועבדת לו למעשה ידיה:</a:t>
            </a:r>
            <a:r>
              <a:rPr lang="he-IL" b="1" dirty="0" smtClean="0"/>
              <a:t> ותהא אסורה לחזור לו</a:t>
            </a:r>
            <a:r>
              <a:rPr lang="he-IL" dirty="0" smtClean="0"/>
              <a:t>. לפי שנאסר מעשה ידיה עליו ואי אפשר לו ליזהר שלא </a:t>
            </a:r>
            <a:r>
              <a:rPr lang="he-IL" dirty="0" err="1" smtClean="0"/>
              <a:t>תטחון</a:t>
            </a:r>
            <a:r>
              <a:rPr lang="he-IL" dirty="0" smtClean="0"/>
              <a:t> ולא תאפה וכל שאר מלאכות השנויות במשנתנו </a:t>
            </a:r>
            <a:r>
              <a:rPr lang="he-IL" dirty="0" err="1" smtClean="0"/>
              <a:t>שהאשה</a:t>
            </a:r>
            <a:r>
              <a:rPr lang="he-IL" dirty="0" smtClean="0"/>
              <a:t> עושה לבעלה: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err="1" smtClean="0">
                <a:solidFill>
                  <a:schemeClr val="tx1"/>
                </a:solidFill>
                <a:effectLst/>
                <a:latin typeface="+mn-lt"/>
                <a:ea typeface="+mn-ea"/>
                <a:cs typeface="+mn-cs"/>
              </a:rPr>
              <a:t>תוס</a:t>
            </a:r>
            <a:r>
              <a:rPr lang="he-IL" sz="1200" kern="1200" dirty="0" smtClean="0">
                <a:solidFill>
                  <a:schemeClr val="tx1"/>
                </a:solidFill>
                <a:effectLst/>
                <a:latin typeface="+mn-lt"/>
                <a:ea typeface="+mn-ea"/>
                <a:cs typeface="+mn-cs"/>
              </a:rPr>
              <a:t>': </a:t>
            </a:r>
            <a:r>
              <a:rPr lang="he-IL" b="1" dirty="0" smtClean="0"/>
              <a:t>אינו</a:t>
            </a:r>
            <a:r>
              <a:rPr lang="he-IL" dirty="0" smtClean="0"/>
              <a:t> צריך להפר. במעלה לה מזונות ומעה כסף איירי ולכך אינו צריך להפר שהמותר </a:t>
            </a:r>
            <a:r>
              <a:rPr lang="he-IL" dirty="0" err="1" smtClean="0"/>
              <a:t>הכל</a:t>
            </a:r>
            <a:r>
              <a:rPr lang="he-IL" dirty="0" smtClean="0"/>
              <a:t> שלו ואם משום העדפה שעל ידי הדחק גם היא שלו ...</a:t>
            </a:r>
            <a:r>
              <a:rPr lang="he-IL" sz="1200" kern="1200" dirty="0" smtClean="0">
                <a:solidFill>
                  <a:schemeClr val="tx1"/>
                </a:solidFill>
                <a:effectLst/>
                <a:latin typeface="+mn-lt"/>
                <a:ea typeface="+mn-ea"/>
                <a:cs typeface="+mn-cs"/>
              </a:rPr>
              <a:t> </a:t>
            </a:r>
            <a:r>
              <a:rPr lang="he-IL" b="1" dirty="0" smtClean="0"/>
              <a:t>רבי</a:t>
            </a:r>
            <a:r>
              <a:rPr lang="he-IL" dirty="0" smtClean="0"/>
              <a:t> עקיבא אומר יפר. </a:t>
            </a:r>
            <a:r>
              <a:rPr lang="he-IL" dirty="0" err="1" smtClean="0"/>
              <a:t>דקסבר</a:t>
            </a:r>
            <a:r>
              <a:rPr lang="he-IL" dirty="0" smtClean="0"/>
              <a:t> </a:t>
            </a:r>
            <a:r>
              <a:rPr lang="he-IL" dirty="0" err="1" smtClean="0"/>
              <a:t>דהעדפה</a:t>
            </a:r>
            <a:r>
              <a:rPr lang="he-IL" dirty="0" smtClean="0"/>
              <a:t> שעל ידי הדחק הוי לאשה.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הקושיה ממשנה בכתובות נח עמוד ב</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387115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כי אמר שמואל הלכה כר' יוחנן בן </a:t>
            </a:r>
            <a:r>
              <a:rPr lang="he-IL" b="1" dirty="0" err="1" smtClean="0"/>
              <a:t>נורי</a:t>
            </a:r>
            <a:r>
              <a:rPr lang="he-IL" b="1" dirty="0" smtClean="0"/>
              <a:t> להעדפה</a:t>
            </a:r>
            <a:r>
              <a:rPr lang="he-IL" dirty="0" smtClean="0"/>
              <a:t>. </a:t>
            </a:r>
            <a:r>
              <a:rPr lang="he-IL" dirty="0" err="1" smtClean="0"/>
              <a:t>קאמר</a:t>
            </a:r>
            <a:r>
              <a:rPr lang="he-IL" dirty="0" smtClean="0"/>
              <a:t> כלומר הלכה </a:t>
            </a:r>
            <a:r>
              <a:rPr lang="he-IL" dirty="0" err="1" smtClean="0"/>
              <a:t>דיפר</a:t>
            </a:r>
            <a:r>
              <a:rPr lang="he-IL" dirty="0" smtClean="0"/>
              <a:t> ולאו מטעמיה </a:t>
            </a:r>
            <a:r>
              <a:rPr lang="he-IL" dirty="0" err="1" smtClean="0"/>
              <a:t>דאילו</a:t>
            </a:r>
            <a:r>
              <a:rPr lang="he-IL" dirty="0" smtClean="0"/>
              <a:t> </a:t>
            </a:r>
            <a:r>
              <a:rPr lang="he-IL" dirty="0" err="1" smtClean="0"/>
              <a:t>לר</a:t>
            </a:r>
            <a:r>
              <a:rPr lang="he-IL" dirty="0" smtClean="0"/>
              <a:t>' יוחנן עיקר מעשה ידיה צריך הפרה ולשמואל משום העדפה שמא תעדיף על הראוי הוא </a:t>
            </a:r>
            <a:r>
              <a:rPr lang="he-IL" dirty="0" err="1" smtClean="0"/>
              <a:t>דאמר</a:t>
            </a:r>
            <a:r>
              <a:rPr lang="he-IL" dirty="0" smtClean="0"/>
              <a:t> יפר </a:t>
            </a:r>
            <a:r>
              <a:rPr lang="he-IL" dirty="0" err="1" smtClean="0"/>
              <a:t>והשתא</a:t>
            </a:r>
            <a:r>
              <a:rPr lang="he-IL" dirty="0" smtClean="0"/>
              <a:t> </a:t>
            </a:r>
            <a:r>
              <a:rPr lang="he-IL" dirty="0" err="1" smtClean="0"/>
              <a:t>נמי</a:t>
            </a:r>
            <a:r>
              <a:rPr lang="he-IL" dirty="0" smtClean="0"/>
              <a:t> </a:t>
            </a:r>
            <a:r>
              <a:rPr lang="he-IL" dirty="0" err="1" smtClean="0"/>
              <a:t>הוה</a:t>
            </a:r>
            <a:r>
              <a:rPr lang="he-IL" dirty="0" smtClean="0"/>
              <a:t> מצי </a:t>
            </a:r>
            <a:r>
              <a:rPr lang="he-IL" dirty="0" err="1" smtClean="0"/>
              <a:t>לאקשויי</a:t>
            </a:r>
            <a:r>
              <a:rPr lang="he-IL" dirty="0" smtClean="0"/>
              <a:t> סוף סוף לא בא לעולם </a:t>
            </a:r>
            <a:r>
              <a:rPr lang="he-IL" dirty="0" err="1" smtClean="0"/>
              <a:t>דהא</a:t>
            </a:r>
            <a:r>
              <a:rPr lang="he-IL" dirty="0" smtClean="0"/>
              <a:t> לא נעשה אלא </a:t>
            </a:r>
            <a:r>
              <a:rPr lang="he-IL" dirty="0" err="1" smtClean="0"/>
              <a:t>אקשי</a:t>
            </a:r>
            <a:r>
              <a:rPr lang="he-IL" dirty="0" smtClean="0"/>
              <a:t> ליה קושיא </a:t>
            </a:r>
            <a:r>
              <a:rPr lang="he-IL" dirty="0" err="1" smtClean="0"/>
              <a:t>אחריתא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אין הלכה </a:t>
            </a:r>
            <a:r>
              <a:rPr lang="he-IL" b="1" dirty="0" err="1" smtClean="0"/>
              <a:t>כת''ק</a:t>
            </a:r>
            <a:r>
              <a:rPr lang="he-IL" dirty="0" smtClean="0"/>
              <a:t>. </a:t>
            </a:r>
            <a:r>
              <a:rPr lang="he-IL" dirty="0" err="1" smtClean="0"/>
              <a:t>דאמר</a:t>
            </a:r>
            <a:r>
              <a:rPr lang="he-IL" dirty="0" smtClean="0"/>
              <a:t> אין צריך להפר אלא יפר:</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576688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ושאני קונמות</a:t>
            </a:r>
            <a:r>
              <a:rPr lang="he-IL" dirty="0" smtClean="0"/>
              <a:t>. הקדש שאינו הקדש לכל אלא על אדם אחד בלשון קונם: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מתוך</a:t>
            </a:r>
            <a:r>
              <a:rPr lang="he-IL" dirty="0" smtClean="0"/>
              <a:t>. שהוא תופס במקום שאין סתם הקדש תופס שאדם אוסר פירות </a:t>
            </a:r>
            <a:r>
              <a:rPr lang="he-IL" dirty="0" err="1" smtClean="0"/>
              <a:t>חבירו</a:t>
            </a:r>
            <a:r>
              <a:rPr lang="he-IL" dirty="0" smtClean="0"/>
              <a:t> עליו ואומר קונם פירות פלוני עלי ובסתם הקדש אין אדם מקדיש דבר שאינו שלו הלכך אדם אוסר עליו </a:t>
            </a:r>
            <a:r>
              <a:rPr lang="he-IL" dirty="0" err="1" smtClean="0"/>
              <a:t>נמי</a:t>
            </a:r>
            <a:r>
              <a:rPr lang="he-IL" dirty="0" smtClean="0"/>
              <a:t> דבר שלא בא לעולם אבל מתני' במקדיש הקדש גמור איירי ואינו ממהר לתפוס כקונם:</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2040119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באומרת יקדשו ידי </a:t>
            </a:r>
            <a:r>
              <a:rPr lang="he-IL" b="1" dirty="0" err="1" smtClean="0"/>
              <a:t>כו</a:t>
            </a:r>
            <a:r>
              <a:rPr lang="he-IL" b="1" dirty="0" smtClean="0"/>
              <a:t>'</a:t>
            </a:r>
            <a:r>
              <a:rPr lang="he-IL" dirty="0" smtClean="0"/>
              <a:t>. שהמלאכה כמי שבאת לעולם ועל הגירושין שלא באו </a:t>
            </a:r>
            <a:r>
              <a:rPr lang="he-IL" dirty="0" err="1" smtClean="0"/>
              <a:t>קא</a:t>
            </a:r>
            <a:r>
              <a:rPr lang="he-IL" dirty="0" smtClean="0"/>
              <a:t> מסיק ואזיל </a:t>
            </a:r>
            <a:r>
              <a:rPr lang="he-IL" dirty="0" err="1" smtClean="0"/>
              <a:t>ומתניתין</a:t>
            </a:r>
            <a:r>
              <a:rPr lang="he-IL" dirty="0" smtClean="0"/>
              <a:t> באומר מעשה ידיך הקדש:</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ומי איכא מידי </a:t>
            </a:r>
            <a:r>
              <a:rPr lang="he-IL" b="1" dirty="0" err="1" smtClean="0"/>
              <a:t>כו</a:t>
            </a:r>
            <a:r>
              <a:rPr lang="he-IL" b="1" dirty="0" smtClean="0"/>
              <a:t>'</a:t>
            </a:r>
            <a:r>
              <a:rPr lang="he-IL" dirty="0" smtClean="0"/>
              <a:t>. כלומר תירצת לא בא לעולם </a:t>
            </a:r>
            <a:r>
              <a:rPr lang="he-IL" dirty="0" err="1" smtClean="0"/>
              <a:t>דמלאכה</a:t>
            </a:r>
            <a:r>
              <a:rPr lang="he-IL" dirty="0" smtClean="0"/>
              <a:t> לא בא לעולם </a:t>
            </a:r>
            <a:r>
              <a:rPr lang="he-IL" dirty="0" err="1" smtClean="0"/>
              <a:t>דגירושין</a:t>
            </a:r>
            <a:r>
              <a:rPr lang="he-IL" dirty="0" smtClean="0"/>
              <a:t> לא תירצת </a:t>
            </a:r>
            <a:r>
              <a:rPr lang="he-IL" dirty="0" err="1" smtClean="0"/>
              <a:t>דאילו</a:t>
            </a:r>
            <a:r>
              <a:rPr lang="he-IL" dirty="0" smtClean="0"/>
              <a:t> השתא לית לה </a:t>
            </a:r>
            <a:r>
              <a:rPr lang="he-IL" dirty="0" err="1" smtClean="0"/>
              <a:t>רשותא</a:t>
            </a:r>
            <a:r>
              <a:rPr lang="he-IL" dirty="0" smtClean="0"/>
              <a:t> </a:t>
            </a:r>
            <a:r>
              <a:rPr lang="he-IL" dirty="0" err="1" smtClean="0"/>
              <a:t>לאקדושיה</a:t>
            </a:r>
            <a:r>
              <a:rPr lang="he-IL" dirty="0" smtClean="0"/>
              <a:t> </a:t>
            </a:r>
            <a:r>
              <a:rPr lang="he-IL" dirty="0" err="1" smtClean="0"/>
              <a:t>והיכי</a:t>
            </a:r>
            <a:r>
              <a:rPr lang="he-IL" dirty="0" smtClean="0"/>
              <a:t> קדיש </a:t>
            </a:r>
            <a:r>
              <a:rPr lang="he-IL" dirty="0" err="1" smtClean="0"/>
              <a:t>לקמיה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מי לא קדשה</a:t>
            </a:r>
            <a:r>
              <a:rPr lang="he-IL" dirty="0" smtClean="0"/>
              <a:t>. אם מכרה וחזר ולקחה:</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1279866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בידו להקדישה</a:t>
            </a:r>
            <a:r>
              <a:rPr lang="he-IL" dirty="0" smtClean="0"/>
              <a:t>. שהרי עכשיו שלו וכי </a:t>
            </a:r>
            <a:r>
              <a:rPr lang="he-IL" dirty="0" err="1" smtClean="0"/>
              <a:t>היכי</a:t>
            </a:r>
            <a:r>
              <a:rPr lang="he-IL" dirty="0" smtClean="0"/>
              <a:t> </a:t>
            </a:r>
            <a:r>
              <a:rPr lang="he-IL" dirty="0" err="1" smtClean="0"/>
              <a:t>דאילו</a:t>
            </a:r>
            <a:r>
              <a:rPr lang="he-IL" dirty="0" smtClean="0"/>
              <a:t> אקדשה השתא קדשה כי אמר </a:t>
            </a:r>
            <a:r>
              <a:rPr lang="he-IL" dirty="0" err="1" smtClean="0"/>
              <a:t>נמי</a:t>
            </a:r>
            <a:r>
              <a:rPr lang="he-IL" dirty="0" smtClean="0"/>
              <a:t> </a:t>
            </a:r>
            <a:r>
              <a:rPr lang="he-IL" dirty="0" err="1" smtClean="0"/>
              <a:t>תיקדוש</a:t>
            </a:r>
            <a:r>
              <a:rPr lang="he-IL" dirty="0" smtClean="0"/>
              <a:t> </a:t>
            </a:r>
            <a:r>
              <a:rPr lang="he-IL" dirty="0" err="1" smtClean="0"/>
              <a:t>לקמיה</a:t>
            </a:r>
            <a:r>
              <a:rPr lang="he-IL" dirty="0" smtClean="0"/>
              <a:t> קדשה: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הא לא דמיא</a:t>
            </a:r>
            <a:r>
              <a:rPr lang="he-IL" dirty="0" smtClean="0"/>
              <a:t>. </a:t>
            </a:r>
            <a:r>
              <a:rPr lang="he-IL" dirty="0" err="1" smtClean="0"/>
              <a:t>מסקנא</a:t>
            </a:r>
            <a:r>
              <a:rPr lang="he-IL" dirty="0" smtClean="0"/>
              <a:t> </a:t>
            </a:r>
            <a:r>
              <a:rPr lang="he-IL" dirty="0" err="1" smtClean="0"/>
              <a:t>דקושיא</a:t>
            </a:r>
            <a:r>
              <a:rPr lang="he-IL" dirty="0" smtClean="0"/>
              <a:t> היא: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התם</a:t>
            </a:r>
            <a:r>
              <a:rPr lang="he-IL" dirty="0" smtClean="0"/>
              <a:t>. גבי מכרתי לך אין לו עכשיו בה לא גוף ולא פירות ואין אדם מקדיש דבר שאינו שלו: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הכא גופה בידה הוא</a:t>
            </a:r>
            <a:r>
              <a:rPr lang="he-IL" dirty="0" smtClean="0"/>
              <a:t>. והרי יקדשו ידי אמרה: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הא לא דמיא</a:t>
            </a:r>
            <a:r>
              <a:rPr lang="he-IL" dirty="0" smtClean="0"/>
              <a:t>. </a:t>
            </a:r>
            <a:r>
              <a:rPr lang="he-IL" dirty="0" err="1" smtClean="0"/>
              <a:t>מסקנא</a:t>
            </a:r>
            <a:r>
              <a:rPr lang="he-IL" dirty="0" smtClean="0"/>
              <a:t> </a:t>
            </a:r>
            <a:r>
              <a:rPr lang="he-IL" dirty="0" err="1" smtClean="0"/>
              <a:t>דאתקפתיה</a:t>
            </a:r>
            <a:r>
              <a:rPr lang="he-IL" dirty="0" smtClean="0"/>
              <a:t> היא: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דמיא אלא להא</a:t>
            </a:r>
            <a:r>
              <a:rPr lang="he-IL" dirty="0" smtClean="0"/>
              <a:t>. לא דמי לשדה זו שמשכנתי לך סתם אלא לאומר שדה זו שמשכנתי לעשר שנים </a:t>
            </a:r>
            <a:r>
              <a:rPr lang="he-IL" dirty="0" err="1" smtClean="0"/>
              <a:t>דאין</a:t>
            </a:r>
            <a:r>
              <a:rPr lang="he-IL" dirty="0" smtClean="0"/>
              <a:t> בידו לפדותה ולהקדישה עכשיו: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דקדשה</a:t>
            </a:r>
            <a:r>
              <a:rPr lang="he-IL" dirty="0" smtClean="0"/>
              <a:t>. </a:t>
            </a:r>
            <a:r>
              <a:rPr lang="he-IL" dirty="0" err="1" smtClean="0"/>
              <a:t>דהא</a:t>
            </a:r>
            <a:r>
              <a:rPr lang="he-IL" dirty="0" smtClean="0"/>
              <a:t> שלו היא:</a:t>
            </a:r>
            <a:endParaRPr lang="en-US" sz="120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66457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ביאור:</a:t>
            </a:r>
            <a:r>
              <a:rPr lang="he-IL" b="0" dirty="0" smtClean="0"/>
              <a:t> קונמות</a:t>
            </a:r>
            <a:r>
              <a:rPr lang="he-IL" b="0" baseline="0" dirty="0" smtClean="0"/>
              <a:t> לא דומה להקדש דמים אלא זה כקדושת הגוף, ומפקיע שעבוד בעלה כבר עתה ונמצא שזהו כדבר שבא לעולם ואילו במשנה בכתובות מדובר על בעל שמקדיש את מותר מעשי ידי אשתו בקדושת דמים בלבד וחל רק לאחר מיתה וזה כמקדיש דבר שלא בא לעולם שאינו חל... </a:t>
            </a:r>
            <a:r>
              <a:rPr lang="he-IL" b="0" baseline="0" dirty="0" err="1" smtClean="0"/>
              <a:t>כדרבא</a:t>
            </a:r>
            <a:r>
              <a:rPr lang="he-IL" b="0" baseline="0" dirty="0" smtClean="0"/>
              <a:t> </a:t>
            </a:r>
            <a:r>
              <a:rPr lang="he-IL" b="0" baseline="0" dirty="0" err="1" smtClean="0"/>
              <a:t>דאמר</a:t>
            </a:r>
            <a:r>
              <a:rPr lang="he-IL" b="0" baseline="0" dirty="0" smtClean="0"/>
              <a:t> רבא הקדש היינו קדושת הגוף...</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דקדושת</a:t>
            </a:r>
            <a:r>
              <a:rPr lang="he-IL" b="1" dirty="0" smtClean="0"/>
              <a:t> הגוף </a:t>
            </a:r>
            <a:r>
              <a:rPr lang="he-IL" b="1" dirty="0" err="1" smtClean="0"/>
              <a:t>נינהו</a:t>
            </a:r>
            <a:r>
              <a:rPr lang="he-IL" dirty="0" smtClean="0"/>
              <a:t>. כקדושת מזבח שאין להן פדיון כך אין פדיון לקונם להיות ניתר למי שנאסר עליו שהרי אינו הקדש גמור לתפוס פדיונו אלא אסור על אדם אחד וכיון </a:t>
            </a:r>
            <a:r>
              <a:rPr lang="he-IL" dirty="0" err="1" smtClean="0"/>
              <a:t>דקדושת</a:t>
            </a:r>
            <a:r>
              <a:rPr lang="he-IL" dirty="0" smtClean="0"/>
              <a:t> הגוף הוא מפקיע מידי שעבוד שהיא משועבדת לבעלה וחייל ולקמן פריך </a:t>
            </a:r>
            <a:r>
              <a:rPr lang="he-IL" dirty="0" err="1" smtClean="0"/>
              <a:t>א''כ</a:t>
            </a:r>
            <a:r>
              <a:rPr lang="he-IL" dirty="0" smtClean="0"/>
              <a:t> מאי איריא שמא </a:t>
            </a:r>
            <a:r>
              <a:rPr lang="he-IL" dirty="0" err="1" smtClean="0"/>
              <a:t>יגרשנה</a:t>
            </a:r>
            <a:r>
              <a:rPr lang="he-IL" dirty="0" smtClean="0"/>
              <a:t> </a:t>
            </a:r>
            <a:r>
              <a:rPr lang="he-IL" dirty="0" err="1" smtClean="0"/>
              <a:t>מהשתא</a:t>
            </a:r>
            <a:r>
              <a:rPr lang="he-IL" dirty="0" smtClean="0"/>
              <a:t> חייל:</a:t>
            </a:r>
            <a:r>
              <a:rPr lang="he-IL" b="1" dirty="0" smtClean="0"/>
              <a:t> הקדש</a:t>
            </a:r>
            <a:r>
              <a:rPr lang="he-IL" dirty="0" smtClean="0"/>
              <a:t>. כגון </a:t>
            </a:r>
            <a:r>
              <a:rPr lang="he-IL" dirty="0" err="1" smtClean="0"/>
              <a:t>ששיעבד</a:t>
            </a:r>
            <a:r>
              <a:rPr lang="he-IL" dirty="0" smtClean="0"/>
              <a:t> שורו לבעל חוב וחזר והקדישו מפקיע שעבוד </a:t>
            </a:r>
            <a:r>
              <a:rPr lang="he-IL" dirty="0" err="1" smtClean="0"/>
              <a:t>המלוה</a:t>
            </a:r>
            <a:r>
              <a:rPr lang="he-IL" dirty="0" smtClean="0"/>
              <a:t> וגובה חובו ממקום אחר וזה כשר לקרבן ואינו גזול דלא </a:t>
            </a:r>
            <a:r>
              <a:rPr lang="he-IL" dirty="0" err="1" smtClean="0"/>
              <a:t>הוה</a:t>
            </a:r>
            <a:r>
              <a:rPr lang="he-IL" dirty="0" smtClean="0"/>
              <a:t> קני ליה אלא לגוביינא בעלמא </a:t>
            </a:r>
            <a:r>
              <a:rPr lang="he-IL" dirty="0" err="1" smtClean="0"/>
              <a:t>ודוקא</a:t>
            </a:r>
            <a:r>
              <a:rPr lang="he-IL" dirty="0" smtClean="0"/>
              <a:t> קדושת הגוף אבל קדושת דמים </a:t>
            </a:r>
            <a:r>
              <a:rPr lang="he-IL" dirty="0" err="1" smtClean="0"/>
              <a:t>דבדק</a:t>
            </a:r>
            <a:r>
              <a:rPr lang="he-IL" dirty="0" smtClean="0"/>
              <a:t> הבית לא מפקיע שעבוד </a:t>
            </a:r>
            <a:r>
              <a:rPr lang="he-IL" dirty="0" err="1" smtClean="0"/>
              <a:t>כדתנן</a:t>
            </a:r>
            <a:r>
              <a:rPr lang="he-IL" dirty="0" smtClean="0"/>
              <a:t> </a:t>
            </a:r>
            <a:r>
              <a:rPr lang="he-IL" dirty="0" err="1" smtClean="0"/>
              <a:t>בערכין</a:t>
            </a:r>
            <a:r>
              <a:rPr lang="he-IL" dirty="0" smtClean="0"/>
              <a:t> (דף </a:t>
            </a:r>
            <a:r>
              <a:rPr lang="he-IL" dirty="0" err="1" smtClean="0"/>
              <a:t>כג</a:t>
            </a:r>
            <a:r>
              <a:rPr lang="he-IL" dirty="0" smtClean="0"/>
              <a:t>:) מוסיף עוד דינר ופודה את הנכסים הללו </a:t>
            </a:r>
            <a:r>
              <a:rPr lang="he-IL" dirty="0" err="1" smtClean="0"/>
              <a:t>כו</a:t>
            </a:r>
            <a:r>
              <a:rPr lang="he-IL" dirty="0" smtClean="0"/>
              <a:t>':</a:t>
            </a:r>
            <a:r>
              <a:rPr lang="he-IL" b="1" dirty="0" smtClean="0"/>
              <a:t> חמץ</a:t>
            </a:r>
            <a:r>
              <a:rPr lang="he-IL" dirty="0" smtClean="0"/>
              <a:t>. עשה חמצו </a:t>
            </a:r>
            <a:r>
              <a:rPr lang="he-IL" dirty="0" err="1" smtClean="0"/>
              <a:t>אפותיקי</a:t>
            </a:r>
            <a:r>
              <a:rPr lang="he-IL" dirty="0" smtClean="0"/>
              <a:t> לעובד כוכבים והגיע הפסח איסור חמץ מפקיעו משעבוד העובד כוכבים ונאסר בהנאה והא </a:t>
            </a:r>
            <a:r>
              <a:rPr lang="he-IL" dirty="0" err="1" smtClean="0"/>
              <a:t>דתנן</a:t>
            </a:r>
            <a:r>
              <a:rPr lang="he-IL" dirty="0" smtClean="0"/>
              <a:t> (פסחים דף ל:) עובד כוכבים </a:t>
            </a:r>
            <a:r>
              <a:rPr lang="he-IL" dirty="0" err="1" smtClean="0"/>
              <a:t>שהלוה</a:t>
            </a:r>
            <a:r>
              <a:rPr lang="he-IL" dirty="0" smtClean="0"/>
              <a:t> לישראל על חמצו אחר הפסח מותר בהנאה </a:t>
            </a:r>
            <a:r>
              <a:rPr lang="he-IL" dirty="0" err="1" smtClean="0"/>
              <a:t>אוקמינן</a:t>
            </a:r>
            <a:r>
              <a:rPr lang="he-IL" dirty="0" smtClean="0"/>
              <a:t> לה התם </a:t>
            </a:r>
            <a:r>
              <a:rPr lang="he-IL" dirty="0" err="1" smtClean="0"/>
              <a:t>כשהרהינו</a:t>
            </a:r>
            <a:r>
              <a:rPr lang="he-IL" dirty="0" smtClean="0"/>
              <a:t> אצלו שמסרו בידו משכון:</a:t>
            </a:r>
            <a:r>
              <a:rPr lang="he-IL" b="1" dirty="0" smtClean="0"/>
              <a:t> ושחרור</a:t>
            </a:r>
            <a:r>
              <a:rPr lang="he-IL" dirty="0" smtClean="0"/>
              <a:t>. עשה עבדו </a:t>
            </a:r>
            <a:r>
              <a:rPr lang="he-IL" dirty="0" err="1" smtClean="0"/>
              <a:t>אפותיקי</a:t>
            </a:r>
            <a:r>
              <a:rPr lang="he-IL" dirty="0" smtClean="0"/>
              <a:t> ושחררו </a:t>
            </a:r>
            <a:r>
              <a:rPr lang="he-IL" dirty="0" err="1" smtClean="0"/>
              <a:t>הלוה</a:t>
            </a:r>
            <a:r>
              <a:rPr lang="he-IL" dirty="0" smtClean="0"/>
              <a:t> משוחרר וזה גובה חובו ממקום אחר:</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ונקדשו</a:t>
            </a:r>
            <a:r>
              <a:rPr lang="he-IL" b="1" dirty="0" smtClean="0"/>
              <a:t> </a:t>
            </a:r>
            <a:r>
              <a:rPr lang="he-IL" b="1" dirty="0" err="1" smtClean="0"/>
              <a:t>מהשתא</a:t>
            </a:r>
            <a:r>
              <a:rPr lang="he-IL" dirty="0" smtClean="0"/>
              <a:t>. מאי איריא </a:t>
            </a:r>
            <a:r>
              <a:rPr lang="he-IL" dirty="0" err="1" smtClean="0"/>
              <a:t>דקתני</a:t>
            </a:r>
            <a:r>
              <a:rPr lang="he-IL" dirty="0" smtClean="0"/>
              <a:t> שמא </a:t>
            </a:r>
            <a:r>
              <a:rPr lang="he-IL" dirty="0" err="1" smtClean="0"/>
              <a:t>יגרשנה</a:t>
            </a:r>
            <a:r>
              <a:rPr lang="he-IL" dirty="0" smtClean="0"/>
              <a:t> </a:t>
            </a:r>
            <a:r>
              <a:rPr lang="he-IL" dirty="0" err="1" smtClean="0"/>
              <a:t>מהשתא</a:t>
            </a:r>
            <a:r>
              <a:rPr lang="he-IL" dirty="0" smtClean="0"/>
              <a:t> </a:t>
            </a:r>
            <a:r>
              <a:rPr lang="he-IL" dirty="0" err="1" smtClean="0"/>
              <a:t>נמי</a:t>
            </a:r>
            <a:r>
              <a:rPr lang="he-IL" dirty="0" smtClean="0"/>
              <a:t> קדיש:</a:t>
            </a:r>
            <a:r>
              <a:rPr lang="he-IL" b="1" dirty="0" smtClean="0"/>
              <a:t> </a:t>
            </a:r>
            <a:r>
              <a:rPr lang="he-IL" b="1" dirty="0" err="1" smtClean="0"/>
              <a:t>אלמוה</a:t>
            </a:r>
            <a:r>
              <a:rPr lang="he-IL" b="1" dirty="0" smtClean="0"/>
              <a:t> רבנן לשעבודיה </a:t>
            </a:r>
            <a:r>
              <a:rPr lang="he-IL" b="1" dirty="0" err="1" smtClean="0"/>
              <a:t>דבעל</a:t>
            </a:r>
            <a:r>
              <a:rPr lang="he-IL" dirty="0" smtClean="0"/>
              <a:t>. בעודה תחתיו </a:t>
            </a:r>
            <a:r>
              <a:rPr lang="he-IL" dirty="0" err="1" smtClean="0"/>
              <a:t>דשויוהו</a:t>
            </a:r>
            <a:r>
              <a:rPr lang="he-IL" dirty="0" smtClean="0"/>
              <a:t> רבנן כלוקח גמור ולא </a:t>
            </a:r>
            <a:r>
              <a:rPr lang="he-IL" dirty="0" err="1" smtClean="0"/>
              <a:t>כמלוה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0" kern="1200" dirty="0" smtClean="0">
                <a:solidFill>
                  <a:schemeClr val="tx1"/>
                </a:solidFill>
                <a:effectLst/>
                <a:latin typeface="+mn-lt"/>
                <a:ea typeface="+mn-ea"/>
                <a:cs typeface="+mn-cs"/>
              </a:rPr>
              <a:t>לפי הגרסה שלפנינו כך הביאור: יפר הבעל מאחר שיכולה היא לאסור מעתה את מעשה ידיה עליו ע"י קונם שמפקיע מידי שיעבוד. ואם תאמר שחיזקו חכמים את </a:t>
            </a:r>
            <a:r>
              <a:rPr lang="he-IL" sz="1200" b="0" kern="1200" dirty="0" err="1" smtClean="0">
                <a:solidFill>
                  <a:schemeClr val="tx1"/>
                </a:solidFill>
                <a:effectLst/>
                <a:latin typeface="+mn-lt"/>
                <a:ea typeface="+mn-ea"/>
                <a:cs typeface="+mn-cs"/>
              </a:rPr>
              <a:t>כחו</a:t>
            </a:r>
            <a:r>
              <a:rPr lang="he-IL" sz="1200" b="0" kern="1200" dirty="0" smtClean="0">
                <a:solidFill>
                  <a:schemeClr val="tx1"/>
                </a:solidFill>
                <a:effectLst/>
                <a:latin typeface="+mn-lt"/>
                <a:ea typeface="+mn-ea"/>
                <a:cs typeface="+mn-cs"/>
              </a:rPr>
              <a:t> של הבעל שלא יפקע </a:t>
            </a:r>
            <a:r>
              <a:rPr lang="he-IL" sz="1200" b="0" kern="1200" dirty="0" err="1" smtClean="0">
                <a:solidFill>
                  <a:schemeClr val="tx1"/>
                </a:solidFill>
                <a:effectLst/>
                <a:latin typeface="+mn-lt"/>
                <a:ea typeface="+mn-ea"/>
                <a:cs typeface="+mn-cs"/>
              </a:rPr>
              <a:t>שיעבודו</a:t>
            </a:r>
            <a:r>
              <a:rPr lang="he-IL" sz="1200" b="0" kern="1200" dirty="0" smtClean="0">
                <a:solidFill>
                  <a:schemeClr val="tx1"/>
                </a:solidFill>
                <a:effectLst/>
                <a:latin typeface="+mn-lt"/>
                <a:ea typeface="+mn-ea"/>
                <a:cs typeface="+mn-cs"/>
              </a:rPr>
              <a:t> ע"י קונם </a:t>
            </a:r>
            <a:r>
              <a:rPr lang="he-IL" sz="1200" b="0" kern="1200" dirty="0" err="1" smtClean="0">
                <a:solidFill>
                  <a:schemeClr val="tx1"/>
                </a:solidFill>
                <a:effectLst/>
                <a:latin typeface="+mn-lt"/>
                <a:ea typeface="+mn-ea"/>
                <a:cs typeface="+mn-cs"/>
              </a:rPr>
              <a:t>האשה</a:t>
            </a:r>
            <a:r>
              <a:rPr lang="he-IL" sz="1200" b="0" kern="1200" dirty="0" smtClean="0">
                <a:solidFill>
                  <a:schemeClr val="tx1"/>
                </a:solidFill>
                <a:effectLst/>
                <a:latin typeface="+mn-lt"/>
                <a:ea typeface="+mn-ea"/>
                <a:cs typeface="+mn-cs"/>
              </a:rPr>
              <a:t>, מכל מקום יפר, שמא </a:t>
            </a:r>
            <a:r>
              <a:rPr lang="he-IL" sz="1200" b="0" kern="1200" dirty="0" err="1" smtClean="0">
                <a:solidFill>
                  <a:schemeClr val="tx1"/>
                </a:solidFill>
                <a:effectLst/>
                <a:latin typeface="+mn-lt"/>
                <a:ea typeface="+mn-ea"/>
                <a:cs typeface="+mn-cs"/>
              </a:rPr>
              <a:t>יגרשנה</a:t>
            </a:r>
            <a:r>
              <a:rPr lang="he-IL" sz="1200" b="0" kern="1200" dirty="0" smtClean="0">
                <a:solidFill>
                  <a:schemeClr val="tx1"/>
                </a:solidFill>
                <a:effectLst/>
                <a:latin typeface="+mn-lt"/>
                <a:ea typeface="+mn-ea"/>
                <a:cs typeface="+mn-cs"/>
              </a:rPr>
              <a:t> ותהא אסורה לחזור אליו.</a:t>
            </a:r>
            <a:endParaRPr lang="en-US" sz="1200" b="0" kern="120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2641724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המשנה עוסקת ב-3 אופנים של הפרה בטעות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err="1" smtClean="0">
                <a:solidFill>
                  <a:schemeClr val="tx1"/>
                </a:solidFill>
                <a:effectLst/>
                <a:latin typeface="+mn-lt"/>
                <a:ea typeface="+mn-ea"/>
                <a:cs typeface="+mn-cs"/>
              </a:rPr>
              <a:t>הר"ן</a:t>
            </a:r>
            <a:r>
              <a:rPr lang="he-IL" sz="1200" kern="1200" dirty="0" smtClean="0">
                <a:solidFill>
                  <a:schemeClr val="tx1"/>
                </a:solidFill>
                <a:effectLst/>
                <a:latin typeface="+mn-lt"/>
                <a:ea typeface="+mn-ea"/>
                <a:cs typeface="+mn-cs"/>
              </a:rPr>
              <a:t> מעיר שאותו הדין האמור במשנה הוא גם לגבי הקמה ולא רק לגבי הפרה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וסבר שנדרה בקרבן  - דהיינו שאסרה על עצמה ענבים ויין כאיסור קרבן</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"ואם ביום שמוע אישה יניא אותה"</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345098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ג'/אלול/תשע"ה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ג'/אלול/תשע"ה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156411"/>
            <a:ext cx="8424936" cy="5816977"/>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שלישי ג' אלול</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מסכת נדרים דף פו</a:t>
            </a:r>
          </a:p>
          <a:p>
            <a:pPr algn="ctr"/>
            <a:r>
              <a:rPr lang="he-IL" b="1" dirty="0">
                <a:solidFill>
                  <a:srgbClr val="C0504D">
                    <a:lumMod val="75000"/>
                  </a:srgbClr>
                </a:solidFill>
              </a:rPr>
              <a:t>[</a:t>
            </a:r>
            <a:r>
              <a:rPr lang="he-IL" b="1" dirty="0" smtClean="0">
                <a:solidFill>
                  <a:srgbClr val="C0504D">
                    <a:lumMod val="75000"/>
                  </a:srgbClr>
                </a:solidFill>
              </a:rPr>
              <a:t>פה ע"א (משנה) - </a:t>
            </a:r>
            <a:r>
              <a:rPr lang="he-IL" b="1" dirty="0">
                <a:solidFill>
                  <a:srgbClr val="C0504D">
                    <a:lumMod val="75000"/>
                  </a:srgbClr>
                </a:solidFill>
              </a:rPr>
              <a:t>פו ע"ב (סוף </a:t>
            </a:r>
            <a:r>
              <a:rPr lang="he-IL" b="1" dirty="0" smtClean="0">
                <a:solidFill>
                  <a:srgbClr val="C0504D">
                    <a:lumMod val="75000"/>
                  </a:srgbClr>
                </a:solidFill>
              </a:rPr>
              <a:t>העמוד)]</a:t>
            </a:r>
          </a:p>
          <a:p>
            <a:pPr algn="ctr"/>
            <a:endParaRPr lang="he-IL" sz="20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2400" b="1" dirty="0">
              <a:solidFill>
                <a:srgbClr val="C0504D">
                  <a:lumMod val="75000"/>
                </a:srgbClr>
              </a:solidFill>
            </a:endParaRPr>
          </a:p>
          <a:p>
            <a:pPr lvl="0" algn="ctr"/>
            <a:r>
              <a:rPr lang="he-IL" sz="2000" b="1" dirty="0">
                <a:solidFill>
                  <a:srgbClr val="EEECE1">
                    <a:lumMod val="50000"/>
                  </a:srgbClr>
                </a:solidFill>
              </a:rPr>
              <a:t>השיעור היום מוקדש </a:t>
            </a:r>
            <a:endParaRPr lang="he-IL" sz="2000" b="1" dirty="0" smtClean="0">
              <a:solidFill>
                <a:srgbClr val="EEECE1">
                  <a:lumMod val="50000"/>
                </a:srgbClr>
              </a:solidFill>
            </a:endParaRPr>
          </a:p>
          <a:p>
            <a:pPr lvl="0" algn="ctr"/>
            <a:r>
              <a:rPr lang="he-IL" sz="2000" b="1" dirty="0" err="1" smtClean="0">
                <a:solidFill>
                  <a:srgbClr val="EEECE1">
                    <a:lumMod val="50000"/>
                  </a:srgbClr>
                </a:solidFill>
              </a:rPr>
              <a:t>לע"נ</a:t>
            </a:r>
            <a:r>
              <a:rPr lang="he-IL" sz="2000" b="1" dirty="0" smtClean="0">
                <a:solidFill>
                  <a:srgbClr val="EEECE1">
                    <a:lumMod val="50000"/>
                  </a:srgbClr>
                </a:solidFill>
              </a:rPr>
              <a:t> שמואל </a:t>
            </a:r>
            <a:r>
              <a:rPr lang="he-IL" sz="2000" b="1" dirty="0">
                <a:solidFill>
                  <a:srgbClr val="EEECE1">
                    <a:lumMod val="50000"/>
                  </a:srgbClr>
                </a:solidFill>
              </a:rPr>
              <a:t>בן משה נח </a:t>
            </a:r>
            <a:r>
              <a:rPr lang="he-IL" sz="2000" b="1" dirty="0" smtClean="0">
                <a:solidFill>
                  <a:srgbClr val="EEECE1">
                    <a:lumMod val="50000"/>
                  </a:srgbClr>
                </a:solidFill>
              </a:rPr>
              <a:t>ז"ל </a:t>
            </a:r>
            <a:r>
              <a:rPr lang="he-IL" sz="2000" b="1" dirty="0" err="1" smtClean="0">
                <a:solidFill>
                  <a:srgbClr val="EEECE1">
                    <a:lumMod val="50000"/>
                  </a:srgbClr>
                </a:solidFill>
              </a:rPr>
              <a:t>גלבפיש</a:t>
            </a:r>
            <a:r>
              <a:rPr lang="he-IL" sz="2000" b="1" dirty="0" smtClean="0">
                <a:solidFill>
                  <a:srgbClr val="EEECE1">
                    <a:lumMod val="50000"/>
                  </a:srgbClr>
                </a:solidFill>
              </a:rPr>
              <a:t> שיום </a:t>
            </a:r>
            <a:r>
              <a:rPr lang="he-IL" sz="2000" b="1" dirty="0">
                <a:solidFill>
                  <a:srgbClr val="EEECE1">
                    <a:lumMod val="50000"/>
                  </a:srgbClr>
                </a:solidFill>
              </a:rPr>
              <a:t>פטירתו חל בג' </a:t>
            </a:r>
            <a:r>
              <a:rPr lang="he-IL" sz="2000" b="1" dirty="0" smtClean="0">
                <a:solidFill>
                  <a:srgbClr val="EEECE1">
                    <a:lumMod val="50000"/>
                  </a:srgbClr>
                </a:solidFill>
              </a:rPr>
              <a:t>באלול</a:t>
            </a:r>
          </a:p>
          <a:p>
            <a:pPr lvl="0" algn="ctr"/>
            <a:r>
              <a:rPr lang="he-IL" sz="2000" b="1" dirty="0" err="1" smtClean="0">
                <a:solidFill>
                  <a:srgbClr val="EEECE1">
                    <a:lumMod val="50000"/>
                  </a:srgbClr>
                </a:solidFill>
              </a:rPr>
              <a:t>ולע"נ</a:t>
            </a:r>
            <a:r>
              <a:rPr lang="he-IL" sz="2000" b="1" dirty="0" smtClean="0">
                <a:solidFill>
                  <a:srgbClr val="EEECE1">
                    <a:lumMod val="50000"/>
                  </a:srgbClr>
                </a:solidFill>
              </a:rPr>
              <a:t> </a:t>
            </a:r>
            <a:r>
              <a:rPr lang="he-IL" sz="2000" b="1" dirty="0">
                <a:solidFill>
                  <a:srgbClr val="EEECE1">
                    <a:lumMod val="50000"/>
                  </a:srgbClr>
                </a:solidFill>
              </a:rPr>
              <a:t>הוריו, אחיו ואחיותיו הי"ד שנספו </a:t>
            </a:r>
            <a:r>
              <a:rPr lang="he-IL" sz="2000" b="1" dirty="0" smtClean="0">
                <a:solidFill>
                  <a:srgbClr val="EEECE1">
                    <a:lumMod val="50000"/>
                  </a:srgbClr>
                </a:solidFill>
              </a:rPr>
              <a:t>בשואה</a:t>
            </a:r>
            <a:endParaRPr lang="he-IL" sz="20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21:00-21:50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12" name="טבלה 11"/>
          <p:cNvGraphicFramePr>
            <a:graphicFrameLocks noGrp="1"/>
          </p:cNvGraphicFramePr>
          <p:nvPr>
            <p:extLst>
              <p:ext uri="{D42A27DB-BD31-4B8C-83A1-F6EECF244321}">
                <p14:modId xmlns:p14="http://schemas.microsoft.com/office/powerpoint/2010/main" val="3009164457"/>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(א'</a:t>
                      </a:r>
                      <a:r>
                        <a:rPr lang="he-IL" sz="1500" baseline="0" dirty="0" smtClean="0">
                          <a:effectLst/>
                          <a:latin typeface="Calibri"/>
                          <a:ea typeface="Calibri"/>
                          <a:cs typeface="Arial"/>
                        </a:rPr>
                        <a:t> אלול</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פד ע"א (שורה ראשונה) -פה ע"א (משנה) </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(ב'</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פה ע"א (משנה) - פו ע"ב (משנה)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(ג'</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חזרה מדף פה ע"א - פו ע"ב (סוף העמוד)</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(ד'</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פו ע"ב (משנה) - פז ע"ב (משנה)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יוסף</a:t>
                      </a:r>
                      <a:r>
                        <a:rPr lang="he-IL" sz="1500" kern="1200" baseline="0" dirty="0" smtClean="0">
                          <a:solidFill>
                            <a:schemeClr val="tx1"/>
                          </a:solidFill>
                          <a:effectLst/>
                          <a:latin typeface="+mn-lt"/>
                          <a:ea typeface="Calibri"/>
                          <a:cs typeface="Arial"/>
                        </a:rPr>
                        <a:t> </a:t>
                      </a:r>
                      <a:r>
                        <a:rPr lang="he-IL" sz="1500" kern="1200" baseline="0" dirty="0" err="1" smtClean="0">
                          <a:solidFill>
                            <a:schemeClr val="tx1"/>
                          </a:solidFill>
                          <a:effectLst/>
                          <a:latin typeface="+mn-lt"/>
                          <a:ea typeface="Calibri"/>
                          <a:cs typeface="Arial"/>
                        </a:rPr>
                        <a:t>מרובקה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(ה'</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פז ע"ב (משנה) - פח ע"ב (משנה)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4864" y="35332"/>
            <a:ext cx="3026975" cy="369332"/>
          </a:xfrm>
          <a:prstGeom prst="rect">
            <a:avLst/>
          </a:prstGeom>
          <a:noFill/>
        </p:spPr>
        <p:txBody>
          <a:bodyPr wrap="square" rtlCol="1">
            <a:spAutoFit/>
          </a:bodyPr>
          <a:lstStyle/>
          <a:p>
            <a:r>
              <a:rPr lang="he-IL" b="1" dirty="0" smtClean="0">
                <a:solidFill>
                  <a:schemeClr val="bg1">
                    <a:lumMod val="50000"/>
                  </a:schemeClr>
                </a:solidFill>
              </a:rPr>
              <a:t>דף פה עמוד א - דף פה עמוד ב</a:t>
            </a:r>
            <a:endParaRPr lang="he-IL" b="1" dirty="0">
              <a:solidFill>
                <a:schemeClr val="bg1">
                  <a:lumMod val="50000"/>
                </a:schemeClr>
              </a:solidFill>
            </a:endParaRPr>
          </a:p>
        </p:txBody>
      </p:sp>
      <p:sp>
        <p:nvSpPr>
          <p:cNvPr id="4" name="TextBox 3"/>
          <p:cNvSpPr txBox="1"/>
          <p:nvPr/>
        </p:nvSpPr>
        <p:spPr>
          <a:xfrm>
            <a:off x="1115616" y="104057"/>
            <a:ext cx="7470252" cy="5207579"/>
          </a:xfrm>
          <a:prstGeom prst="rect">
            <a:avLst/>
          </a:prstGeom>
          <a:noFill/>
        </p:spPr>
        <p:txBody>
          <a:bodyPr wrap="square" rtlCol="1">
            <a:spAutoFit/>
          </a:bodyPr>
          <a:lstStyle/>
          <a:p>
            <a:pPr>
              <a:lnSpc>
                <a:spcPct val="120000"/>
              </a:lnSpc>
            </a:pPr>
            <a:r>
              <a:rPr lang="he-IL" b="1" dirty="0" smtClean="0"/>
              <a:t>משנה</a:t>
            </a:r>
          </a:p>
          <a:p>
            <a:pPr>
              <a:lnSpc>
                <a:spcPct val="120000"/>
              </a:lnSpc>
            </a:pPr>
            <a:r>
              <a:rPr lang="he-IL" dirty="0">
                <a:solidFill>
                  <a:schemeClr val="accent6">
                    <a:lumMod val="50000"/>
                  </a:schemeClr>
                </a:solidFill>
              </a:rPr>
              <a:t>קונם שאיני עושה על פי אבא ועל פי אביך ועל פי אחי ועל פי </a:t>
            </a:r>
            <a:r>
              <a:rPr lang="he-IL" dirty="0" smtClean="0">
                <a:solidFill>
                  <a:schemeClr val="accent6">
                    <a:lumMod val="50000"/>
                  </a:schemeClr>
                </a:solidFill>
              </a:rPr>
              <a:t>אחיך - אינו </a:t>
            </a:r>
            <a:r>
              <a:rPr lang="he-IL" dirty="0">
                <a:solidFill>
                  <a:schemeClr val="accent6">
                    <a:lumMod val="50000"/>
                  </a:schemeClr>
                </a:solidFill>
              </a:rPr>
              <a:t>יכול </a:t>
            </a:r>
            <a:r>
              <a:rPr lang="he-IL" dirty="0" smtClean="0">
                <a:solidFill>
                  <a:schemeClr val="accent6">
                    <a:lumMod val="50000"/>
                  </a:schemeClr>
                </a:solidFill>
              </a:rPr>
              <a:t>להפר.</a:t>
            </a:r>
          </a:p>
          <a:p>
            <a:pPr>
              <a:lnSpc>
                <a:spcPct val="120000"/>
              </a:lnSpc>
            </a:pPr>
            <a:r>
              <a:rPr lang="he-IL" dirty="0" smtClean="0">
                <a:solidFill>
                  <a:schemeClr val="accent6">
                    <a:lumMod val="50000"/>
                  </a:schemeClr>
                </a:solidFill>
              </a:rPr>
              <a:t>שאיני </a:t>
            </a:r>
            <a:r>
              <a:rPr lang="he-IL" dirty="0">
                <a:solidFill>
                  <a:schemeClr val="accent6">
                    <a:lumMod val="50000"/>
                  </a:schemeClr>
                </a:solidFill>
              </a:rPr>
              <a:t>עושה על פיך -</a:t>
            </a:r>
            <a:r>
              <a:rPr lang="he-IL" dirty="0" smtClean="0">
                <a:solidFill>
                  <a:schemeClr val="accent6">
                    <a:lumMod val="50000"/>
                  </a:schemeClr>
                </a:solidFill>
              </a:rPr>
              <a:t> </a:t>
            </a:r>
          </a:p>
          <a:p>
            <a:pPr>
              <a:lnSpc>
                <a:spcPct val="120000"/>
              </a:lnSpc>
            </a:pPr>
            <a:r>
              <a:rPr lang="he-IL" dirty="0" smtClean="0">
                <a:solidFill>
                  <a:schemeClr val="accent6">
                    <a:lumMod val="50000"/>
                  </a:schemeClr>
                </a:solidFill>
              </a:rPr>
              <a:t>אינו </a:t>
            </a:r>
            <a:r>
              <a:rPr lang="he-IL" dirty="0">
                <a:solidFill>
                  <a:schemeClr val="accent6">
                    <a:lumMod val="50000"/>
                  </a:schemeClr>
                </a:solidFill>
              </a:rPr>
              <a:t>צריך </a:t>
            </a:r>
            <a:r>
              <a:rPr lang="he-IL" dirty="0" smtClean="0">
                <a:solidFill>
                  <a:schemeClr val="accent6">
                    <a:lumMod val="50000"/>
                  </a:schemeClr>
                </a:solidFill>
              </a:rPr>
              <a:t>להפר.</a:t>
            </a:r>
          </a:p>
          <a:p>
            <a:pPr>
              <a:lnSpc>
                <a:spcPct val="120000"/>
              </a:lnSpc>
            </a:pPr>
            <a:r>
              <a:rPr lang="he-IL" dirty="0" smtClean="0">
                <a:solidFill>
                  <a:schemeClr val="accent6">
                    <a:lumMod val="50000"/>
                  </a:schemeClr>
                </a:solidFill>
              </a:rPr>
              <a:t>רבי </a:t>
            </a:r>
            <a:r>
              <a:rPr lang="he-IL" dirty="0">
                <a:solidFill>
                  <a:schemeClr val="accent6">
                    <a:lumMod val="50000"/>
                  </a:schemeClr>
                </a:solidFill>
              </a:rPr>
              <a:t>עקיבא </a:t>
            </a:r>
            <a:r>
              <a:rPr lang="he-IL" dirty="0" smtClean="0">
                <a:solidFill>
                  <a:schemeClr val="accent6">
                    <a:lumMod val="50000"/>
                  </a:schemeClr>
                </a:solidFill>
              </a:rPr>
              <a:t>אומר: יפר, </a:t>
            </a:r>
            <a:r>
              <a:rPr lang="he-IL" dirty="0">
                <a:solidFill>
                  <a:schemeClr val="accent6">
                    <a:lumMod val="50000"/>
                  </a:schemeClr>
                </a:solidFill>
              </a:rPr>
              <a:t>שמא תעדיף עליו יותר מן הראוי </a:t>
            </a:r>
            <a:r>
              <a:rPr lang="he-IL" dirty="0" smtClean="0">
                <a:solidFill>
                  <a:schemeClr val="accent6">
                    <a:lumMod val="50000"/>
                  </a:schemeClr>
                </a:solidFill>
              </a:rPr>
              <a:t>לו.</a:t>
            </a:r>
          </a:p>
          <a:p>
            <a:pPr>
              <a:lnSpc>
                <a:spcPct val="120000"/>
              </a:lnSpc>
            </a:pPr>
            <a:r>
              <a:rPr lang="he-IL" dirty="0" smtClean="0">
                <a:solidFill>
                  <a:schemeClr val="accent6">
                    <a:lumMod val="50000"/>
                  </a:schemeClr>
                </a:solidFill>
              </a:rPr>
              <a:t>ר</a:t>
            </a:r>
            <a:r>
              <a:rPr lang="he-IL" dirty="0">
                <a:solidFill>
                  <a:schemeClr val="accent6">
                    <a:lumMod val="50000"/>
                  </a:schemeClr>
                </a:solidFill>
              </a:rPr>
              <a:t>' יוחנן בן </a:t>
            </a:r>
            <a:r>
              <a:rPr lang="he-IL" dirty="0" err="1">
                <a:solidFill>
                  <a:schemeClr val="accent6">
                    <a:lumMod val="50000"/>
                  </a:schemeClr>
                </a:solidFill>
              </a:rPr>
              <a:t>נורי</a:t>
            </a:r>
            <a:r>
              <a:rPr lang="he-IL" dirty="0">
                <a:solidFill>
                  <a:schemeClr val="accent6">
                    <a:lumMod val="50000"/>
                  </a:schemeClr>
                </a:solidFill>
              </a:rPr>
              <a:t> </a:t>
            </a:r>
            <a:r>
              <a:rPr lang="he-IL" dirty="0" smtClean="0">
                <a:solidFill>
                  <a:schemeClr val="accent6">
                    <a:lumMod val="50000"/>
                  </a:schemeClr>
                </a:solidFill>
              </a:rPr>
              <a:t>אומר: יפר, </a:t>
            </a:r>
            <a:r>
              <a:rPr lang="he-IL" dirty="0">
                <a:solidFill>
                  <a:schemeClr val="accent6">
                    <a:lumMod val="50000"/>
                  </a:schemeClr>
                </a:solidFill>
              </a:rPr>
              <a:t>שמא </a:t>
            </a:r>
            <a:r>
              <a:rPr lang="he-IL" dirty="0" err="1">
                <a:solidFill>
                  <a:schemeClr val="accent6">
                    <a:lumMod val="50000"/>
                  </a:schemeClr>
                </a:solidFill>
              </a:rPr>
              <a:t>יגרשנה</a:t>
            </a:r>
            <a:r>
              <a:rPr lang="he-IL" dirty="0">
                <a:solidFill>
                  <a:schemeClr val="accent6">
                    <a:lumMod val="50000"/>
                  </a:schemeClr>
                </a:solidFill>
              </a:rPr>
              <a:t> ותהי אסורה </a:t>
            </a:r>
            <a:r>
              <a:rPr lang="he-IL" dirty="0" smtClean="0">
                <a:solidFill>
                  <a:schemeClr val="accent6">
                    <a:lumMod val="50000"/>
                  </a:schemeClr>
                </a:solidFill>
              </a:rPr>
              <a:t>עליו.</a:t>
            </a:r>
            <a:endParaRPr lang="he-IL" dirty="0">
              <a:solidFill>
                <a:schemeClr val="accent6">
                  <a:lumMod val="50000"/>
                </a:schemeClr>
              </a:solidFill>
            </a:endParaRPr>
          </a:p>
          <a:p>
            <a:pPr>
              <a:lnSpc>
                <a:spcPct val="120000"/>
              </a:lnSpc>
            </a:pPr>
            <a:endParaRPr lang="he-IL" sz="1000" dirty="0" smtClean="0"/>
          </a:p>
          <a:p>
            <a:pPr>
              <a:lnSpc>
                <a:spcPct val="120000"/>
              </a:lnSpc>
            </a:pPr>
            <a:r>
              <a:rPr lang="he-IL" b="1" dirty="0" smtClean="0"/>
              <a:t>גמרא</a:t>
            </a:r>
          </a:p>
          <a:p>
            <a:pPr>
              <a:lnSpc>
                <a:spcPct val="120000"/>
              </a:lnSpc>
            </a:pPr>
            <a:r>
              <a:rPr lang="he-IL" dirty="0"/>
              <a:t>אמר </a:t>
            </a:r>
            <a:r>
              <a:rPr lang="he-IL" dirty="0" smtClean="0"/>
              <a:t>שמואל: </a:t>
            </a:r>
            <a:r>
              <a:rPr lang="he-IL" dirty="0"/>
              <a:t>הלכה כרבי יוחנן בן </a:t>
            </a:r>
            <a:r>
              <a:rPr lang="he-IL" dirty="0" err="1" smtClean="0"/>
              <a:t>נורי</a:t>
            </a:r>
            <a:r>
              <a:rPr lang="he-IL" dirty="0" smtClean="0"/>
              <a:t>.</a:t>
            </a:r>
          </a:p>
          <a:p>
            <a:pPr>
              <a:lnSpc>
                <a:spcPct val="120000"/>
              </a:lnSpc>
            </a:pPr>
            <a:endParaRPr lang="he-IL" sz="500" dirty="0"/>
          </a:p>
          <a:p>
            <a:pPr>
              <a:lnSpc>
                <a:spcPct val="120000"/>
              </a:lnSpc>
            </a:pPr>
            <a:r>
              <a:rPr lang="he-IL" dirty="0" err="1"/>
              <a:t>למימרא</a:t>
            </a:r>
            <a:r>
              <a:rPr lang="he-IL" dirty="0"/>
              <a:t> </a:t>
            </a:r>
            <a:r>
              <a:rPr lang="he-IL" dirty="0" err="1"/>
              <a:t>דקסבר</a:t>
            </a:r>
            <a:r>
              <a:rPr lang="he-IL" dirty="0"/>
              <a:t> שמואל אדם מקדיש דבר שלא בא </a:t>
            </a:r>
            <a:r>
              <a:rPr lang="he-IL" dirty="0" smtClean="0"/>
              <a:t>לעולם, </a:t>
            </a:r>
            <a:endParaRPr lang="he-IL" sz="500" dirty="0" smtClean="0"/>
          </a:p>
          <a:p>
            <a:pPr>
              <a:lnSpc>
                <a:spcPct val="120000"/>
              </a:lnSpc>
            </a:pPr>
            <a:r>
              <a:rPr lang="he-IL" dirty="0" err="1" smtClean="0"/>
              <a:t>ורמינהי</a:t>
            </a:r>
            <a:r>
              <a:rPr lang="he-IL" dirty="0" smtClean="0"/>
              <a:t>: </a:t>
            </a:r>
          </a:p>
          <a:p>
            <a:pPr>
              <a:lnSpc>
                <a:spcPct val="120000"/>
              </a:lnSpc>
            </a:pPr>
            <a:r>
              <a:rPr lang="he-IL" dirty="0">
                <a:solidFill>
                  <a:schemeClr val="accent6">
                    <a:lumMod val="50000"/>
                  </a:schemeClr>
                </a:solidFill>
              </a:rPr>
              <a:t>המקדיש מעשה ידי אשתו </a:t>
            </a:r>
            <a:r>
              <a:rPr lang="he-IL" dirty="0" smtClean="0">
                <a:solidFill>
                  <a:schemeClr val="accent6">
                    <a:lumMod val="50000"/>
                  </a:schemeClr>
                </a:solidFill>
              </a:rPr>
              <a:t>- הרי </a:t>
            </a:r>
            <a:r>
              <a:rPr lang="he-IL" dirty="0">
                <a:solidFill>
                  <a:schemeClr val="accent6">
                    <a:lumMod val="50000"/>
                  </a:schemeClr>
                </a:solidFill>
              </a:rPr>
              <a:t>זו עושה </a:t>
            </a:r>
            <a:r>
              <a:rPr lang="he-IL" dirty="0" smtClean="0">
                <a:solidFill>
                  <a:schemeClr val="accent6">
                    <a:lumMod val="50000"/>
                  </a:schemeClr>
                </a:solidFill>
              </a:rPr>
              <a:t>ואוכלת, </a:t>
            </a:r>
          </a:p>
          <a:p>
            <a:pPr>
              <a:lnSpc>
                <a:spcPct val="120000"/>
              </a:lnSpc>
            </a:pPr>
            <a:r>
              <a:rPr lang="he-IL" dirty="0" smtClean="0">
                <a:solidFill>
                  <a:schemeClr val="accent6">
                    <a:lumMod val="50000"/>
                  </a:schemeClr>
                </a:solidFill>
              </a:rPr>
              <a:t>והמותר - רבי </a:t>
            </a:r>
            <a:r>
              <a:rPr lang="he-IL" dirty="0">
                <a:solidFill>
                  <a:schemeClr val="accent6">
                    <a:lumMod val="50000"/>
                  </a:schemeClr>
                </a:solidFill>
              </a:rPr>
              <a:t>מאיר </a:t>
            </a:r>
            <a:r>
              <a:rPr lang="he-IL" dirty="0" smtClean="0">
                <a:solidFill>
                  <a:schemeClr val="accent6">
                    <a:lumMod val="50000"/>
                  </a:schemeClr>
                </a:solidFill>
              </a:rPr>
              <a:t>אומר: הקדש, </a:t>
            </a:r>
            <a:r>
              <a:rPr lang="he-IL" dirty="0">
                <a:solidFill>
                  <a:schemeClr val="accent6">
                    <a:lumMod val="50000"/>
                  </a:schemeClr>
                </a:solidFill>
              </a:rPr>
              <a:t>רבי יוחנן הסנדלר </a:t>
            </a:r>
            <a:r>
              <a:rPr lang="he-IL" dirty="0" smtClean="0">
                <a:solidFill>
                  <a:schemeClr val="accent6">
                    <a:lumMod val="50000"/>
                  </a:schemeClr>
                </a:solidFill>
              </a:rPr>
              <a:t>אומר: חולין.</a:t>
            </a:r>
            <a:endParaRPr lang="he-IL" dirty="0">
              <a:solidFill>
                <a:schemeClr val="accent6">
                  <a:lumMod val="50000"/>
                </a:schemeClr>
              </a:solidFill>
            </a:endParaRPr>
          </a:p>
          <a:p>
            <a:pPr>
              <a:lnSpc>
                <a:spcPct val="120000"/>
              </a:lnSpc>
            </a:pPr>
            <a:r>
              <a:rPr lang="he-IL" dirty="0" smtClean="0"/>
              <a:t>ואמר שמואל: </a:t>
            </a:r>
            <a:r>
              <a:rPr lang="he-IL" dirty="0"/>
              <a:t>הלכה כר' יוחנן הסנדלר, </a:t>
            </a:r>
            <a:endParaRPr lang="he-IL" dirty="0" smtClean="0"/>
          </a:p>
          <a:p>
            <a:pPr>
              <a:lnSpc>
                <a:spcPct val="120000"/>
              </a:lnSpc>
            </a:pPr>
            <a:r>
              <a:rPr lang="he-IL" dirty="0" err="1" smtClean="0"/>
              <a:t>אלמא</a:t>
            </a:r>
            <a:r>
              <a:rPr lang="he-IL" dirty="0" smtClean="0"/>
              <a:t> </a:t>
            </a:r>
            <a:r>
              <a:rPr lang="he-IL" dirty="0"/>
              <a:t>אין אדם מקדיש דבר שלא בא </a:t>
            </a:r>
            <a:r>
              <a:rPr lang="he-IL" dirty="0" smtClean="0"/>
              <a:t>לעולם.</a:t>
            </a:r>
          </a:p>
          <a:p>
            <a:pPr>
              <a:lnSpc>
                <a:spcPct val="120000"/>
              </a:lnSpc>
            </a:pPr>
            <a:endParaRPr lang="he-IL" sz="1000" dirty="0"/>
          </a:p>
        </p:txBody>
      </p:sp>
      <p:sp>
        <p:nvSpPr>
          <p:cNvPr id="5" name="TextBox 4"/>
          <p:cNvSpPr txBox="1"/>
          <p:nvPr/>
        </p:nvSpPr>
        <p:spPr>
          <a:xfrm>
            <a:off x="8476336" y="3786529"/>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703995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4864" y="35332"/>
            <a:ext cx="3026975" cy="369332"/>
          </a:xfrm>
          <a:prstGeom prst="rect">
            <a:avLst/>
          </a:prstGeom>
          <a:noFill/>
        </p:spPr>
        <p:txBody>
          <a:bodyPr wrap="square" rtlCol="1">
            <a:spAutoFit/>
          </a:bodyPr>
          <a:lstStyle/>
          <a:p>
            <a:r>
              <a:rPr lang="he-IL" b="1" dirty="0" smtClean="0">
                <a:solidFill>
                  <a:schemeClr val="bg1">
                    <a:lumMod val="50000"/>
                  </a:schemeClr>
                </a:solidFill>
              </a:rPr>
              <a:t>דף פה עמוד א - דף פה עמוד ב</a:t>
            </a:r>
            <a:endParaRPr lang="he-IL" b="1" dirty="0">
              <a:solidFill>
                <a:schemeClr val="bg1">
                  <a:lumMod val="50000"/>
                </a:schemeClr>
              </a:solidFill>
            </a:endParaRPr>
          </a:p>
        </p:txBody>
      </p:sp>
      <p:sp>
        <p:nvSpPr>
          <p:cNvPr id="4" name="TextBox 3"/>
          <p:cNvSpPr txBox="1"/>
          <p:nvPr/>
        </p:nvSpPr>
        <p:spPr>
          <a:xfrm>
            <a:off x="1115616" y="104057"/>
            <a:ext cx="7470252" cy="6961906"/>
          </a:xfrm>
          <a:prstGeom prst="rect">
            <a:avLst/>
          </a:prstGeom>
          <a:noFill/>
        </p:spPr>
        <p:txBody>
          <a:bodyPr wrap="square" rtlCol="1">
            <a:spAutoFit/>
          </a:bodyPr>
          <a:lstStyle/>
          <a:p>
            <a:pPr>
              <a:lnSpc>
                <a:spcPct val="120000"/>
              </a:lnSpc>
            </a:pPr>
            <a:r>
              <a:rPr lang="he-IL" b="1" dirty="0" smtClean="0"/>
              <a:t>משנה</a:t>
            </a:r>
          </a:p>
          <a:p>
            <a:pPr>
              <a:lnSpc>
                <a:spcPct val="120000"/>
              </a:lnSpc>
            </a:pPr>
            <a:r>
              <a:rPr lang="he-IL" dirty="0">
                <a:solidFill>
                  <a:schemeClr val="accent6">
                    <a:lumMod val="50000"/>
                  </a:schemeClr>
                </a:solidFill>
              </a:rPr>
              <a:t>קונם שאיני עושה על פי אבא ועל פי אביך ועל פי אחי ועל פי </a:t>
            </a:r>
            <a:r>
              <a:rPr lang="he-IL" dirty="0" smtClean="0">
                <a:solidFill>
                  <a:schemeClr val="accent6">
                    <a:lumMod val="50000"/>
                  </a:schemeClr>
                </a:solidFill>
              </a:rPr>
              <a:t>אחיך - אינו </a:t>
            </a:r>
            <a:r>
              <a:rPr lang="he-IL" dirty="0">
                <a:solidFill>
                  <a:schemeClr val="accent6">
                    <a:lumMod val="50000"/>
                  </a:schemeClr>
                </a:solidFill>
              </a:rPr>
              <a:t>יכול </a:t>
            </a:r>
            <a:r>
              <a:rPr lang="he-IL" dirty="0" smtClean="0">
                <a:solidFill>
                  <a:schemeClr val="accent6">
                    <a:lumMod val="50000"/>
                  </a:schemeClr>
                </a:solidFill>
              </a:rPr>
              <a:t>להפר.</a:t>
            </a:r>
          </a:p>
          <a:p>
            <a:pPr>
              <a:lnSpc>
                <a:spcPct val="120000"/>
              </a:lnSpc>
            </a:pPr>
            <a:r>
              <a:rPr lang="he-IL" dirty="0" smtClean="0">
                <a:solidFill>
                  <a:schemeClr val="accent6">
                    <a:lumMod val="50000"/>
                  </a:schemeClr>
                </a:solidFill>
              </a:rPr>
              <a:t>שאיני </a:t>
            </a:r>
            <a:r>
              <a:rPr lang="he-IL" dirty="0">
                <a:solidFill>
                  <a:schemeClr val="accent6">
                    <a:lumMod val="50000"/>
                  </a:schemeClr>
                </a:solidFill>
              </a:rPr>
              <a:t>עושה על פיך -</a:t>
            </a:r>
            <a:r>
              <a:rPr lang="he-IL" dirty="0" smtClean="0">
                <a:solidFill>
                  <a:schemeClr val="accent6">
                    <a:lumMod val="50000"/>
                  </a:schemeClr>
                </a:solidFill>
              </a:rPr>
              <a:t> </a:t>
            </a:r>
          </a:p>
          <a:p>
            <a:pPr>
              <a:lnSpc>
                <a:spcPct val="120000"/>
              </a:lnSpc>
            </a:pPr>
            <a:r>
              <a:rPr lang="he-IL" dirty="0" smtClean="0">
                <a:solidFill>
                  <a:schemeClr val="accent6">
                    <a:lumMod val="50000"/>
                  </a:schemeClr>
                </a:solidFill>
              </a:rPr>
              <a:t>אינו </a:t>
            </a:r>
            <a:r>
              <a:rPr lang="he-IL" dirty="0">
                <a:solidFill>
                  <a:schemeClr val="accent6">
                    <a:lumMod val="50000"/>
                  </a:schemeClr>
                </a:solidFill>
              </a:rPr>
              <a:t>צריך </a:t>
            </a:r>
            <a:r>
              <a:rPr lang="he-IL" dirty="0" smtClean="0">
                <a:solidFill>
                  <a:schemeClr val="accent6">
                    <a:lumMod val="50000"/>
                  </a:schemeClr>
                </a:solidFill>
              </a:rPr>
              <a:t>להפר.</a:t>
            </a:r>
          </a:p>
          <a:p>
            <a:pPr>
              <a:lnSpc>
                <a:spcPct val="120000"/>
              </a:lnSpc>
            </a:pPr>
            <a:r>
              <a:rPr lang="he-IL" dirty="0" smtClean="0">
                <a:solidFill>
                  <a:schemeClr val="accent6">
                    <a:lumMod val="50000"/>
                  </a:schemeClr>
                </a:solidFill>
              </a:rPr>
              <a:t>רבי </a:t>
            </a:r>
            <a:r>
              <a:rPr lang="he-IL" dirty="0">
                <a:solidFill>
                  <a:schemeClr val="accent6">
                    <a:lumMod val="50000"/>
                  </a:schemeClr>
                </a:solidFill>
              </a:rPr>
              <a:t>עקיבא </a:t>
            </a:r>
            <a:r>
              <a:rPr lang="he-IL" dirty="0" smtClean="0">
                <a:solidFill>
                  <a:schemeClr val="accent6">
                    <a:lumMod val="50000"/>
                  </a:schemeClr>
                </a:solidFill>
              </a:rPr>
              <a:t>אומר: יפר, </a:t>
            </a:r>
            <a:r>
              <a:rPr lang="he-IL" dirty="0">
                <a:solidFill>
                  <a:schemeClr val="accent6">
                    <a:lumMod val="50000"/>
                  </a:schemeClr>
                </a:solidFill>
              </a:rPr>
              <a:t>שמא תעדיף עליו יותר מן הראוי </a:t>
            </a:r>
            <a:r>
              <a:rPr lang="he-IL" dirty="0" smtClean="0">
                <a:solidFill>
                  <a:schemeClr val="accent6">
                    <a:lumMod val="50000"/>
                  </a:schemeClr>
                </a:solidFill>
              </a:rPr>
              <a:t>לו.</a:t>
            </a:r>
          </a:p>
          <a:p>
            <a:pPr>
              <a:lnSpc>
                <a:spcPct val="120000"/>
              </a:lnSpc>
            </a:pPr>
            <a:r>
              <a:rPr lang="he-IL" dirty="0" smtClean="0">
                <a:solidFill>
                  <a:schemeClr val="accent6">
                    <a:lumMod val="50000"/>
                  </a:schemeClr>
                </a:solidFill>
              </a:rPr>
              <a:t>ר</a:t>
            </a:r>
            <a:r>
              <a:rPr lang="he-IL" dirty="0">
                <a:solidFill>
                  <a:schemeClr val="accent6">
                    <a:lumMod val="50000"/>
                  </a:schemeClr>
                </a:solidFill>
              </a:rPr>
              <a:t>' יוחנן בן </a:t>
            </a:r>
            <a:r>
              <a:rPr lang="he-IL" dirty="0" err="1">
                <a:solidFill>
                  <a:schemeClr val="accent6">
                    <a:lumMod val="50000"/>
                  </a:schemeClr>
                </a:solidFill>
              </a:rPr>
              <a:t>נורי</a:t>
            </a:r>
            <a:r>
              <a:rPr lang="he-IL" dirty="0">
                <a:solidFill>
                  <a:schemeClr val="accent6">
                    <a:lumMod val="50000"/>
                  </a:schemeClr>
                </a:solidFill>
              </a:rPr>
              <a:t> </a:t>
            </a:r>
            <a:r>
              <a:rPr lang="he-IL" dirty="0" smtClean="0">
                <a:solidFill>
                  <a:schemeClr val="accent6">
                    <a:lumMod val="50000"/>
                  </a:schemeClr>
                </a:solidFill>
              </a:rPr>
              <a:t>אומר: יפר, </a:t>
            </a:r>
            <a:r>
              <a:rPr lang="he-IL" dirty="0">
                <a:solidFill>
                  <a:schemeClr val="accent6">
                    <a:lumMod val="50000"/>
                  </a:schemeClr>
                </a:solidFill>
              </a:rPr>
              <a:t>שמא </a:t>
            </a:r>
            <a:r>
              <a:rPr lang="he-IL" dirty="0" err="1">
                <a:solidFill>
                  <a:schemeClr val="accent6">
                    <a:lumMod val="50000"/>
                  </a:schemeClr>
                </a:solidFill>
              </a:rPr>
              <a:t>יגרשנה</a:t>
            </a:r>
            <a:r>
              <a:rPr lang="he-IL" dirty="0">
                <a:solidFill>
                  <a:schemeClr val="accent6">
                    <a:lumMod val="50000"/>
                  </a:schemeClr>
                </a:solidFill>
              </a:rPr>
              <a:t> ותהי אסורה </a:t>
            </a:r>
            <a:r>
              <a:rPr lang="he-IL" dirty="0" smtClean="0">
                <a:solidFill>
                  <a:schemeClr val="accent6">
                    <a:lumMod val="50000"/>
                  </a:schemeClr>
                </a:solidFill>
              </a:rPr>
              <a:t>עליו.</a:t>
            </a:r>
            <a:endParaRPr lang="he-IL" dirty="0">
              <a:solidFill>
                <a:schemeClr val="accent6">
                  <a:lumMod val="50000"/>
                </a:schemeClr>
              </a:solidFill>
            </a:endParaRPr>
          </a:p>
          <a:p>
            <a:pPr>
              <a:lnSpc>
                <a:spcPct val="120000"/>
              </a:lnSpc>
            </a:pPr>
            <a:endParaRPr lang="he-IL" sz="1000" dirty="0" smtClean="0"/>
          </a:p>
          <a:p>
            <a:pPr>
              <a:lnSpc>
                <a:spcPct val="120000"/>
              </a:lnSpc>
            </a:pPr>
            <a:r>
              <a:rPr lang="he-IL" b="1" dirty="0" smtClean="0"/>
              <a:t>גמרא</a:t>
            </a:r>
          </a:p>
          <a:p>
            <a:pPr>
              <a:lnSpc>
                <a:spcPct val="120000"/>
              </a:lnSpc>
            </a:pPr>
            <a:r>
              <a:rPr lang="he-IL" dirty="0"/>
              <a:t>אמר </a:t>
            </a:r>
            <a:r>
              <a:rPr lang="he-IL" dirty="0" smtClean="0"/>
              <a:t>שמואל: </a:t>
            </a:r>
            <a:r>
              <a:rPr lang="he-IL" dirty="0"/>
              <a:t>הלכה כרבי יוחנן בן </a:t>
            </a:r>
            <a:r>
              <a:rPr lang="he-IL" dirty="0" err="1" smtClean="0"/>
              <a:t>נורי</a:t>
            </a:r>
            <a:r>
              <a:rPr lang="he-IL" dirty="0" smtClean="0"/>
              <a:t>.</a:t>
            </a:r>
          </a:p>
          <a:p>
            <a:pPr>
              <a:lnSpc>
                <a:spcPct val="120000"/>
              </a:lnSpc>
            </a:pPr>
            <a:endParaRPr lang="he-IL" sz="500" dirty="0"/>
          </a:p>
          <a:p>
            <a:pPr>
              <a:lnSpc>
                <a:spcPct val="120000"/>
              </a:lnSpc>
            </a:pPr>
            <a:r>
              <a:rPr lang="he-IL" dirty="0" err="1"/>
              <a:t>למימרא</a:t>
            </a:r>
            <a:r>
              <a:rPr lang="he-IL" dirty="0"/>
              <a:t> </a:t>
            </a:r>
            <a:r>
              <a:rPr lang="he-IL" dirty="0" err="1"/>
              <a:t>דקסבר</a:t>
            </a:r>
            <a:r>
              <a:rPr lang="he-IL" dirty="0"/>
              <a:t> שמואל אדם מקדיש דבר שלא בא </a:t>
            </a:r>
            <a:r>
              <a:rPr lang="he-IL" dirty="0" smtClean="0"/>
              <a:t>לעולם, </a:t>
            </a:r>
            <a:endParaRPr lang="he-IL" sz="500" dirty="0" smtClean="0"/>
          </a:p>
          <a:p>
            <a:pPr>
              <a:lnSpc>
                <a:spcPct val="120000"/>
              </a:lnSpc>
            </a:pPr>
            <a:r>
              <a:rPr lang="he-IL" dirty="0" err="1" smtClean="0"/>
              <a:t>ורמינהי</a:t>
            </a:r>
            <a:r>
              <a:rPr lang="he-IL" dirty="0" smtClean="0"/>
              <a:t>: </a:t>
            </a:r>
          </a:p>
          <a:p>
            <a:pPr>
              <a:lnSpc>
                <a:spcPct val="120000"/>
              </a:lnSpc>
            </a:pPr>
            <a:r>
              <a:rPr lang="he-IL" dirty="0">
                <a:solidFill>
                  <a:schemeClr val="accent6">
                    <a:lumMod val="50000"/>
                  </a:schemeClr>
                </a:solidFill>
              </a:rPr>
              <a:t>המקדיש מעשה ידי אשתו </a:t>
            </a:r>
            <a:r>
              <a:rPr lang="he-IL" dirty="0" smtClean="0">
                <a:solidFill>
                  <a:schemeClr val="accent6">
                    <a:lumMod val="50000"/>
                  </a:schemeClr>
                </a:solidFill>
              </a:rPr>
              <a:t>- הרי </a:t>
            </a:r>
            <a:r>
              <a:rPr lang="he-IL" dirty="0">
                <a:solidFill>
                  <a:schemeClr val="accent6">
                    <a:lumMod val="50000"/>
                  </a:schemeClr>
                </a:solidFill>
              </a:rPr>
              <a:t>זו עושה </a:t>
            </a:r>
            <a:r>
              <a:rPr lang="he-IL" dirty="0" smtClean="0">
                <a:solidFill>
                  <a:schemeClr val="accent6">
                    <a:lumMod val="50000"/>
                  </a:schemeClr>
                </a:solidFill>
              </a:rPr>
              <a:t>ואוכלת, </a:t>
            </a:r>
          </a:p>
          <a:p>
            <a:pPr>
              <a:lnSpc>
                <a:spcPct val="120000"/>
              </a:lnSpc>
            </a:pPr>
            <a:r>
              <a:rPr lang="he-IL" dirty="0" smtClean="0">
                <a:solidFill>
                  <a:schemeClr val="accent6">
                    <a:lumMod val="50000"/>
                  </a:schemeClr>
                </a:solidFill>
              </a:rPr>
              <a:t>והמותר - רבי </a:t>
            </a:r>
            <a:r>
              <a:rPr lang="he-IL" dirty="0">
                <a:solidFill>
                  <a:schemeClr val="accent6">
                    <a:lumMod val="50000"/>
                  </a:schemeClr>
                </a:solidFill>
              </a:rPr>
              <a:t>מאיר </a:t>
            </a:r>
            <a:r>
              <a:rPr lang="he-IL" dirty="0" smtClean="0">
                <a:solidFill>
                  <a:schemeClr val="accent6">
                    <a:lumMod val="50000"/>
                  </a:schemeClr>
                </a:solidFill>
              </a:rPr>
              <a:t>אומר: הקדש, </a:t>
            </a:r>
            <a:r>
              <a:rPr lang="he-IL" dirty="0">
                <a:solidFill>
                  <a:schemeClr val="accent6">
                    <a:lumMod val="50000"/>
                  </a:schemeClr>
                </a:solidFill>
              </a:rPr>
              <a:t>רבי יוחנן הסנדלר </a:t>
            </a:r>
            <a:r>
              <a:rPr lang="he-IL" dirty="0" smtClean="0">
                <a:solidFill>
                  <a:schemeClr val="accent6">
                    <a:lumMod val="50000"/>
                  </a:schemeClr>
                </a:solidFill>
              </a:rPr>
              <a:t>אומר: חולין.</a:t>
            </a:r>
            <a:endParaRPr lang="he-IL" dirty="0">
              <a:solidFill>
                <a:schemeClr val="accent6">
                  <a:lumMod val="50000"/>
                </a:schemeClr>
              </a:solidFill>
            </a:endParaRPr>
          </a:p>
          <a:p>
            <a:pPr>
              <a:lnSpc>
                <a:spcPct val="120000"/>
              </a:lnSpc>
            </a:pPr>
            <a:r>
              <a:rPr lang="he-IL" dirty="0" smtClean="0"/>
              <a:t>ואמר שמואל: </a:t>
            </a:r>
            <a:r>
              <a:rPr lang="he-IL" dirty="0"/>
              <a:t>הלכה כר' יוחנן הסנדלר, </a:t>
            </a:r>
            <a:endParaRPr lang="he-IL" dirty="0" smtClean="0"/>
          </a:p>
          <a:p>
            <a:pPr>
              <a:lnSpc>
                <a:spcPct val="120000"/>
              </a:lnSpc>
            </a:pPr>
            <a:r>
              <a:rPr lang="he-IL" dirty="0" err="1" smtClean="0"/>
              <a:t>אלמא</a:t>
            </a:r>
            <a:r>
              <a:rPr lang="he-IL" dirty="0" smtClean="0"/>
              <a:t> </a:t>
            </a:r>
            <a:r>
              <a:rPr lang="he-IL" dirty="0"/>
              <a:t>אין אדם מקדיש דבר שלא בא </a:t>
            </a:r>
            <a:r>
              <a:rPr lang="he-IL" dirty="0" smtClean="0"/>
              <a:t>לעולם.</a:t>
            </a:r>
          </a:p>
          <a:p>
            <a:pPr>
              <a:lnSpc>
                <a:spcPct val="120000"/>
              </a:lnSpc>
            </a:pPr>
            <a:endParaRPr lang="he-IL" sz="1000" dirty="0"/>
          </a:p>
          <a:p>
            <a:pPr>
              <a:lnSpc>
                <a:spcPct val="120000"/>
              </a:lnSpc>
            </a:pPr>
            <a:r>
              <a:rPr lang="he-IL" dirty="0"/>
              <a:t>וכי </a:t>
            </a:r>
            <a:r>
              <a:rPr lang="he-IL" dirty="0" err="1"/>
              <a:t>תימא</a:t>
            </a:r>
            <a:r>
              <a:rPr lang="he-IL" dirty="0"/>
              <a:t> כי </a:t>
            </a:r>
            <a:r>
              <a:rPr lang="he-IL" dirty="0" err="1"/>
              <a:t>קאמר</a:t>
            </a:r>
            <a:r>
              <a:rPr lang="he-IL" dirty="0"/>
              <a:t> הלכה כר' יוחנן בן </a:t>
            </a:r>
            <a:r>
              <a:rPr lang="he-IL" dirty="0" err="1"/>
              <a:t>נורי</a:t>
            </a:r>
            <a:r>
              <a:rPr lang="he-IL" dirty="0"/>
              <a:t> על העדפה הוא </a:t>
            </a:r>
            <a:r>
              <a:rPr lang="he-IL" dirty="0" err="1" smtClean="0"/>
              <a:t>דקאמר</a:t>
            </a:r>
            <a:r>
              <a:rPr lang="he-IL" dirty="0" smtClean="0"/>
              <a:t>,</a:t>
            </a:r>
          </a:p>
          <a:p>
            <a:pPr>
              <a:lnSpc>
                <a:spcPct val="120000"/>
              </a:lnSpc>
            </a:pPr>
            <a:endParaRPr lang="he-IL" sz="1000" dirty="0" smtClean="0"/>
          </a:p>
          <a:p>
            <a:pPr>
              <a:lnSpc>
                <a:spcPct val="120000"/>
              </a:lnSpc>
            </a:pPr>
            <a:r>
              <a:rPr lang="he-IL" dirty="0" err="1"/>
              <a:t>לימא</a:t>
            </a:r>
            <a:r>
              <a:rPr lang="he-IL" dirty="0"/>
              <a:t> הלכה כרבי יוחנן בן </a:t>
            </a:r>
            <a:r>
              <a:rPr lang="he-IL" dirty="0" err="1"/>
              <a:t>נורי</a:t>
            </a:r>
            <a:r>
              <a:rPr lang="he-IL" dirty="0"/>
              <a:t> </a:t>
            </a:r>
            <a:r>
              <a:rPr lang="he-IL" dirty="0" smtClean="0"/>
              <a:t>בהעדפה, </a:t>
            </a:r>
          </a:p>
          <a:p>
            <a:pPr>
              <a:lnSpc>
                <a:spcPct val="120000"/>
              </a:lnSpc>
            </a:pPr>
            <a:r>
              <a:rPr lang="he-IL" dirty="0"/>
              <a:t> </a:t>
            </a:r>
            <a:r>
              <a:rPr lang="he-IL" dirty="0" smtClean="0"/>
              <a:t>        </a:t>
            </a:r>
            <a:r>
              <a:rPr lang="he-IL" dirty="0"/>
              <a:t>אי </a:t>
            </a:r>
            <a:r>
              <a:rPr lang="he-IL" dirty="0" err="1"/>
              <a:t>נמי</a:t>
            </a:r>
            <a:r>
              <a:rPr lang="he-IL" dirty="0"/>
              <a:t> </a:t>
            </a:r>
            <a:r>
              <a:rPr lang="he-IL" dirty="0" smtClean="0"/>
              <a:t>[אין] הלכה </a:t>
            </a:r>
            <a:r>
              <a:rPr lang="he-IL" dirty="0" err="1"/>
              <a:t>כת''ק</a:t>
            </a:r>
            <a:r>
              <a:rPr lang="he-IL" dirty="0" smtClean="0"/>
              <a:t>,             </a:t>
            </a:r>
            <a:r>
              <a:rPr lang="he-IL" sz="1200" dirty="0" smtClean="0"/>
              <a:t>(ע"פ הגרסה בכתובות וע"פ הערת הגהות </a:t>
            </a:r>
            <a:r>
              <a:rPr lang="he-IL" sz="1200" dirty="0" err="1" smtClean="0"/>
              <a:t>הב"ח</a:t>
            </a:r>
            <a:r>
              <a:rPr lang="he-IL" sz="1200" dirty="0" smtClean="0"/>
              <a:t>)</a:t>
            </a:r>
          </a:p>
          <a:p>
            <a:pPr>
              <a:lnSpc>
                <a:spcPct val="120000"/>
              </a:lnSpc>
            </a:pPr>
            <a:r>
              <a:rPr lang="he-IL" dirty="0"/>
              <a:t> </a:t>
            </a:r>
            <a:r>
              <a:rPr lang="he-IL" dirty="0" smtClean="0"/>
              <a:t>        </a:t>
            </a:r>
            <a:r>
              <a:rPr lang="he-IL" dirty="0" err="1"/>
              <a:t>א''נ</a:t>
            </a:r>
            <a:r>
              <a:rPr lang="he-IL" dirty="0"/>
              <a:t> (אין) הלכה כרבי </a:t>
            </a:r>
            <a:r>
              <a:rPr lang="he-IL" dirty="0" smtClean="0"/>
              <a:t>עקיבא!</a:t>
            </a:r>
          </a:p>
        </p:txBody>
      </p:sp>
      <p:sp>
        <p:nvSpPr>
          <p:cNvPr id="6" name="TextBox 5"/>
          <p:cNvSpPr txBox="1"/>
          <p:nvPr/>
        </p:nvSpPr>
        <p:spPr>
          <a:xfrm>
            <a:off x="8532440" y="5207350"/>
            <a:ext cx="504056" cy="400110"/>
          </a:xfrm>
          <a:prstGeom prst="rect">
            <a:avLst/>
          </a:prstGeom>
          <a:noFill/>
        </p:spPr>
        <p:txBody>
          <a:bodyPr wrap="square" rtlCol="1">
            <a:spAutoFit/>
          </a:bodyPr>
          <a:lstStyle/>
          <a:p>
            <a:r>
              <a:rPr lang="he-IL" sz="2000" dirty="0" smtClean="0"/>
              <a:t>❶</a:t>
            </a:r>
            <a:endParaRPr lang="he-IL" sz="2000" dirty="0"/>
          </a:p>
        </p:txBody>
      </p:sp>
      <p:sp>
        <p:nvSpPr>
          <p:cNvPr id="7" name="TextBox 6"/>
          <p:cNvSpPr txBox="1"/>
          <p:nvPr/>
        </p:nvSpPr>
        <p:spPr>
          <a:xfrm>
            <a:off x="8476336" y="3786529"/>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577177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פה עמוד </a:t>
            </a:r>
            <a:r>
              <a:rPr lang="he-IL" b="1" dirty="0">
                <a:solidFill>
                  <a:schemeClr val="bg1">
                    <a:lumMod val="50000"/>
                  </a:schemeClr>
                </a:solidFill>
              </a:rPr>
              <a:t>ב</a:t>
            </a:r>
          </a:p>
        </p:txBody>
      </p:sp>
      <p:sp>
        <p:nvSpPr>
          <p:cNvPr id="4" name="TextBox 3"/>
          <p:cNvSpPr txBox="1"/>
          <p:nvPr/>
        </p:nvSpPr>
        <p:spPr>
          <a:xfrm>
            <a:off x="64524" y="2911584"/>
            <a:ext cx="8507897" cy="2197525"/>
          </a:xfrm>
          <a:prstGeom prst="rect">
            <a:avLst/>
          </a:prstGeom>
          <a:noFill/>
        </p:spPr>
        <p:txBody>
          <a:bodyPr wrap="square" rtlCol="1">
            <a:spAutoFit/>
          </a:bodyPr>
          <a:lstStyle/>
          <a:p>
            <a:pPr>
              <a:lnSpc>
                <a:spcPct val="120000"/>
              </a:lnSpc>
            </a:pPr>
            <a:r>
              <a:rPr lang="he-IL" sz="1900" dirty="0" smtClean="0"/>
              <a:t>אלא </a:t>
            </a:r>
            <a:r>
              <a:rPr lang="he-IL" sz="1900" dirty="0"/>
              <a:t>אמר רב </a:t>
            </a:r>
            <a:r>
              <a:rPr lang="he-IL" sz="1900" dirty="0" smtClean="0"/>
              <a:t>יוסף: </a:t>
            </a:r>
          </a:p>
          <a:p>
            <a:pPr>
              <a:lnSpc>
                <a:spcPct val="120000"/>
              </a:lnSpc>
            </a:pPr>
            <a:r>
              <a:rPr lang="he-IL" sz="1900" dirty="0"/>
              <a:t>שאני </a:t>
            </a:r>
            <a:r>
              <a:rPr lang="he-IL" sz="1900" dirty="0" smtClean="0"/>
              <a:t>קונמות, </a:t>
            </a:r>
            <a:r>
              <a:rPr lang="he-IL" sz="1900" dirty="0"/>
              <a:t>הואיל ואדם אוסר פירות </a:t>
            </a:r>
            <a:r>
              <a:rPr lang="he-IL" sz="1900" dirty="0" err="1"/>
              <a:t>חבירו</a:t>
            </a:r>
            <a:r>
              <a:rPr lang="he-IL" sz="1900" dirty="0"/>
              <a:t> </a:t>
            </a:r>
            <a:r>
              <a:rPr lang="he-IL" sz="1900" dirty="0" smtClean="0"/>
              <a:t>עליו, </a:t>
            </a:r>
            <a:r>
              <a:rPr lang="he-IL" sz="1900" dirty="0"/>
              <a:t>אוסר </a:t>
            </a:r>
            <a:r>
              <a:rPr lang="he-IL" sz="1900" dirty="0" err="1"/>
              <a:t>נמי</a:t>
            </a:r>
            <a:r>
              <a:rPr lang="he-IL" sz="1900" dirty="0"/>
              <a:t> דבר שלא בא לעולם </a:t>
            </a:r>
            <a:r>
              <a:rPr lang="he-IL" sz="1900" dirty="0" smtClean="0"/>
              <a:t>עליו. </a:t>
            </a:r>
          </a:p>
          <a:p>
            <a:pPr>
              <a:lnSpc>
                <a:spcPct val="120000"/>
              </a:lnSpc>
            </a:pPr>
            <a:endParaRPr lang="he-IL" sz="1900" dirty="0" smtClean="0"/>
          </a:p>
          <a:p>
            <a:pPr>
              <a:lnSpc>
                <a:spcPct val="120000"/>
              </a:lnSpc>
            </a:pPr>
            <a:r>
              <a:rPr lang="he-IL" sz="1900" dirty="0" smtClean="0"/>
              <a:t>אמר </a:t>
            </a:r>
            <a:r>
              <a:rPr lang="he-IL" sz="1900" dirty="0"/>
              <a:t>ליה </a:t>
            </a:r>
            <a:r>
              <a:rPr lang="he-IL" sz="1900" dirty="0" err="1" smtClean="0"/>
              <a:t>אביי</a:t>
            </a:r>
            <a:r>
              <a:rPr lang="he-IL" sz="1900" dirty="0" smtClean="0"/>
              <a:t>: </a:t>
            </a:r>
          </a:p>
          <a:p>
            <a:pPr>
              <a:lnSpc>
                <a:spcPct val="120000"/>
              </a:lnSpc>
            </a:pPr>
            <a:r>
              <a:rPr lang="he-IL" sz="1900" dirty="0" err="1" smtClean="0"/>
              <a:t>בשלמא</a:t>
            </a:r>
            <a:r>
              <a:rPr lang="he-IL" sz="1900" dirty="0" smtClean="0"/>
              <a:t> </a:t>
            </a:r>
            <a:r>
              <a:rPr lang="he-IL" sz="1900" dirty="0"/>
              <a:t>אדם אוסר פירות </a:t>
            </a:r>
            <a:r>
              <a:rPr lang="he-IL" sz="1900" dirty="0" err="1"/>
              <a:t>חבירו</a:t>
            </a:r>
            <a:r>
              <a:rPr lang="he-IL" sz="1900" dirty="0"/>
              <a:t> </a:t>
            </a:r>
            <a:r>
              <a:rPr lang="he-IL" sz="1900" dirty="0" smtClean="0"/>
              <a:t>עליו - </a:t>
            </a:r>
            <a:r>
              <a:rPr lang="he-IL" sz="1900" dirty="0"/>
              <a:t>שהרי אדם אוסר פירותיו על </a:t>
            </a:r>
            <a:r>
              <a:rPr lang="he-IL" sz="1900" dirty="0" err="1" smtClean="0"/>
              <a:t>חבירו</a:t>
            </a:r>
            <a:r>
              <a:rPr lang="he-IL" sz="1900" dirty="0" smtClean="0"/>
              <a:t>, </a:t>
            </a:r>
          </a:p>
          <a:p>
            <a:pPr>
              <a:lnSpc>
                <a:spcPct val="120000"/>
              </a:lnSpc>
            </a:pPr>
            <a:r>
              <a:rPr lang="he-IL" sz="1900" dirty="0"/>
              <a:t>אלא יאסור דבר שלא בא לעולם על </a:t>
            </a:r>
            <a:r>
              <a:rPr lang="he-IL" sz="1900" dirty="0" err="1"/>
              <a:t>חבירו</a:t>
            </a:r>
            <a:r>
              <a:rPr lang="he-IL" sz="1900" dirty="0"/>
              <a:t> </a:t>
            </a:r>
            <a:r>
              <a:rPr lang="he-IL" sz="1900" dirty="0" smtClean="0"/>
              <a:t>- </a:t>
            </a:r>
            <a:r>
              <a:rPr lang="he-IL" sz="1900" dirty="0"/>
              <a:t>שהרי אין אדם אוסר פירות </a:t>
            </a:r>
            <a:r>
              <a:rPr lang="he-IL" sz="1900" dirty="0" err="1"/>
              <a:t>חבירו</a:t>
            </a:r>
            <a:r>
              <a:rPr lang="he-IL" sz="1900" dirty="0"/>
              <a:t> על </a:t>
            </a:r>
            <a:r>
              <a:rPr lang="he-IL" sz="1900" dirty="0" err="1"/>
              <a:t>חבירו</a:t>
            </a:r>
            <a:r>
              <a:rPr lang="he-IL" sz="1900" dirty="0"/>
              <a:t> </a:t>
            </a:r>
            <a:r>
              <a:rPr lang="he-IL" sz="1900" dirty="0" smtClean="0"/>
              <a:t>?</a:t>
            </a:r>
          </a:p>
        </p:txBody>
      </p:sp>
      <p:sp>
        <p:nvSpPr>
          <p:cNvPr id="5" name="הסבר מלבני מעוגל 4"/>
          <p:cNvSpPr/>
          <p:nvPr/>
        </p:nvSpPr>
        <p:spPr>
          <a:xfrm>
            <a:off x="2411760" y="548680"/>
            <a:ext cx="6264696" cy="1930856"/>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(א) משנה וגמרא דף פה עמוד א:</a:t>
            </a:r>
          </a:p>
          <a:p>
            <a:pPr>
              <a:lnSpc>
                <a:spcPct val="120000"/>
              </a:lnSpc>
            </a:pPr>
            <a:r>
              <a:rPr lang="he-IL" sz="1500" dirty="0" smtClean="0">
                <a:solidFill>
                  <a:schemeClr val="accent6">
                    <a:lumMod val="50000"/>
                  </a:schemeClr>
                </a:solidFill>
              </a:rPr>
              <a:t>שאיני </a:t>
            </a:r>
            <a:r>
              <a:rPr lang="he-IL" sz="1500" dirty="0">
                <a:solidFill>
                  <a:schemeClr val="accent6">
                    <a:lumMod val="50000"/>
                  </a:schemeClr>
                </a:solidFill>
              </a:rPr>
              <a:t>עושה </a:t>
            </a:r>
            <a:r>
              <a:rPr lang="he-IL" sz="1500" dirty="0" smtClean="0">
                <a:solidFill>
                  <a:schemeClr val="accent6">
                    <a:lumMod val="50000"/>
                  </a:schemeClr>
                </a:solidFill>
              </a:rPr>
              <a:t>על פיך</a:t>
            </a:r>
            <a:r>
              <a:rPr lang="he-IL" sz="1500" dirty="0">
                <a:solidFill>
                  <a:schemeClr val="accent6">
                    <a:lumMod val="50000"/>
                  </a:schemeClr>
                </a:solidFill>
              </a:rPr>
              <a:t>... רבי יוחנן בן </a:t>
            </a:r>
            <a:r>
              <a:rPr lang="he-IL" sz="1500" dirty="0" err="1">
                <a:solidFill>
                  <a:schemeClr val="accent6">
                    <a:lumMod val="50000"/>
                  </a:schemeClr>
                </a:solidFill>
              </a:rPr>
              <a:t>נורי</a:t>
            </a:r>
            <a:r>
              <a:rPr lang="he-IL" sz="1500" dirty="0">
                <a:solidFill>
                  <a:schemeClr val="accent6">
                    <a:lumMod val="50000"/>
                  </a:schemeClr>
                </a:solidFill>
              </a:rPr>
              <a:t> </a:t>
            </a:r>
            <a:r>
              <a:rPr lang="he-IL" sz="1500" dirty="0" smtClean="0">
                <a:solidFill>
                  <a:schemeClr val="accent6">
                    <a:lumMod val="50000"/>
                  </a:schemeClr>
                </a:solidFill>
              </a:rPr>
              <a:t>אומר</a:t>
            </a:r>
            <a:r>
              <a:rPr lang="he-IL" sz="1500" dirty="0">
                <a:solidFill>
                  <a:schemeClr val="accent6">
                    <a:lumMod val="50000"/>
                  </a:schemeClr>
                </a:solidFill>
              </a:rPr>
              <a:t>: </a:t>
            </a:r>
            <a:r>
              <a:rPr lang="he-IL" sz="1500" dirty="0" smtClean="0">
                <a:solidFill>
                  <a:schemeClr val="accent6">
                    <a:lumMod val="50000"/>
                  </a:schemeClr>
                </a:solidFill>
              </a:rPr>
              <a:t>יפר, </a:t>
            </a:r>
            <a:r>
              <a:rPr lang="he-IL" sz="1500" dirty="0">
                <a:solidFill>
                  <a:schemeClr val="accent6">
                    <a:lumMod val="50000"/>
                  </a:schemeClr>
                </a:solidFill>
              </a:rPr>
              <a:t>שמא </a:t>
            </a:r>
            <a:r>
              <a:rPr lang="he-IL" sz="1500" dirty="0" err="1">
                <a:solidFill>
                  <a:schemeClr val="accent6">
                    <a:lumMod val="50000"/>
                  </a:schemeClr>
                </a:solidFill>
              </a:rPr>
              <a:t>יגרשנה</a:t>
            </a:r>
            <a:r>
              <a:rPr lang="he-IL" sz="1500" dirty="0">
                <a:solidFill>
                  <a:schemeClr val="accent6">
                    <a:lumMod val="50000"/>
                  </a:schemeClr>
                </a:solidFill>
              </a:rPr>
              <a:t> </a:t>
            </a:r>
            <a:r>
              <a:rPr lang="he-IL" sz="1500" dirty="0" smtClean="0">
                <a:solidFill>
                  <a:schemeClr val="accent6">
                    <a:lumMod val="50000"/>
                  </a:schemeClr>
                </a:solidFill>
              </a:rPr>
              <a:t>ותהי </a:t>
            </a:r>
            <a:r>
              <a:rPr lang="he-IL" sz="1500" dirty="0">
                <a:solidFill>
                  <a:schemeClr val="accent6">
                    <a:lumMod val="50000"/>
                  </a:schemeClr>
                </a:solidFill>
              </a:rPr>
              <a:t>אסורה </a:t>
            </a:r>
            <a:r>
              <a:rPr lang="he-IL" sz="1500" dirty="0" smtClean="0">
                <a:solidFill>
                  <a:schemeClr val="accent6">
                    <a:lumMod val="50000"/>
                  </a:schemeClr>
                </a:solidFill>
              </a:rPr>
              <a:t>עליו. </a:t>
            </a:r>
          </a:p>
          <a:p>
            <a:pPr>
              <a:lnSpc>
                <a:spcPct val="120000"/>
              </a:lnSpc>
            </a:pPr>
            <a:r>
              <a:rPr lang="he-IL" sz="1500" dirty="0" smtClean="0">
                <a:solidFill>
                  <a:schemeClr val="accent6">
                    <a:lumMod val="50000"/>
                  </a:schemeClr>
                </a:solidFill>
              </a:rPr>
              <a:t>אמר </a:t>
            </a:r>
            <a:r>
              <a:rPr lang="he-IL" sz="1500" dirty="0">
                <a:solidFill>
                  <a:schemeClr val="accent6">
                    <a:lumMod val="50000"/>
                  </a:schemeClr>
                </a:solidFill>
              </a:rPr>
              <a:t>שמואל: הלכה כרבי יוחנן בן </a:t>
            </a:r>
            <a:r>
              <a:rPr lang="he-IL" sz="1500" dirty="0" err="1">
                <a:solidFill>
                  <a:schemeClr val="accent6">
                    <a:lumMod val="50000"/>
                  </a:schemeClr>
                </a:solidFill>
              </a:rPr>
              <a:t>נורי</a:t>
            </a:r>
            <a:r>
              <a:rPr lang="he-IL" sz="1500" dirty="0">
                <a:solidFill>
                  <a:schemeClr val="accent6">
                    <a:lumMod val="50000"/>
                  </a:schemeClr>
                </a:solidFill>
              </a:rPr>
              <a:t>.</a:t>
            </a:r>
          </a:p>
          <a:p>
            <a:pPr>
              <a:lnSpc>
                <a:spcPct val="120000"/>
              </a:lnSpc>
            </a:pPr>
            <a:endParaRPr lang="he-IL" sz="400" dirty="0" smtClean="0">
              <a:solidFill>
                <a:schemeClr val="tx1"/>
              </a:solidFill>
            </a:endParaRPr>
          </a:p>
          <a:p>
            <a:pPr>
              <a:lnSpc>
                <a:spcPct val="120000"/>
              </a:lnSpc>
            </a:pPr>
            <a:r>
              <a:rPr lang="he-IL" sz="1500" dirty="0" smtClean="0">
                <a:solidFill>
                  <a:schemeClr val="tx1"/>
                </a:solidFill>
              </a:rPr>
              <a:t>(ב) גמרא </a:t>
            </a:r>
            <a:r>
              <a:rPr lang="he-IL" sz="1500" dirty="0">
                <a:solidFill>
                  <a:schemeClr val="tx1"/>
                </a:solidFill>
              </a:rPr>
              <a:t>דף </a:t>
            </a:r>
            <a:r>
              <a:rPr lang="he-IL" sz="1500" dirty="0" smtClean="0">
                <a:solidFill>
                  <a:schemeClr val="tx1"/>
                </a:solidFill>
              </a:rPr>
              <a:t>פה </a:t>
            </a:r>
            <a:r>
              <a:rPr lang="he-IL" sz="1500" dirty="0">
                <a:solidFill>
                  <a:schemeClr val="tx1"/>
                </a:solidFill>
              </a:rPr>
              <a:t>עמוד א:</a:t>
            </a:r>
          </a:p>
          <a:p>
            <a:pPr>
              <a:lnSpc>
                <a:spcPct val="120000"/>
              </a:lnSpc>
            </a:pPr>
            <a:r>
              <a:rPr lang="he-IL" sz="1500" dirty="0" smtClean="0">
                <a:solidFill>
                  <a:schemeClr val="accent6">
                    <a:lumMod val="50000"/>
                  </a:schemeClr>
                </a:solidFill>
              </a:rPr>
              <a:t>המקדיש </a:t>
            </a:r>
            <a:r>
              <a:rPr lang="he-IL" sz="1500" dirty="0">
                <a:solidFill>
                  <a:schemeClr val="accent6">
                    <a:lumMod val="50000"/>
                  </a:schemeClr>
                </a:solidFill>
              </a:rPr>
              <a:t>מעשה ידי אשתו... המותר</a:t>
            </a:r>
            <a:r>
              <a:rPr lang="he-IL" sz="1500" dirty="0" smtClean="0">
                <a:solidFill>
                  <a:schemeClr val="accent6">
                    <a:lumMod val="50000"/>
                  </a:schemeClr>
                </a:solidFill>
              </a:rPr>
              <a:t>... רבי </a:t>
            </a:r>
            <a:r>
              <a:rPr lang="he-IL" sz="1500" dirty="0">
                <a:solidFill>
                  <a:schemeClr val="accent6">
                    <a:lumMod val="50000"/>
                  </a:schemeClr>
                </a:solidFill>
              </a:rPr>
              <a:t>יוחנן הסנדלר אומר: חולין. </a:t>
            </a:r>
            <a:endParaRPr lang="he-IL" sz="1500" dirty="0" smtClean="0">
              <a:solidFill>
                <a:schemeClr val="accent6">
                  <a:lumMod val="50000"/>
                </a:schemeClr>
              </a:solidFill>
            </a:endParaRPr>
          </a:p>
          <a:p>
            <a:pPr>
              <a:lnSpc>
                <a:spcPct val="120000"/>
              </a:lnSpc>
            </a:pPr>
            <a:r>
              <a:rPr lang="he-IL" sz="1500" dirty="0" smtClean="0">
                <a:solidFill>
                  <a:schemeClr val="accent6">
                    <a:lumMod val="50000"/>
                  </a:schemeClr>
                </a:solidFill>
              </a:rPr>
              <a:t>ואמר </a:t>
            </a:r>
            <a:r>
              <a:rPr lang="he-IL" sz="1500" dirty="0">
                <a:solidFill>
                  <a:schemeClr val="accent6">
                    <a:lumMod val="50000"/>
                  </a:schemeClr>
                </a:solidFill>
              </a:rPr>
              <a:t>שמואל: הלכה </a:t>
            </a:r>
            <a:r>
              <a:rPr lang="he-IL" sz="1500" dirty="0" smtClean="0">
                <a:solidFill>
                  <a:schemeClr val="accent6">
                    <a:lumMod val="50000"/>
                  </a:schemeClr>
                </a:solidFill>
              </a:rPr>
              <a:t>כר' </a:t>
            </a:r>
            <a:r>
              <a:rPr lang="he-IL" sz="1500" dirty="0">
                <a:solidFill>
                  <a:schemeClr val="accent6">
                    <a:lumMod val="50000"/>
                  </a:schemeClr>
                </a:solidFill>
              </a:rPr>
              <a:t>יוחנן הסנדלר</a:t>
            </a:r>
            <a:r>
              <a:rPr lang="he-IL" sz="1500" dirty="0" smtClean="0">
                <a:solidFill>
                  <a:schemeClr val="accent6">
                    <a:lumMod val="50000"/>
                  </a:schemeClr>
                </a:solidFill>
              </a:rPr>
              <a:t>.</a:t>
            </a:r>
            <a:endParaRPr lang="he-IL" sz="1500" dirty="0">
              <a:solidFill>
                <a:schemeClr val="accent6">
                  <a:lumMod val="50000"/>
                </a:schemeClr>
              </a:solidFill>
            </a:endParaRPr>
          </a:p>
        </p:txBody>
      </p:sp>
      <p:sp>
        <p:nvSpPr>
          <p:cNvPr id="6" name="TextBox 5"/>
          <p:cNvSpPr txBox="1"/>
          <p:nvPr/>
        </p:nvSpPr>
        <p:spPr>
          <a:xfrm>
            <a:off x="8532440" y="2956882"/>
            <a:ext cx="504056" cy="400110"/>
          </a:xfrm>
          <a:prstGeom prst="rect">
            <a:avLst/>
          </a:prstGeom>
          <a:noFill/>
        </p:spPr>
        <p:txBody>
          <a:bodyPr wrap="square" rtlCol="1">
            <a:spAutoFit/>
          </a:bodyPr>
          <a:lstStyle/>
          <a:p>
            <a:r>
              <a:rPr lang="he-IL" sz="2000" dirty="0" smtClean="0"/>
              <a:t>❷</a:t>
            </a:r>
            <a:endParaRPr lang="he-IL" sz="2000" dirty="0"/>
          </a:p>
        </p:txBody>
      </p:sp>
    </p:spTree>
    <p:extLst>
      <p:ext uri="{BB962C8B-B14F-4D97-AF65-F5344CB8AC3E}">
        <p14:creationId xmlns:p14="http://schemas.microsoft.com/office/powerpoint/2010/main" val="859880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771172" cy="646331"/>
          </a:xfrm>
          <a:prstGeom prst="rect">
            <a:avLst/>
          </a:prstGeom>
          <a:noFill/>
        </p:spPr>
        <p:txBody>
          <a:bodyPr wrap="square" rtlCol="1">
            <a:spAutoFit/>
          </a:bodyPr>
          <a:lstStyle/>
          <a:p>
            <a:r>
              <a:rPr lang="he-IL" b="1" dirty="0" smtClean="0">
                <a:solidFill>
                  <a:schemeClr val="bg1">
                    <a:lumMod val="50000"/>
                  </a:schemeClr>
                </a:solidFill>
              </a:rPr>
              <a:t>דף פה עמוד ב - דף פו עמוד א</a:t>
            </a:r>
            <a:endParaRPr lang="he-IL" b="1" dirty="0">
              <a:solidFill>
                <a:schemeClr val="bg1">
                  <a:lumMod val="50000"/>
                </a:schemeClr>
              </a:solidFill>
            </a:endParaRPr>
          </a:p>
        </p:txBody>
      </p:sp>
      <p:sp>
        <p:nvSpPr>
          <p:cNvPr id="4" name="TextBox 3"/>
          <p:cNvSpPr txBox="1"/>
          <p:nvPr/>
        </p:nvSpPr>
        <p:spPr>
          <a:xfrm>
            <a:off x="64524" y="2440659"/>
            <a:ext cx="8507897" cy="3748719"/>
          </a:xfrm>
          <a:prstGeom prst="rect">
            <a:avLst/>
          </a:prstGeom>
          <a:noFill/>
        </p:spPr>
        <p:txBody>
          <a:bodyPr wrap="square" rtlCol="1">
            <a:spAutoFit/>
          </a:bodyPr>
          <a:lstStyle/>
          <a:p>
            <a:pPr>
              <a:lnSpc>
                <a:spcPct val="120000"/>
              </a:lnSpc>
            </a:pPr>
            <a:r>
              <a:rPr lang="he-IL" dirty="0" smtClean="0"/>
              <a:t>אלא </a:t>
            </a:r>
            <a:r>
              <a:rPr lang="he-IL" dirty="0"/>
              <a:t>אמר רב </a:t>
            </a:r>
            <a:r>
              <a:rPr lang="he-IL" dirty="0" err="1"/>
              <a:t>הונא</a:t>
            </a:r>
            <a:r>
              <a:rPr lang="he-IL" dirty="0"/>
              <a:t> בריה </a:t>
            </a:r>
            <a:r>
              <a:rPr lang="he-IL" dirty="0" err="1"/>
              <a:t>דרב</a:t>
            </a:r>
            <a:r>
              <a:rPr lang="he-IL" dirty="0"/>
              <a:t> </a:t>
            </a:r>
            <a:r>
              <a:rPr lang="he-IL" dirty="0" smtClean="0"/>
              <a:t>יהושע: </a:t>
            </a:r>
          </a:p>
          <a:p>
            <a:pPr>
              <a:lnSpc>
                <a:spcPct val="120000"/>
              </a:lnSpc>
            </a:pPr>
            <a:r>
              <a:rPr lang="he-IL" dirty="0"/>
              <a:t>באומרת יקדשו ידי </a:t>
            </a:r>
            <a:r>
              <a:rPr lang="he-IL" dirty="0" smtClean="0"/>
              <a:t>לעושיהן, </a:t>
            </a:r>
            <a:r>
              <a:rPr lang="he-IL" dirty="0" err="1"/>
              <a:t>דידים</a:t>
            </a:r>
            <a:r>
              <a:rPr lang="he-IL" dirty="0"/>
              <a:t> הא </a:t>
            </a:r>
            <a:r>
              <a:rPr lang="he-IL" dirty="0" err="1"/>
              <a:t>איתנהו</a:t>
            </a:r>
            <a:r>
              <a:rPr lang="he-IL" dirty="0"/>
              <a:t> </a:t>
            </a:r>
            <a:r>
              <a:rPr lang="he-IL" dirty="0" smtClean="0"/>
              <a:t>בעולם.</a:t>
            </a:r>
          </a:p>
          <a:p>
            <a:pPr>
              <a:lnSpc>
                <a:spcPct val="120000"/>
              </a:lnSpc>
            </a:pPr>
            <a:endParaRPr lang="he-IL" dirty="0" smtClean="0"/>
          </a:p>
          <a:p>
            <a:pPr>
              <a:lnSpc>
                <a:spcPct val="120000"/>
              </a:lnSpc>
            </a:pPr>
            <a:r>
              <a:rPr lang="he-IL" dirty="0"/>
              <a:t>וכי אמרה הכי </a:t>
            </a:r>
            <a:r>
              <a:rPr lang="he-IL" dirty="0" smtClean="0"/>
              <a:t>קדשה? </a:t>
            </a:r>
            <a:r>
              <a:rPr lang="he-IL" dirty="0"/>
              <a:t>והא משעבדן ידיה </a:t>
            </a:r>
            <a:r>
              <a:rPr lang="he-IL" dirty="0" smtClean="0"/>
              <a:t>לבעל!</a:t>
            </a:r>
          </a:p>
          <a:p>
            <a:pPr>
              <a:lnSpc>
                <a:spcPct val="120000"/>
              </a:lnSpc>
            </a:pPr>
            <a:endParaRPr lang="he-IL" dirty="0" smtClean="0"/>
          </a:p>
          <a:p>
            <a:pPr>
              <a:lnSpc>
                <a:spcPct val="120000"/>
              </a:lnSpc>
            </a:pPr>
            <a:r>
              <a:rPr lang="he-IL" dirty="0" err="1"/>
              <a:t>דאמרה</a:t>
            </a:r>
            <a:r>
              <a:rPr lang="he-IL" dirty="0"/>
              <a:t> לכי </a:t>
            </a:r>
            <a:r>
              <a:rPr lang="he-IL" dirty="0" smtClean="0"/>
              <a:t>מגרשה.</a:t>
            </a:r>
          </a:p>
          <a:p>
            <a:pPr>
              <a:lnSpc>
                <a:spcPct val="120000"/>
              </a:lnSpc>
            </a:pPr>
            <a:endParaRPr lang="he-IL" dirty="0" smtClean="0"/>
          </a:p>
          <a:p>
            <a:pPr>
              <a:lnSpc>
                <a:spcPct val="120000"/>
              </a:lnSpc>
            </a:pPr>
            <a:r>
              <a:rPr lang="he-IL" dirty="0"/>
              <a:t>השתא </a:t>
            </a:r>
            <a:r>
              <a:rPr lang="he-IL" dirty="0" err="1"/>
              <a:t>מיהת</a:t>
            </a:r>
            <a:r>
              <a:rPr lang="he-IL" dirty="0"/>
              <a:t> לא </a:t>
            </a:r>
            <a:r>
              <a:rPr lang="he-IL" dirty="0" smtClean="0"/>
              <a:t>מגרשה! וממאי </a:t>
            </a:r>
            <a:r>
              <a:rPr lang="he-IL" dirty="0" err="1"/>
              <a:t>דכי</a:t>
            </a:r>
            <a:r>
              <a:rPr lang="he-IL" dirty="0"/>
              <a:t> אמרה הכי </a:t>
            </a:r>
            <a:r>
              <a:rPr lang="he-IL" dirty="0" smtClean="0"/>
              <a:t>מהניא?</a:t>
            </a:r>
          </a:p>
          <a:p>
            <a:pPr>
              <a:lnSpc>
                <a:spcPct val="120000"/>
              </a:lnSpc>
            </a:pPr>
            <a:endParaRPr lang="he-IL" dirty="0"/>
          </a:p>
          <a:p>
            <a:pPr>
              <a:lnSpc>
                <a:spcPct val="120000"/>
              </a:lnSpc>
            </a:pPr>
            <a:r>
              <a:rPr lang="he-IL" dirty="0" smtClean="0"/>
              <a:t>אמר </a:t>
            </a:r>
            <a:r>
              <a:rPr lang="he-IL" dirty="0"/>
              <a:t>ר' </a:t>
            </a:r>
            <a:r>
              <a:rPr lang="he-IL" dirty="0" err="1" smtClean="0"/>
              <a:t>אילא</a:t>
            </a:r>
            <a:r>
              <a:rPr lang="he-IL" dirty="0" smtClean="0"/>
              <a:t>: </a:t>
            </a:r>
          </a:p>
          <a:p>
            <a:pPr>
              <a:lnSpc>
                <a:spcPct val="120000"/>
              </a:lnSpc>
            </a:pPr>
            <a:r>
              <a:rPr lang="he-IL" dirty="0" smtClean="0"/>
              <a:t>ומה </a:t>
            </a:r>
            <a:r>
              <a:rPr lang="he-IL" dirty="0"/>
              <a:t>אילו אומר </a:t>
            </a:r>
            <a:r>
              <a:rPr lang="he-IL" dirty="0" err="1"/>
              <a:t>לחבירו</a:t>
            </a:r>
            <a:r>
              <a:rPr lang="he-IL" dirty="0"/>
              <a:t> </a:t>
            </a:r>
            <a:r>
              <a:rPr lang="he-IL" dirty="0" smtClean="0"/>
              <a:t>"שדה </a:t>
            </a:r>
            <a:r>
              <a:rPr lang="he-IL" dirty="0"/>
              <a:t>זו שאני מוכר לך </a:t>
            </a:r>
            <a:r>
              <a:rPr lang="he-IL" dirty="0" err="1"/>
              <a:t>לכשאקחנה</a:t>
            </a:r>
            <a:r>
              <a:rPr lang="he-IL" dirty="0"/>
              <a:t> ממך </a:t>
            </a:r>
            <a:r>
              <a:rPr lang="he-IL" dirty="0" smtClean="0"/>
              <a:t>תקדיש", </a:t>
            </a:r>
            <a:r>
              <a:rPr lang="he-IL" dirty="0"/>
              <a:t>מי לא </a:t>
            </a:r>
            <a:r>
              <a:rPr lang="he-IL" dirty="0" smtClean="0"/>
              <a:t>קדשה?</a:t>
            </a:r>
          </a:p>
        </p:txBody>
      </p:sp>
      <p:sp>
        <p:nvSpPr>
          <p:cNvPr id="6" name="TextBox 5"/>
          <p:cNvSpPr txBox="1"/>
          <p:nvPr/>
        </p:nvSpPr>
        <p:spPr>
          <a:xfrm>
            <a:off x="8532440" y="2477656"/>
            <a:ext cx="504056" cy="400110"/>
          </a:xfrm>
          <a:prstGeom prst="rect">
            <a:avLst/>
          </a:prstGeom>
          <a:noFill/>
        </p:spPr>
        <p:txBody>
          <a:bodyPr wrap="square" rtlCol="1">
            <a:spAutoFit/>
          </a:bodyPr>
          <a:lstStyle/>
          <a:p>
            <a:r>
              <a:rPr lang="he-IL" sz="2000" dirty="0" smtClean="0"/>
              <a:t>❸</a:t>
            </a:r>
            <a:endParaRPr lang="he-IL" sz="2000" dirty="0"/>
          </a:p>
        </p:txBody>
      </p:sp>
      <p:sp>
        <p:nvSpPr>
          <p:cNvPr id="7" name="חץ שמאלה 6"/>
          <p:cNvSpPr/>
          <p:nvPr/>
        </p:nvSpPr>
        <p:spPr>
          <a:xfrm>
            <a:off x="813296" y="6237312"/>
            <a:ext cx="90707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הסבר מלבני מעוגל 7"/>
          <p:cNvSpPr/>
          <p:nvPr/>
        </p:nvSpPr>
        <p:spPr>
          <a:xfrm>
            <a:off x="2411760" y="274008"/>
            <a:ext cx="6264696" cy="1930856"/>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(א) משנה וגמרא דף פה עמוד א:</a:t>
            </a:r>
          </a:p>
          <a:p>
            <a:pPr>
              <a:lnSpc>
                <a:spcPct val="120000"/>
              </a:lnSpc>
            </a:pPr>
            <a:r>
              <a:rPr lang="he-IL" sz="1500" dirty="0" smtClean="0">
                <a:solidFill>
                  <a:schemeClr val="accent6">
                    <a:lumMod val="50000"/>
                  </a:schemeClr>
                </a:solidFill>
              </a:rPr>
              <a:t>שאיני </a:t>
            </a:r>
            <a:r>
              <a:rPr lang="he-IL" sz="1500" dirty="0">
                <a:solidFill>
                  <a:schemeClr val="accent6">
                    <a:lumMod val="50000"/>
                  </a:schemeClr>
                </a:solidFill>
              </a:rPr>
              <a:t>עושה </a:t>
            </a:r>
            <a:r>
              <a:rPr lang="he-IL" sz="1500" dirty="0" smtClean="0">
                <a:solidFill>
                  <a:schemeClr val="accent6">
                    <a:lumMod val="50000"/>
                  </a:schemeClr>
                </a:solidFill>
              </a:rPr>
              <a:t>על פיך</a:t>
            </a:r>
            <a:r>
              <a:rPr lang="he-IL" sz="1500" dirty="0">
                <a:solidFill>
                  <a:schemeClr val="accent6">
                    <a:lumMod val="50000"/>
                  </a:schemeClr>
                </a:solidFill>
              </a:rPr>
              <a:t>... רבי יוחנן בן </a:t>
            </a:r>
            <a:r>
              <a:rPr lang="he-IL" sz="1500" dirty="0" err="1">
                <a:solidFill>
                  <a:schemeClr val="accent6">
                    <a:lumMod val="50000"/>
                  </a:schemeClr>
                </a:solidFill>
              </a:rPr>
              <a:t>נורי</a:t>
            </a:r>
            <a:r>
              <a:rPr lang="he-IL" sz="1500" dirty="0">
                <a:solidFill>
                  <a:schemeClr val="accent6">
                    <a:lumMod val="50000"/>
                  </a:schemeClr>
                </a:solidFill>
              </a:rPr>
              <a:t> </a:t>
            </a:r>
            <a:r>
              <a:rPr lang="he-IL" sz="1500" dirty="0" smtClean="0">
                <a:solidFill>
                  <a:schemeClr val="accent6">
                    <a:lumMod val="50000"/>
                  </a:schemeClr>
                </a:solidFill>
              </a:rPr>
              <a:t>אומר</a:t>
            </a:r>
            <a:r>
              <a:rPr lang="he-IL" sz="1500" dirty="0">
                <a:solidFill>
                  <a:schemeClr val="accent6">
                    <a:lumMod val="50000"/>
                  </a:schemeClr>
                </a:solidFill>
              </a:rPr>
              <a:t>: </a:t>
            </a:r>
            <a:r>
              <a:rPr lang="he-IL" sz="1500" dirty="0" smtClean="0">
                <a:solidFill>
                  <a:schemeClr val="accent6">
                    <a:lumMod val="50000"/>
                  </a:schemeClr>
                </a:solidFill>
              </a:rPr>
              <a:t>יפר, </a:t>
            </a:r>
            <a:r>
              <a:rPr lang="he-IL" sz="1500" dirty="0">
                <a:solidFill>
                  <a:schemeClr val="accent6">
                    <a:lumMod val="50000"/>
                  </a:schemeClr>
                </a:solidFill>
              </a:rPr>
              <a:t>שמא </a:t>
            </a:r>
            <a:r>
              <a:rPr lang="he-IL" sz="1500" dirty="0" err="1">
                <a:solidFill>
                  <a:schemeClr val="accent6">
                    <a:lumMod val="50000"/>
                  </a:schemeClr>
                </a:solidFill>
              </a:rPr>
              <a:t>יגרשנה</a:t>
            </a:r>
            <a:r>
              <a:rPr lang="he-IL" sz="1500" dirty="0">
                <a:solidFill>
                  <a:schemeClr val="accent6">
                    <a:lumMod val="50000"/>
                  </a:schemeClr>
                </a:solidFill>
              </a:rPr>
              <a:t> </a:t>
            </a:r>
            <a:r>
              <a:rPr lang="he-IL" sz="1500" dirty="0" smtClean="0">
                <a:solidFill>
                  <a:schemeClr val="accent6">
                    <a:lumMod val="50000"/>
                  </a:schemeClr>
                </a:solidFill>
              </a:rPr>
              <a:t>ותהי </a:t>
            </a:r>
            <a:r>
              <a:rPr lang="he-IL" sz="1500" dirty="0">
                <a:solidFill>
                  <a:schemeClr val="accent6">
                    <a:lumMod val="50000"/>
                  </a:schemeClr>
                </a:solidFill>
              </a:rPr>
              <a:t>אסורה </a:t>
            </a:r>
            <a:r>
              <a:rPr lang="he-IL" sz="1500" dirty="0" smtClean="0">
                <a:solidFill>
                  <a:schemeClr val="accent6">
                    <a:lumMod val="50000"/>
                  </a:schemeClr>
                </a:solidFill>
              </a:rPr>
              <a:t>עליו. </a:t>
            </a:r>
          </a:p>
          <a:p>
            <a:pPr>
              <a:lnSpc>
                <a:spcPct val="120000"/>
              </a:lnSpc>
            </a:pPr>
            <a:r>
              <a:rPr lang="he-IL" sz="1500" dirty="0" smtClean="0">
                <a:solidFill>
                  <a:schemeClr val="accent6">
                    <a:lumMod val="50000"/>
                  </a:schemeClr>
                </a:solidFill>
              </a:rPr>
              <a:t>אמר </a:t>
            </a:r>
            <a:r>
              <a:rPr lang="he-IL" sz="1500" dirty="0">
                <a:solidFill>
                  <a:schemeClr val="accent6">
                    <a:lumMod val="50000"/>
                  </a:schemeClr>
                </a:solidFill>
              </a:rPr>
              <a:t>שמואל: הלכה כרבי יוחנן בן </a:t>
            </a:r>
            <a:r>
              <a:rPr lang="he-IL" sz="1500" dirty="0" err="1">
                <a:solidFill>
                  <a:schemeClr val="accent6">
                    <a:lumMod val="50000"/>
                  </a:schemeClr>
                </a:solidFill>
              </a:rPr>
              <a:t>נורי</a:t>
            </a:r>
            <a:r>
              <a:rPr lang="he-IL" sz="1500" dirty="0">
                <a:solidFill>
                  <a:schemeClr val="accent6">
                    <a:lumMod val="50000"/>
                  </a:schemeClr>
                </a:solidFill>
              </a:rPr>
              <a:t>.</a:t>
            </a:r>
          </a:p>
          <a:p>
            <a:pPr>
              <a:lnSpc>
                <a:spcPct val="120000"/>
              </a:lnSpc>
            </a:pPr>
            <a:endParaRPr lang="he-IL" sz="400" dirty="0" smtClean="0">
              <a:solidFill>
                <a:schemeClr val="tx1"/>
              </a:solidFill>
            </a:endParaRPr>
          </a:p>
          <a:p>
            <a:pPr>
              <a:lnSpc>
                <a:spcPct val="120000"/>
              </a:lnSpc>
            </a:pPr>
            <a:r>
              <a:rPr lang="he-IL" sz="1500" dirty="0" smtClean="0">
                <a:solidFill>
                  <a:schemeClr val="tx1"/>
                </a:solidFill>
              </a:rPr>
              <a:t>(ב) גמרא </a:t>
            </a:r>
            <a:r>
              <a:rPr lang="he-IL" sz="1500" dirty="0">
                <a:solidFill>
                  <a:schemeClr val="tx1"/>
                </a:solidFill>
              </a:rPr>
              <a:t>דף </a:t>
            </a:r>
            <a:r>
              <a:rPr lang="he-IL" sz="1500" dirty="0" smtClean="0">
                <a:solidFill>
                  <a:schemeClr val="tx1"/>
                </a:solidFill>
              </a:rPr>
              <a:t>פה </a:t>
            </a:r>
            <a:r>
              <a:rPr lang="he-IL" sz="1500" dirty="0">
                <a:solidFill>
                  <a:schemeClr val="tx1"/>
                </a:solidFill>
              </a:rPr>
              <a:t>עמוד א:</a:t>
            </a:r>
          </a:p>
          <a:p>
            <a:pPr>
              <a:lnSpc>
                <a:spcPct val="120000"/>
              </a:lnSpc>
            </a:pPr>
            <a:r>
              <a:rPr lang="he-IL" sz="1500" dirty="0" smtClean="0">
                <a:solidFill>
                  <a:schemeClr val="accent6">
                    <a:lumMod val="50000"/>
                  </a:schemeClr>
                </a:solidFill>
              </a:rPr>
              <a:t>המקדיש </a:t>
            </a:r>
            <a:r>
              <a:rPr lang="he-IL" sz="1500" dirty="0">
                <a:solidFill>
                  <a:schemeClr val="accent6">
                    <a:lumMod val="50000"/>
                  </a:schemeClr>
                </a:solidFill>
              </a:rPr>
              <a:t>מעשה ידי אשתו... המותר</a:t>
            </a:r>
            <a:r>
              <a:rPr lang="he-IL" sz="1500" dirty="0" smtClean="0">
                <a:solidFill>
                  <a:schemeClr val="accent6">
                    <a:lumMod val="50000"/>
                  </a:schemeClr>
                </a:solidFill>
              </a:rPr>
              <a:t>... רבי </a:t>
            </a:r>
            <a:r>
              <a:rPr lang="he-IL" sz="1500" dirty="0">
                <a:solidFill>
                  <a:schemeClr val="accent6">
                    <a:lumMod val="50000"/>
                  </a:schemeClr>
                </a:solidFill>
              </a:rPr>
              <a:t>יוחנן הסנדלר אומר: חולין. </a:t>
            </a:r>
            <a:endParaRPr lang="he-IL" sz="1500" dirty="0" smtClean="0">
              <a:solidFill>
                <a:schemeClr val="accent6">
                  <a:lumMod val="50000"/>
                </a:schemeClr>
              </a:solidFill>
            </a:endParaRPr>
          </a:p>
          <a:p>
            <a:pPr>
              <a:lnSpc>
                <a:spcPct val="120000"/>
              </a:lnSpc>
            </a:pPr>
            <a:r>
              <a:rPr lang="he-IL" sz="1500" dirty="0" smtClean="0">
                <a:solidFill>
                  <a:schemeClr val="accent6">
                    <a:lumMod val="50000"/>
                  </a:schemeClr>
                </a:solidFill>
              </a:rPr>
              <a:t>ואמר </a:t>
            </a:r>
            <a:r>
              <a:rPr lang="he-IL" sz="1500" dirty="0">
                <a:solidFill>
                  <a:schemeClr val="accent6">
                    <a:lumMod val="50000"/>
                  </a:schemeClr>
                </a:solidFill>
              </a:rPr>
              <a:t>שמואל: הלכה </a:t>
            </a:r>
            <a:r>
              <a:rPr lang="he-IL" sz="1500" dirty="0" smtClean="0">
                <a:solidFill>
                  <a:schemeClr val="accent6">
                    <a:lumMod val="50000"/>
                  </a:schemeClr>
                </a:solidFill>
              </a:rPr>
              <a:t>כר' </a:t>
            </a:r>
            <a:r>
              <a:rPr lang="he-IL" sz="1500" dirty="0">
                <a:solidFill>
                  <a:schemeClr val="accent6">
                    <a:lumMod val="50000"/>
                  </a:schemeClr>
                </a:solidFill>
              </a:rPr>
              <a:t>יוחנן הסנדלר</a:t>
            </a:r>
            <a:r>
              <a:rPr lang="he-IL" sz="1500" dirty="0" smtClean="0">
                <a:solidFill>
                  <a:schemeClr val="accent6">
                    <a:lumMod val="50000"/>
                  </a:schemeClr>
                </a:solidFill>
              </a:rPr>
              <a:t>.</a:t>
            </a:r>
            <a:endParaRPr lang="he-IL" sz="1500" dirty="0">
              <a:solidFill>
                <a:schemeClr val="accent6">
                  <a:lumMod val="50000"/>
                </a:schemeClr>
              </a:solidFill>
            </a:endParaRPr>
          </a:p>
        </p:txBody>
      </p:sp>
      <p:sp>
        <p:nvSpPr>
          <p:cNvPr id="9" name="TextBox 8"/>
          <p:cNvSpPr txBox="1"/>
          <p:nvPr/>
        </p:nvSpPr>
        <p:spPr>
          <a:xfrm>
            <a:off x="8476336" y="5517232"/>
            <a:ext cx="576064" cy="215444"/>
          </a:xfrm>
          <a:prstGeom prst="rect">
            <a:avLst/>
          </a:prstGeom>
          <a:noFill/>
        </p:spPr>
        <p:txBody>
          <a:bodyPr wrap="square" rtlCol="1">
            <a:spAutoFit/>
          </a:bodyPr>
          <a:lstStyle/>
          <a:p>
            <a:r>
              <a:rPr lang="he-IL" sz="800" dirty="0" smtClean="0"/>
              <a:t>עמוד </a:t>
            </a:r>
            <a:r>
              <a:rPr lang="he-IL" sz="800" dirty="0"/>
              <a:t>א</a:t>
            </a:r>
          </a:p>
        </p:txBody>
      </p:sp>
    </p:spTree>
    <p:extLst>
      <p:ext uri="{BB962C8B-B14F-4D97-AF65-F5344CB8AC3E}">
        <p14:creationId xmlns:p14="http://schemas.microsoft.com/office/powerpoint/2010/main" val="2585620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55148" cy="369332"/>
          </a:xfrm>
          <a:prstGeom prst="rect">
            <a:avLst/>
          </a:prstGeom>
          <a:noFill/>
        </p:spPr>
        <p:txBody>
          <a:bodyPr wrap="square" rtlCol="1">
            <a:spAutoFit/>
          </a:bodyPr>
          <a:lstStyle/>
          <a:p>
            <a:r>
              <a:rPr lang="he-IL" b="1" dirty="0" smtClean="0">
                <a:solidFill>
                  <a:schemeClr val="bg1">
                    <a:lumMod val="50000"/>
                  </a:schemeClr>
                </a:solidFill>
              </a:rPr>
              <a:t>דף פו עמוד א</a:t>
            </a:r>
            <a:endParaRPr lang="he-IL" b="1" dirty="0">
              <a:solidFill>
                <a:schemeClr val="bg1">
                  <a:lumMod val="50000"/>
                </a:schemeClr>
              </a:solidFill>
            </a:endParaRPr>
          </a:p>
        </p:txBody>
      </p:sp>
      <p:sp>
        <p:nvSpPr>
          <p:cNvPr id="4" name="TextBox 3"/>
          <p:cNvSpPr txBox="1"/>
          <p:nvPr/>
        </p:nvSpPr>
        <p:spPr>
          <a:xfrm>
            <a:off x="35496" y="1749577"/>
            <a:ext cx="8507897" cy="4856714"/>
          </a:xfrm>
          <a:prstGeom prst="rect">
            <a:avLst/>
          </a:prstGeom>
          <a:noFill/>
        </p:spPr>
        <p:txBody>
          <a:bodyPr wrap="square" rtlCol="1">
            <a:spAutoFit/>
          </a:bodyPr>
          <a:lstStyle/>
          <a:p>
            <a:pPr>
              <a:lnSpc>
                <a:spcPct val="120000"/>
              </a:lnSpc>
            </a:pPr>
            <a:r>
              <a:rPr lang="he-IL" dirty="0"/>
              <a:t>מתקיף לה ר' </a:t>
            </a:r>
            <a:r>
              <a:rPr lang="he-IL" dirty="0" smtClean="0"/>
              <a:t>ירמיה:</a:t>
            </a:r>
          </a:p>
          <a:p>
            <a:pPr>
              <a:lnSpc>
                <a:spcPct val="120000"/>
              </a:lnSpc>
            </a:pPr>
            <a:r>
              <a:rPr lang="he-IL" dirty="0"/>
              <a:t>מי </a:t>
            </a:r>
            <a:r>
              <a:rPr lang="he-IL" dirty="0" smtClean="0"/>
              <a:t>דמי? </a:t>
            </a:r>
            <a:r>
              <a:rPr lang="he-IL" dirty="0"/>
              <a:t>שדה זו שאני מוכר לך </a:t>
            </a:r>
            <a:r>
              <a:rPr lang="he-IL" dirty="0" smtClean="0"/>
              <a:t>- השתא </a:t>
            </a:r>
            <a:r>
              <a:rPr lang="he-IL" dirty="0"/>
              <a:t>בידיה </a:t>
            </a:r>
            <a:r>
              <a:rPr lang="he-IL" dirty="0" smtClean="0"/>
              <a:t>היא, </a:t>
            </a:r>
            <a:r>
              <a:rPr lang="he-IL" dirty="0" err="1"/>
              <a:t>אשה</a:t>
            </a:r>
            <a:r>
              <a:rPr lang="he-IL" dirty="0"/>
              <a:t> </a:t>
            </a:r>
            <a:r>
              <a:rPr lang="he-IL" dirty="0" smtClean="0"/>
              <a:t>- בידה </a:t>
            </a:r>
            <a:r>
              <a:rPr lang="he-IL" dirty="0"/>
              <a:t>להקדיש מעשה </a:t>
            </a:r>
            <a:r>
              <a:rPr lang="he-IL" dirty="0" smtClean="0"/>
              <a:t>ידיה?</a:t>
            </a:r>
          </a:p>
          <a:p>
            <a:pPr>
              <a:lnSpc>
                <a:spcPct val="120000"/>
              </a:lnSpc>
            </a:pPr>
            <a:r>
              <a:rPr lang="he-IL" dirty="0"/>
              <a:t>הא לא דמי אלא לאומר </a:t>
            </a:r>
            <a:r>
              <a:rPr lang="he-IL" dirty="0" err="1"/>
              <a:t>לחבירו</a:t>
            </a:r>
            <a:r>
              <a:rPr lang="he-IL" dirty="0"/>
              <a:t> </a:t>
            </a:r>
            <a:r>
              <a:rPr lang="he-IL" dirty="0" smtClean="0"/>
              <a:t>"</a:t>
            </a:r>
            <a:r>
              <a:rPr lang="he-IL" dirty="0" smtClean="0">
                <a:solidFill>
                  <a:srgbClr val="FF0000"/>
                </a:solidFill>
              </a:rPr>
              <a:t>שדה </a:t>
            </a:r>
            <a:r>
              <a:rPr lang="he-IL" dirty="0">
                <a:solidFill>
                  <a:srgbClr val="FF0000"/>
                </a:solidFill>
              </a:rPr>
              <a:t>זו שמכרתי לך </a:t>
            </a:r>
            <a:r>
              <a:rPr lang="he-IL" dirty="0" err="1">
                <a:solidFill>
                  <a:srgbClr val="FF0000"/>
                </a:solidFill>
              </a:rPr>
              <a:t>לכשאקחנה</a:t>
            </a:r>
            <a:r>
              <a:rPr lang="he-IL" dirty="0">
                <a:solidFill>
                  <a:srgbClr val="FF0000"/>
                </a:solidFill>
              </a:rPr>
              <a:t> ממך </a:t>
            </a:r>
            <a:r>
              <a:rPr lang="he-IL" dirty="0" smtClean="0">
                <a:solidFill>
                  <a:srgbClr val="FF0000"/>
                </a:solidFill>
              </a:rPr>
              <a:t>תקדיש</a:t>
            </a:r>
            <a:r>
              <a:rPr lang="he-IL" dirty="0" smtClean="0"/>
              <a:t>" - מי קדשה</a:t>
            </a:r>
            <a:r>
              <a:rPr lang="he-IL" dirty="0"/>
              <a:t>?</a:t>
            </a:r>
            <a:endParaRPr lang="he-IL" dirty="0" smtClean="0"/>
          </a:p>
          <a:p>
            <a:pPr>
              <a:lnSpc>
                <a:spcPct val="120000"/>
              </a:lnSpc>
            </a:pPr>
            <a:endParaRPr lang="he-IL" sz="1400" dirty="0" smtClean="0"/>
          </a:p>
          <a:p>
            <a:pPr>
              <a:lnSpc>
                <a:spcPct val="120000"/>
              </a:lnSpc>
            </a:pPr>
            <a:r>
              <a:rPr lang="he-IL" dirty="0" smtClean="0"/>
              <a:t>מתקיף </a:t>
            </a:r>
            <a:r>
              <a:rPr lang="he-IL" dirty="0"/>
              <a:t>לה רב </a:t>
            </a:r>
            <a:r>
              <a:rPr lang="he-IL" dirty="0" err="1" smtClean="0"/>
              <a:t>פפא</a:t>
            </a:r>
            <a:r>
              <a:rPr lang="he-IL" dirty="0" smtClean="0"/>
              <a:t>:</a:t>
            </a:r>
          </a:p>
          <a:p>
            <a:pPr>
              <a:lnSpc>
                <a:spcPct val="120000"/>
              </a:lnSpc>
            </a:pPr>
            <a:r>
              <a:rPr lang="he-IL" dirty="0" smtClean="0"/>
              <a:t>מי דמי? גבי </a:t>
            </a:r>
            <a:r>
              <a:rPr lang="he-IL" dirty="0" err="1"/>
              <a:t>זבינא</a:t>
            </a:r>
            <a:r>
              <a:rPr lang="he-IL" dirty="0"/>
              <a:t> </a:t>
            </a:r>
            <a:r>
              <a:rPr lang="he-IL" dirty="0" err="1"/>
              <a:t>פסיקא</a:t>
            </a:r>
            <a:r>
              <a:rPr lang="he-IL" dirty="0"/>
              <a:t> </a:t>
            </a:r>
            <a:r>
              <a:rPr lang="he-IL" dirty="0" err="1" smtClean="0"/>
              <a:t>מילתייהו</a:t>
            </a:r>
            <a:r>
              <a:rPr lang="he-IL" dirty="0" smtClean="0"/>
              <a:t>, </a:t>
            </a:r>
            <a:r>
              <a:rPr lang="he-IL" dirty="0"/>
              <a:t>גבי </a:t>
            </a:r>
            <a:r>
              <a:rPr lang="he-IL" dirty="0" err="1"/>
              <a:t>אשה</a:t>
            </a:r>
            <a:r>
              <a:rPr lang="he-IL" dirty="0"/>
              <a:t> מי </a:t>
            </a:r>
            <a:r>
              <a:rPr lang="he-IL" dirty="0" err="1"/>
              <a:t>פסיקא</a:t>
            </a:r>
            <a:r>
              <a:rPr lang="he-IL" dirty="0"/>
              <a:t> </a:t>
            </a:r>
            <a:r>
              <a:rPr lang="he-IL" dirty="0" smtClean="0"/>
              <a:t>מילתא, </a:t>
            </a:r>
          </a:p>
          <a:p>
            <a:pPr>
              <a:lnSpc>
                <a:spcPct val="120000"/>
              </a:lnSpc>
            </a:pPr>
            <a:r>
              <a:rPr lang="he-IL" dirty="0"/>
              <a:t>הא לא דמי אלא לאומר </a:t>
            </a:r>
            <a:r>
              <a:rPr lang="he-IL" dirty="0" err="1"/>
              <a:t>לחבירו</a:t>
            </a:r>
            <a:r>
              <a:rPr lang="he-IL" dirty="0"/>
              <a:t> </a:t>
            </a:r>
            <a:r>
              <a:rPr lang="he-IL" dirty="0" smtClean="0"/>
              <a:t>"</a:t>
            </a:r>
            <a:r>
              <a:rPr lang="he-IL" dirty="0" smtClean="0">
                <a:solidFill>
                  <a:srgbClr val="FF0000"/>
                </a:solidFill>
              </a:rPr>
              <a:t>שדה </a:t>
            </a:r>
            <a:r>
              <a:rPr lang="he-IL" dirty="0">
                <a:solidFill>
                  <a:srgbClr val="FF0000"/>
                </a:solidFill>
              </a:rPr>
              <a:t>זו שמשכנתי לך </a:t>
            </a:r>
            <a:r>
              <a:rPr lang="he-IL" dirty="0" err="1">
                <a:solidFill>
                  <a:srgbClr val="FF0000"/>
                </a:solidFill>
              </a:rPr>
              <a:t>לכשאפדנה</a:t>
            </a:r>
            <a:r>
              <a:rPr lang="he-IL" dirty="0">
                <a:solidFill>
                  <a:srgbClr val="FF0000"/>
                </a:solidFill>
              </a:rPr>
              <a:t> ממך </a:t>
            </a:r>
            <a:r>
              <a:rPr lang="he-IL" dirty="0" smtClean="0">
                <a:solidFill>
                  <a:srgbClr val="FF0000"/>
                </a:solidFill>
              </a:rPr>
              <a:t>תקדיש</a:t>
            </a:r>
            <a:r>
              <a:rPr lang="he-IL" dirty="0" smtClean="0"/>
              <a:t>" - מי </a:t>
            </a:r>
            <a:r>
              <a:rPr lang="he-IL" dirty="0"/>
              <a:t>לא </a:t>
            </a:r>
            <a:r>
              <a:rPr lang="he-IL" dirty="0" smtClean="0"/>
              <a:t>קדשה?</a:t>
            </a:r>
          </a:p>
          <a:p>
            <a:pPr>
              <a:lnSpc>
                <a:spcPct val="120000"/>
              </a:lnSpc>
            </a:pPr>
            <a:endParaRPr lang="he-IL" sz="1400" dirty="0"/>
          </a:p>
          <a:p>
            <a:pPr>
              <a:lnSpc>
                <a:spcPct val="120000"/>
              </a:lnSpc>
            </a:pPr>
            <a:r>
              <a:rPr lang="he-IL" dirty="0" smtClean="0"/>
              <a:t>מתקיף </a:t>
            </a:r>
            <a:r>
              <a:rPr lang="he-IL" dirty="0"/>
              <a:t>לה רב </a:t>
            </a:r>
            <a:r>
              <a:rPr lang="he-IL" dirty="0" err="1"/>
              <a:t>שישא</a:t>
            </a:r>
            <a:r>
              <a:rPr lang="he-IL" dirty="0"/>
              <a:t> בריה </a:t>
            </a:r>
            <a:r>
              <a:rPr lang="he-IL" dirty="0" err="1"/>
              <a:t>דרב</a:t>
            </a:r>
            <a:r>
              <a:rPr lang="he-IL" dirty="0"/>
              <a:t> </a:t>
            </a:r>
            <a:r>
              <a:rPr lang="he-IL" dirty="0" err="1" smtClean="0"/>
              <a:t>אידי</a:t>
            </a:r>
            <a:r>
              <a:rPr lang="he-IL" dirty="0" smtClean="0"/>
              <a:t>: </a:t>
            </a:r>
          </a:p>
          <a:p>
            <a:pPr>
              <a:lnSpc>
                <a:spcPct val="120000"/>
              </a:lnSpc>
            </a:pPr>
            <a:r>
              <a:rPr lang="he-IL" dirty="0" smtClean="0"/>
              <a:t>מי דמי? </a:t>
            </a:r>
            <a:r>
              <a:rPr lang="he-IL" dirty="0"/>
              <a:t>שדה בידו </a:t>
            </a:r>
            <a:r>
              <a:rPr lang="he-IL" dirty="0" smtClean="0"/>
              <a:t>לפדותו, </a:t>
            </a:r>
            <a:r>
              <a:rPr lang="he-IL" dirty="0" err="1"/>
              <a:t>אשה</a:t>
            </a:r>
            <a:r>
              <a:rPr lang="he-IL" dirty="0"/>
              <a:t> בידה </a:t>
            </a:r>
            <a:r>
              <a:rPr lang="he-IL" dirty="0" smtClean="0"/>
              <a:t>להתגרש?</a:t>
            </a:r>
          </a:p>
          <a:p>
            <a:pPr>
              <a:lnSpc>
                <a:spcPct val="120000"/>
              </a:lnSpc>
            </a:pPr>
            <a:r>
              <a:rPr lang="he-IL" dirty="0" smtClean="0"/>
              <a:t>הא </a:t>
            </a:r>
            <a:r>
              <a:rPr lang="he-IL" dirty="0"/>
              <a:t>לא דמיא אלא לאומר </a:t>
            </a:r>
            <a:r>
              <a:rPr lang="he-IL" dirty="0" err="1"/>
              <a:t>לחבירו</a:t>
            </a:r>
            <a:r>
              <a:rPr lang="he-IL" dirty="0"/>
              <a:t> </a:t>
            </a:r>
            <a:r>
              <a:rPr lang="he-IL" dirty="0" smtClean="0"/>
              <a:t>"</a:t>
            </a:r>
            <a:r>
              <a:rPr lang="he-IL" dirty="0">
                <a:solidFill>
                  <a:srgbClr val="FF0000"/>
                </a:solidFill>
              </a:rPr>
              <a:t>שדה זו שמשכנתי לך לעשר שנים </a:t>
            </a:r>
            <a:r>
              <a:rPr lang="he-IL" dirty="0" err="1">
                <a:solidFill>
                  <a:srgbClr val="FF0000"/>
                </a:solidFill>
              </a:rPr>
              <a:t>לכשאפדנה</a:t>
            </a:r>
            <a:r>
              <a:rPr lang="he-IL" dirty="0">
                <a:solidFill>
                  <a:srgbClr val="FF0000"/>
                </a:solidFill>
              </a:rPr>
              <a:t> ממך תקדיש</a:t>
            </a:r>
            <a:r>
              <a:rPr lang="he-IL" dirty="0" smtClean="0"/>
              <a:t>" - מי </a:t>
            </a:r>
            <a:r>
              <a:rPr lang="he-IL" dirty="0"/>
              <a:t>לא </a:t>
            </a:r>
            <a:r>
              <a:rPr lang="he-IL" dirty="0" smtClean="0"/>
              <a:t>קדשה?</a:t>
            </a:r>
          </a:p>
          <a:p>
            <a:pPr>
              <a:lnSpc>
                <a:spcPct val="120000"/>
              </a:lnSpc>
            </a:pPr>
            <a:endParaRPr lang="he-IL" sz="1400" dirty="0"/>
          </a:p>
          <a:p>
            <a:pPr>
              <a:lnSpc>
                <a:spcPct val="120000"/>
              </a:lnSpc>
            </a:pPr>
            <a:r>
              <a:rPr lang="he-IL" dirty="0" smtClean="0"/>
              <a:t>מתקיף </a:t>
            </a:r>
            <a:r>
              <a:rPr lang="he-IL" dirty="0"/>
              <a:t>לה רב </a:t>
            </a:r>
            <a:r>
              <a:rPr lang="he-IL" dirty="0" smtClean="0"/>
              <a:t>אשי: </a:t>
            </a:r>
          </a:p>
          <a:p>
            <a:pPr>
              <a:lnSpc>
                <a:spcPct val="120000"/>
              </a:lnSpc>
            </a:pPr>
            <a:r>
              <a:rPr lang="he-IL" dirty="0" smtClean="0"/>
              <a:t>מי דמי? </a:t>
            </a:r>
            <a:r>
              <a:rPr lang="he-IL" dirty="0"/>
              <a:t>התם </a:t>
            </a:r>
            <a:r>
              <a:rPr lang="he-IL" dirty="0" smtClean="0"/>
              <a:t>קיץ, </a:t>
            </a:r>
            <a:r>
              <a:rPr lang="he-IL" dirty="0" err="1"/>
              <a:t>אשה</a:t>
            </a:r>
            <a:r>
              <a:rPr lang="he-IL" dirty="0"/>
              <a:t> מי </a:t>
            </a:r>
            <a:r>
              <a:rPr lang="he-IL" dirty="0" err="1"/>
              <a:t>אית</a:t>
            </a:r>
            <a:r>
              <a:rPr lang="he-IL" dirty="0"/>
              <a:t> לה </a:t>
            </a:r>
            <a:r>
              <a:rPr lang="he-IL" dirty="0" err="1" smtClean="0"/>
              <a:t>קיצותא</a:t>
            </a:r>
            <a:r>
              <a:rPr lang="he-IL" dirty="0" smtClean="0"/>
              <a:t>?</a:t>
            </a:r>
          </a:p>
        </p:txBody>
      </p:sp>
      <p:sp>
        <p:nvSpPr>
          <p:cNvPr id="8" name="הסבר מלבני מעוגל 7"/>
          <p:cNvSpPr/>
          <p:nvPr/>
        </p:nvSpPr>
        <p:spPr>
          <a:xfrm>
            <a:off x="467544" y="443938"/>
            <a:ext cx="8208912" cy="1230383"/>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err="1">
                <a:solidFill>
                  <a:schemeClr val="accent6">
                    <a:lumMod val="50000"/>
                  </a:schemeClr>
                </a:solidFill>
              </a:rPr>
              <a:t>למימרא</a:t>
            </a:r>
            <a:r>
              <a:rPr lang="he-IL" sz="1500" dirty="0">
                <a:solidFill>
                  <a:schemeClr val="accent6">
                    <a:lumMod val="50000"/>
                  </a:schemeClr>
                </a:solidFill>
              </a:rPr>
              <a:t> </a:t>
            </a:r>
            <a:r>
              <a:rPr lang="he-IL" sz="1500" dirty="0" err="1">
                <a:solidFill>
                  <a:schemeClr val="accent6">
                    <a:lumMod val="50000"/>
                  </a:schemeClr>
                </a:solidFill>
              </a:rPr>
              <a:t>דקסבר</a:t>
            </a:r>
            <a:r>
              <a:rPr lang="he-IL" sz="1500" dirty="0">
                <a:solidFill>
                  <a:schemeClr val="accent6">
                    <a:lumMod val="50000"/>
                  </a:schemeClr>
                </a:solidFill>
              </a:rPr>
              <a:t> שמואל אדם מקדיש דבר שלא בא לעולם, </a:t>
            </a:r>
            <a:r>
              <a:rPr lang="he-IL" sz="1500" dirty="0" err="1" smtClean="0">
                <a:solidFill>
                  <a:schemeClr val="accent6">
                    <a:lumMod val="50000"/>
                  </a:schemeClr>
                </a:solidFill>
              </a:rPr>
              <a:t>ורמינהי</a:t>
            </a:r>
            <a:r>
              <a:rPr lang="he-IL" sz="1500" dirty="0">
                <a:solidFill>
                  <a:schemeClr val="accent6">
                    <a:lumMod val="50000"/>
                  </a:schemeClr>
                </a:solidFill>
              </a:rPr>
              <a:t>: </a:t>
            </a:r>
            <a:r>
              <a:rPr lang="he-IL" sz="1500" dirty="0" smtClean="0">
                <a:solidFill>
                  <a:schemeClr val="accent6">
                    <a:lumMod val="50000"/>
                  </a:schemeClr>
                </a:solidFill>
              </a:rPr>
              <a:t>המקדיש </a:t>
            </a:r>
            <a:r>
              <a:rPr lang="he-IL" sz="1500" dirty="0">
                <a:solidFill>
                  <a:schemeClr val="accent6">
                    <a:lumMod val="50000"/>
                  </a:schemeClr>
                </a:solidFill>
              </a:rPr>
              <a:t>מעשה ידי </a:t>
            </a:r>
            <a:r>
              <a:rPr lang="he-IL" sz="1500" dirty="0" smtClean="0">
                <a:solidFill>
                  <a:schemeClr val="accent6">
                    <a:lumMod val="50000"/>
                  </a:schemeClr>
                </a:solidFill>
              </a:rPr>
              <a:t>אשתו... והמותר... רבי </a:t>
            </a:r>
            <a:r>
              <a:rPr lang="he-IL" sz="1500" dirty="0">
                <a:solidFill>
                  <a:schemeClr val="accent6">
                    <a:lumMod val="50000"/>
                  </a:schemeClr>
                </a:solidFill>
              </a:rPr>
              <a:t>יוחנן הסנדלר אומר: </a:t>
            </a:r>
            <a:r>
              <a:rPr lang="he-IL" sz="1500" dirty="0" smtClean="0">
                <a:solidFill>
                  <a:schemeClr val="accent6">
                    <a:lumMod val="50000"/>
                  </a:schemeClr>
                </a:solidFill>
              </a:rPr>
              <a:t>חולין. ואמר </a:t>
            </a:r>
            <a:r>
              <a:rPr lang="he-IL" sz="1500" dirty="0">
                <a:solidFill>
                  <a:schemeClr val="accent6">
                    <a:lumMod val="50000"/>
                  </a:schemeClr>
                </a:solidFill>
              </a:rPr>
              <a:t>שמואל: הלכה כר' יוחנן הסנדלר, </a:t>
            </a:r>
            <a:r>
              <a:rPr lang="he-IL" sz="1500" dirty="0" err="1" smtClean="0">
                <a:solidFill>
                  <a:schemeClr val="accent6">
                    <a:lumMod val="50000"/>
                  </a:schemeClr>
                </a:solidFill>
              </a:rPr>
              <a:t>אלמא</a:t>
            </a:r>
            <a:r>
              <a:rPr lang="he-IL" sz="1500" dirty="0" smtClean="0">
                <a:solidFill>
                  <a:schemeClr val="accent6">
                    <a:lumMod val="50000"/>
                  </a:schemeClr>
                </a:solidFill>
              </a:rPr>
              <a:t> </a:t>
            </a:r>
            <a:r>
              <a:rPr lang="he-IL" sz="1500" dirty="0">
                <a:solidFill>
                  <a:schemeClr val="accent6">
                    <a:lumMod val="50000"/>
                  </a:schemeClr>
                </a:solidFill>
              </a:rPr>
              <a:t>אין אדם מקדיש דבר שלא בא לעולם.</a:t>
            </a:r>
          </a:p>
          <a:p>
            <a:pPr>
              <a:lnSpc>
                <a:spcPct val="120000"/>
              </a:lnSpc>
            </a:pPr>
            <a:r>
              <a:rPr lang="he-IL" sz="1500" dirty="0" smtClean="0">
                <a:solidFill>
                  <a:schemeClr val="accent6">
                    <a:lumMod val="50000"/>
                  </a:schemeClr>
                </a:solidFill>
              </a:rPr>
              <a:t>...</a:t>
            </a:r>
          </a:p>
          <a:p>
            <a:pPr>
              <a:lnSpc>
                <a:spcPct val="120000"/>
              </a:lnSpc>
            </a:pPr>
            <a:r>
              <a:rPr lang="he-IL" sz="1500" dirty="0">
                <a:solidFill>
                  <a:schemeClr val="accent6">
                    <a:lumMod val="50000"/>
                  </a:schemeClr>
                </a:solidFill>
              </a:rPr>
              <a:t>אמר ר' </a:t>
            </a:r>
            <a:r>
              <a:rPr lang="he-IL" sz="1500" dirty="0" err="1">
                <a:solidFill>
                  <a:schemeClr val="accent6">
                    <a:lumMod val="50000"/>
                  </a:schemeClr>
                </a:solidFill>
              </a:rPr>
              <a:t>אילא</a:t>
            </a:r>
            <a:r>
              <a:rPr lang="he-IL" sz="1500" dirty="0">
                <a:solidFill>
                  <a:schemeClr val="accent6">
                    <a:lumMod val="50000"/>
                  </a:schemeClr>
                </a:solidFill>
              </a:rPr>
              <a:t>: </a:t>
            </a:r>
            <a:r>
              <a:rPr lang="he-IL" sz="1500" dirty="0" smtClean="0">
                <a:solidFill>
                  <a:schemeClr val="accent6">
                    <a:lumMod val="50000"/>
                  </a:schemeClr>
                </a:solidFill>
              </a:rPr>
              <a:t>ומה </a:t>
            </a:r>
            <a:r>
              <a:rPr lang="he-IL" sz="1500" dirty="0">
                <a:solidFill>
                  <a:schemeClr val="accent6">
                    <a:lumMod val="50000"/>
                  </a:schemeClr>
                </a:solidFill>
              </a:rPr>
              <a:t>אילו אומר </a:t>
            </a:r>
            <a:r>
              <a:rPr lang="he-IL" sz="1500" dirty="0" err="1">
                <a:solidFill>
                  <a:schemeClr val="accent6">
                    <a:lumMod val="50000"/>
                  </a:schemeClr>
                </a:solidFill>
              </a:rPr>
              <a:t>לחבירו</a:t>
            </a:r>
            <a:r>
              <a:rPr lang="he-IL" sz="1500" dirty="0">
                <a:solidFill>
                  <a:schemeClr val="accent6">
                    <a:lumMod val="50000"/>
                  </a:schemeClr>
                </a:solidFill>
              </a:rPr>
              <a:t> </a:t>
            </a:r>
            <a:r>
              <a:rPr lang="he-IL" sz="1500" dirty="0">
                <a:solidFill>
                  <a:srgbClr val="FF0000"/>
                </a:solidFill>
              </a:rPr>
              <a:t>שדה זו שאני מוכר לך </a:t>
            </a:r>
            <a:r>
              <a:rPr lang="he-IL" sz="1500" dirty="0" err="1">
                <a:solidFill>
                  <a:srgbClr val="FF0000"/>
                </a:solidFill>
              </a:rPr>
              <a:t>לכשאקחנה</a:t>
            </a:r>
            <a:r>
              <a:rPr lang="he-IL" sz="1500" dirty="0">
                <a:solidFill>
                  <a:srgbClr val="FF0000"/>
                </a:solidFill>
              </a:rPr>
              <a:t> ממך תקדיש</a:t>
            </a:r>
            <a:r>
              <a:rPr lang="he-IL" sz="1500" dirty="0">
                <a:solidFill>
                  <a:schemeClr val="accent6">
                    <a:lumMod val="50000"/>
                  </a:schemeClr>
                </a:solidFill>
              </a:rPr>
              <a:t>, מי לא קדשה?</a:t>
            </a:r>
          </a:p>
        </p:txBody>
      </p:sp>
    </p:spTree>
    <p:extLst>
      <p:ext uri="{BB962C8B-B14F-4D97-AF65-F5344CB8AC3E}">
        <p14:creationId xmlns:p14="http://schemas.microsoft.com/office/powerpoint/2010/main" val="5934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right)">
                                      <p:cBhvr>
                                        <p:cTn id="10" dur="500"/>
                                        <p:tgtEl>
                                          <p:spTgt spid="4">
                                            <p:txEl>
                                              <p:pRg st="1" end="1"/>
                                            </p:txEl>
                                          </p:spTgt>
                                        </p:tgtEl>
                                      </p:cBhvr>
                                    </p:animEffect>
                                  </p:childTnLst>
                                </p:cTn>
                              </p:par>
                              <p:par>
                                <p:cTn id="11" presetID="22" presetClass="entr" presetSubtype="2"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right)">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ipe(right)">
                                      <p:cBhvr>
                                        <p:cTn id="18" dur="500"/>
                                        <p:tgtEl>
                                          <p:spTgt spid="4">
                                            <p:txEl>
                                              <p:pRg st="4" end="4"/>
                                            </p:txEl>
                                          </p:spTgt>
                                        </p:tgtEl>
                                      </p:cBhvr>
                                    </p:animEffect>
                                  </p:childTnLst>
                                </p:cTn>
                              </p:par>
                              <p:par>
                                <p:cTn id="19" presetID="22" presetClass="entr" presetSubtype="2"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right)">
                                      <p:cBhvr>
                                        <p:cTn id="21" dur="500"/>
                                        <p:tgtEl>
                                          <p:spTgt spid="4">
                                            <p:txEl>
                                              <p:pRg st="5" end="5"/>
                                            </p:txEl>
                                          </p:spTgt>
                                        </p:tgtEl>
                                      </p:cBhvr>
                                    </p:animEffect>
                                  </p:childTnLst>
                                </p:cTn>
                              </p:par>
                              <p:par>
                                <p:cTn id="22" presetID="22" presetClass="entr" presetSubtype="2"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right)">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wipe(right)">
                                      <p:cBhvr>
                                        <p:cTn id="29" dur="500"/>
                                        <p:tgtEl>
                                          <p:spTgt spid="4">
                                            <p:txEl>
                                              <p:pRg st="8" end="8"/>
                                            </p:txEl>
                                          </p:spTgt>
                                        </p:tgtEl>
                                      </p:cBhvr>
                                    </p:animEffect>
                                  </p:childTnLst>
                                </p:cTn>
                              </p:par>
                              <p:par>
                                <p:cTn id="30" presetID="22" presetClass="entr" presetSubtype="2"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wipe(right)">
                                      <p:cBhvr>
                                        <p:cTn id="32" dur="500"/>
                                        <p:tgtEl>
                                          <p:spTgt spid="4">
                                            <p:txEl>
                                              <p:pRg st="9" end="9"/>
                                            </p:txEl>
                                          </p:spTgt>
                                        </p:tgtEl>
                                      </p:cBhvr>
                                    </p:animEffect>
                                  </p:childTnLst>
                                </p:cTn>
                              </p:par>
                              <p:par>
                                <p:cTn id="33" presetID="22" presetClass="entr" presetSubtype="2"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wipe(right)">
                                      <p:cBhvr>
                                        <p:cTn id="35" dur="500"/>
                                        <p:tgtEl>
                                          <p:spTgt spid="4">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wipe(right)">
                                      <p:cBhvr>
                                        <p:cTn id="40" dur="500"/>
                                        <p:tgtEl>
                                          <p:spTgt spid="4">
                                            <p:txEl>
                                              <p:pRg st="12" end="12"/>
                                            </p:txEl>
                                          </p:spTgt>
                                        </p:tgtEl>
                                      </p:cBhvr>
                                    </p:animEffect>
                                  </p:childTnLst>
                                </p:cTn>
                              </p:par>
                              <p:par>
                                <p:cTn id="41" presetID="22" presetClass="entr" presetSubtype="2"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Effect transition="in" filter="wipe(right)">
                                      <p:cBhvr>
                                        <p:cTn id="43"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a:t>
            </a:r>
            <a:r>
              <a:rPr lang="he-IL" b="1" dirty="0">
                <a:solidFill>
                  <a:schemeClr val="bg1">
                    <a:lumMod val="50000"/>
                  </a:schemeClr>
                </a:solidFill>
              </a:rPr>
              <a:t>ב</a:t>
            </a:r>
          </a:p>
        </p:txBody>
      </p:sp>
      <p:sp>
        <p:nvSpPr>
          <p:cNvPr id="4" name="TextBox 3"/>
          <p:cNvSpPr txBox="1"/>
          <p:nvPr/>
        </p:nvSpPr>
        <p:spPr>
          <a:xfrm>
            <a:off x="64524" y="2911584"/>
            <a:ext cx="8507897" cy="3718197"/>
          </a:xfrm>
          <a:prstGeom prst="rect">
            <a:avLst/>
          </a:prstGeom>
          <a:noFill/>
        </p:spPr>
        <p:txBody>
          <a:bodyPr wrap="square" rtlCol="1">
            <a:spAutoFit/>
          </a:bodyPr>
          <a:lstStyle/>
          <a:p>
            <a:pPr>
              <a:lnSpc>
                <a:spcPct val="120000"/>
              </a:lnSpc>
            </a:pPr>
            <a:r>
              <a:rPr lang="he-IL" dirty="0"/>
              <a:t>אלא אמר רב </a:t>
            </a:r>
            <a:r>
              <a:rPr lang="he-IL" dirty="0" smtClean="0"/>
              <a:t>אשי:</a:t>
            </a:r>
          </a:p>
          <a:p>
            <a:pPr>
              <a:lnSpc>
                <a:spcPct val="120000"/>
              </a:lnSpc>
            </a:pPr>
            <a:r>
              <a:rPr lang="he-IL" dirty="0"/>
              <a:t>שאני קונמות </a:t>
            </a:r>
            <a:r>
              <a:rPr lang="he-IL" dirty="0" err="1"/>
              <a:t>דכי</a:t>
            </a:r>
            <a:r>
              <a:rPr lang="he-IL" dirty="0"/>
              <a:t> קדושת הגוף </a:t>
            </a:r>
            <a:r>
              <a:rPr lang="he-IL" dirty="0" smtClean="0"/>
              <a:t>דמי,</a:t>
            </a:r>
          </a:p>
          <a:p>
            <a:pPr>
              <a:lnSpc>
                <a:spcPct val="120000"/>
              </a:lnSpc>
            </a:pPr>
            <a:r>
              <a:rPr lang="he-IL" dirty="0" err="1" smtClean="0"/>
              <a:t>וכדרבא</a:t>
            </a:r>
            <a:r>
              <a:rPr lang="he-IL" dirty="0" smtClean="0"/>
              <a:t> </a:t>
            </a:r>
            <a:r>
              <a:rPr lang="he-IL" dirty="0" err="1"/>
              <a:t>דאמר</a:t>
            </a:r>
            <a:r>
              <a:rPr lang="he-IL" dirty="0"/>
              <a:t> </a:t>
            </a:r>
            <a:r>
              <a:rPr lang="he-IL" dirty="0" smtClean="0"/>
              <a:t>רבא:</a:t>
            </a:r>
          </a:p>
          <a:p>
            <a:pPr>
              <a:lnSpc>
                <a:spcPct val="120000"/>
              </a:lnSpc>
            </a:pPr>
            <a:r>
              <a:rPr lang="he-IL" dirty="0" smtClean="0"/>
              <a:t>הקדש </a:t>
            </a:r>
            <a:r>
              <a:rPr lang="he-IL" dirty="0"/>
              <a:t>חמץ ושחרור </a:t>
            </a:r>
            <a:r>
              <a:rPr lang="he-IL" dirty="0" smtClean="0"/>
              <a:t>- מפקיעין </a:t>
            </a:r>
            <a:r>
              <a:rPr lang="he-IL" dirty="0"/>
              <a:t>מידי </a:t>
            </a:r>
            <a:r>
              <a:rPr lang="he-IL" dirty="0" smtClean="0"/>
              <a:t>שעבוד.</a:t>
            </a:r>
          </a:p>
          <a:p>
            <a:pPr>
              <a:lnSpc>
                <a:spcPct val="120000"/>
              </a:lnSpc>
            </a:pPr>
            <a:endParaRPr lang="he-IL" dirty="0"/>
          </a:p>
          <a:p>
            <a:pPr>
              <a:lnSpc>
                <a:spcPct val="120000"/>
              </a:lnSpc>
            </a:pPr>
            <a:r>
              <a:rPr lang="he-IL" dirty="0"/>
              <a:t>אי הכי למה לי שמא </a:t>
            </a:r>
            <a:r>
              <a:rPr lang="he-IL" dirty="0" err="1" smtClean="0"/>
              <a:t>יגרשנה</a:t>
            </a:r>
            <a:r>
              <a:rPr lang="he-IL" dirty="0" smtClean="0"/>
              <a:t>? </a:t>
            </a:r>
          </a:p>
          <a:p>
            <a:pPr>
              <a:lnSpc>
                <a:spcPct val="120000"/>
              </a:lnSpc>
            </a:pPr>
            <a:r>
              <a:rPr lang="he-IL" dirty="0" smtClean="0"/>
              <a:t>תני "ועוד </a:t>
            </a:r>
            <a:r>
              <a:rPr lang="he-IL" dirty="0"/>
              <a:t>שמא </a:t>
            </a:r>
            <a:r>
              <a:rPr lang="he-IL" dirty="0" err="1" smtClean="0"/>
              <a:t>יגרשנה</a:t>
            </a:r>
            <a:r>
              <a:rPr lang="he-IL" dirty="0" smtClean="0"/>
              <a:t>".</a:t>
            </a:r>
          </a:p>
          <a:p>
            <a:pPr>
              <a:lnSpc>
                <a:spcPct val="120000"/>
              </a:lnSpc>
            </a:pPr>
            <a:endParaRPr lang="he-IL" dirty="0"/>
          </a:p>
          <a:p>
            <a:pPr>
              <a:lnSpc>
                <a:spcPct val="120000"/>
              </a:lnSpc>
            </a:pPr>
            <a:r>
              <a:rPr lang="he-IL" sz="1600" b="1" dirty="0" smtClean="0"/>
              <a:t>הגרסה בכתובות וגרסת המפרש, </a:t>
            </a:r>
            <a:r>
              <a:rPr lang="he-IL" sz="1600" b="1" dirty="0" err="1" smtClean="0"/>
              <a:t>תוס</a:t>
            </a:r>
            <a:r>
              <a:rPr lang="he-IL" sz="1600" b="1" dirty="0" smtClean="0"/>
              <a:t>' </a:t>
            </a:r>
            <a:r>
              <a:rPr lang="he-IL" sz="1600" b="1" dirty="0" err="1" smtClean="0"/>
              <a:t>ורא"ש</a:t>
            </a:r>
            <a:r>
              <a:rPr lang="he-IL" sz="1600" b="1" dirty="0" smtClean="0"/>
              <a:t> כאן (במקום: "אי הכי...שמא </a:t>
            </a:r>
            <a:r>
              <a:rPr lang="he-IL" sz="1600" b="1" dirty="0" err="1" smtClean="0"/>
              <a:t>יגרשנה</a:t>
            </a:r>
            <a:r>
              <a:rPr lang="he-IL" sz="1600" b="1" dirty="0" smtClean="0"/>
              <a:t>"):</a:t>
            </a:r>
          </a:p>
          <a:p>
            <a:pPr>
              <a:lnSpc>
                <a:spcPct val="120000"/>
              </a:lnSpc>
            </a:pPr>
            <a:r>
              <a:rPr lang="he-IL" dirty="0" err="1" smtClean="0"/>
              <a:t>ונקדשו</a:t>
            </a:r>
            <a:r>
              <a:rPr lang="he-IL" dirty="0" smtClean="0"/>
              <a:t> </a:t>
            </a:r>
            <a:r>
              <a:rPr lang="he-IL" dirty="0" err="1" smtClean="0"/>
              <a:t>מהשתא</a:t>
            </a:r>
            <a:r>
              <a:rPr lang="he-IL" dirty="0" smtClean="0"/>
              <a:t>!</a:t>
            </a:r>
          </a:p>
          <a:p>
            <a:pPr>
              <a:lnSpc>
                <a:spcPct val="120000"/>
              </a:lnSpc>
            </a:pPr>
            <a:r>
              <a:rPr lang="he-IL" dirty="0" err="1" smtClean="0"/>
              <a:t>אלמוה</a:t>
            </a:r>
            <a:r>
              <a:rPr lang="he-IL" dirty="0" smtClean="0"/>
              <a:t> </a:t>
            </a:r>
            <a:r>
              <a:rPr lang="he-IL" dirty="0"/>
              <a:t>רבנן </a:t>
            </a:r>
            <a:r>
              <a:rPr lang="he-IL" dirty="0" err="1"/>
              <a:t>לשיעבודיה</a:t>
            </a:r>
            <a:r>
              <a:rPr lang="he-IL" dirty="0"/>
              <a:t> </a:t>
            </a:r>
            <a:r>
              <a:rPr lang="he-IL" dirty="0" err="1" smtClean="0"/>
              <a:t>דבעל</a:t>
            </a:r>
            <a:r>
              <a:rPr lang="he-IL" dirty="0" smtClean="0"/>
              <a:t>, </a:t>
            </a:r>
            <a:r>
              <a:rPr lang="he-IL" dirty="0"/>
              <a:t>כי </a:t>
            </a:r>
            <a:r>
              <a:rPr lang="he-IL" dirty="0" err="1"/>
              <a:t>היכי</a:t>
            </a:r>
            <a:r>
              <a:rPr lang="he-IL" dirty="0"/>
              <a:t> דלא </a:t>
            </a:r>
            <a:r>
              <a:rPr lang="he-IL" dirty="0" err="1"/>
              <a:t>תיקדש</a:t>
            </a:r>
            <a:r>
              <a:rPr lang="he-IL" dirty="0"/>
              <a:t> </a:t>
            </a:r>
            <a:r>
              <a:rPr lang="he-IL" dirty="0" err="1" smtClean="0"/>
              <a:t>מהשתא</a:t>
            </a:r>
            <a:r>
              <a:rPr lang="he-IL" dirty="0" smtClean="0"/>
              <a:t>.</a:t>
            </a:r>
            <a:endParaRPr lang="he-IL" dirty="0"/>
          </a:p>
        </p:txBody>
      </p:sp>
      <p:sp>
        <p:nvSpPr>
          <p:cNvPr id="6" name="TextBox 5"/>
          <p:cNvSpPr txBox="1"/>
          <p:nvPr/>
        </p:nvSpPr>
        <p:spPr>
          <a:xfrm>
            <a:off x="8532440" y="2939458"/>
            <a:ext cx="504056" cy="400110"/>
          </a:xfrm>
          <a:prstGeom prst="rect">
            <a:avLst/>
          </a:prstGeom>
          <a:noFill/>
        </p:spPr>
        <p:txBody>
          <a:bodyPr wrap="square" rtlCol="1">
            <a:spAutoFit/>
          </a:bodyPr>
          <a:lstStyle/>
          <a:p>
            <a:r>
              <a:rPr lang="he-IL" sz="2000" dirty="0" smtClean="0"/>
              <a:t>❹</a:t>
            </a:r>
            <a:endParaRPr lang="he-IL" sz="2000" dirty="0"/>
          </a:p>
        </p:txBody>
      </p:sp>
      <p:sp>
        <p:nvSpPr>
          <p:cNvPr id="7" name="הסבר מלבני מעוגל 6"/>
          <p:cNvSpPr/>
          <p:nvPr/>
        </p:nvSpPr>
        <p:spPr>
          <a:xfrm>
            <a:off x="2411760" y="274008"/>
            <a:ext cx="6264696" cy="1930856"/>
          </a:xfrm>
          <a:prstGeom prst="wedgeRoundRectCallout">
            <a:avLst>
              <a:gd name="adj1" fmla="val 53661"/>
              <a:gd name="adj2" fmla="val -238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(א) משנה וגמרא דף פה עמוד א:</a:t>
            </a:r>
          </a:p>
          <a:p>
            <a:pPr>
              <a:lnSpc>
                <a:spcPct val="120000"/>
              </a:lnSpc>
            </a:pPr>
            <a:r>
              <a:rPr lang="he-IL" sz="1500" dirty="0" smtClean="0">
                <a:solidFill>
                  <a:schemeClr val="accent6">
                    <a:lumMod val="50000"/>
                  </a:schemeClr>
                </a:solidFill>
              </a:rPr>
              <a:t>שאיני </a:t>
            </a:r>
            <a:r>
              <a:rPr lang="he-IL" sz="1500" dirty="0">
                <a:solidFill>
                  <a:schemeClr val="accent6">
                    <a:lumMod val="50000"/>
                  </a:schemeClr>
                </a:solidFill>
              </a:rPr>
              <a:t>עושה </a:t>
            </a:r>
            <a:r>
              <a:rPr lang="he-IL" sz="1500" dirty="0" smtClean="0">
                <a:solidFill>
                  <a:schemeClr val="accent6">
                    <a:lumMod val="50000"/>
                  </a:schemeClr>
                </a:solidFill>
              </a:rPr>
              <a:t>על פיך</a:t>
            </a:r>
            <a:r>
              <a:rPr lang="he-IL" sz="1500" dirty="0">
                <a:solidFill>
                  <a:schemeClr val="accent6">
                    <a:lumMod val="50000"/>
                  </a:schemeClr>
                </a:solidFill>
              </a:rPr>
              <a:t>... רבי יוחנן בן </a:t>
            </a:r>
            <a:r>
              <a:rPr lang="he-IL" sz="1500" dirty="0" err="1">
                <a:solidFill>
                  <a:schemeClr val="accent6">
                    <a:lumMod val="50000"/>
                  </a:schemeClr>
                </a:solidFill>
              </a:rPr>
              <a:t>נורי</a:t>
            </a:r>
            <a:r>
              <a:rPr lang="he-IL" sz="1500" dirty="0">
                <a:solidFill>
                  <a:schemeClr val="accent6">
                    <a:lumMod val="50000"/>
                  </a:schemeClr>
                </a:solidFill>
              </a:rPr>
              <a:t> </a:t>
            </a:r>
            <a:r>
              <a:rPr lang="he-IL" sz="1500" dirty="0" smtClean="0">
                <a:solidFill>
                  <a:schemeClr val="accent6">
                    <a:lumMod val="50000"/>
                  </a:schemeClr>
                </a:solidFill>
              </a:rPr>
              <a:t>אומר</a:t>
            </a:r>
            <a:r>
              <a:rPr lang="he-IL" sz="1500" dirty="0">
                <a:solidFill>
                  <a:schemeClr val="accent6">
                    <a:lumMod val="50000"/>
                  </a:schemeClr>
                </a:solidFill>
              </a:rPr>
              <a:t>: </a:t>
            </a:r>
            <a:r>
              <a:rPr lang="he-IL" sz="1500" dirty="0" smtClean="0">
                <a:solidFill>
                  <a:schemeClr val="accent6">
                    <a:lumMod val="50000"/>
                  </a:schemeClr>
                </a:solidFill>
              </a:rPr>
              <a:t>יפר, </a:t>
            </a:r>
            <a:r>
              <a:rPr lang="he-IL" sz="1500" dirty="0">
                <a:solidFill>
                  <a:schemeClr val="accent6">
                    <a:lumMod val="50000"/>
                  </a:schemeClr>
                </a:solidFill>
              </a:rPr>
              <a:t>שמא </a:t>
            </a:r>
            <a:r>
              <a:rPr lang="he-IL" sz="1500" dirty="0" err="1">
                <a:solidFill>
                  <a:schemeClr val="accent6">
                    <a:lumMod val="50000"/>
                  </a:schemeClr>
                </a:solidFill>
              </a:rPr>
              <a:t>יגרשנה</a:t>
            </a:r>
            <a:r>
              <a:rPr lang="he-IL" sz="1500" dirty="0">
                <a:solidFill>
                  <a:schemeClr val="accent6">
                    <a:lumMod val="50000"/>
                  </a:schemeClr>
                </a:solidFill>
              </a:rPr>
              <a:t> </a:t>
            </a:r>
            <a:r>
              <a:rPr lang="he-IL" sz="1500" dirty="0" smtClean="0">
                <a:solidFill>
                  <a:schemeClr val="accent6">
                    <a:lumMod val="50000"/>
                  </a:schemeClr>
                </a:solidFill>
              </a:rPr>
              <a:t>ותהי </a:t>
            </a:r>
            <a:r>
              <a:rPr lang="he-IL" sz="1500" dirty="0">
                <a:solidFill>
                  <a:schemeClr val="accent6">
                    <a:lumMod val="50000"/>
                  </a:schemeClr>
                </a:solidFill>
              </a:rPr>
              <a:t>אסורה </a:t>
            </a:r>
            <a:r>
              <a:rPr lang="he-IL" sz="1500" dirty="0" smtClean="0">
                <a:solidFill>
                  <a:schemeClr val="accent6">
                    <a:lumMod val="50000"/>
                  </a:schemeClr>
                </a:solidFill>
              </a:rPr>
              <a:t>עליו. </a:t>
            </a:r>
          </a:p>
          <a:p>
            <a:pPr>
              <a:lnSpc>
                <a:spcPct val="120000"/>
              </a:lnSpc>
            </a:pPr>
            <a:r>
              <a:rPr lang="he-IL" sz="1500" dirty="0" smtClean="0">
                <a:solidFill>
                  <a:schemeClr val="accent6">
                    <a:lumMod val="50000"/>
                  </a:schemeClr>
                </a:solidFill>
              </a:rPr>
              <a:t>אמר </a:t>
            </a:r>
            <a:r>
              <a:rPr lang="he-IL" sz="1500" dirty="0">
                <a:solidFill>
                  <a:schemeClr val="accent6">
                    <a:lumMod val="50000"/>
                  </a:schemeClr>
                </a:solidFill>
              </a:rPr>
              <a:t>שמואל: הלכה כרבי יוחנן בן </a:t>
            </a:r>
            <a:r>
              <a:rPr lang="he-IL" sz="1500" dirty="0" err="1">
                <a:solidFill>
                  <a:schemeClr val="accent6">
                    <a:lumMod val="50000"/>
                  </a:schemeClr>
                </a:solidFill>
              </a:rPr>
              <a:t>נורי</a:t>
            </a:r>
            <a:r>
              <a:rPr lang="he-IL" sz="1500" dirty="0">
                <a:solidFill>
                  <a:schemeClr val="accent6">
                    <a:lumMod val="50000"/>
                  </a:schemeClr>
                </a:solidFill>
              </a:rPr>
              <a:t>.</a:t>
            </a:r>
          </a:p>
          <a:p>
            <a:pPr>
              <a:lnSpc>
                <a:spcPct val="120000"/>
              </a:lnSpc>
            </a:pPr>
            <a:endParaRPr lang="he-IL" sz="400" dirty="0" smtClean="0">
              <a:solidFill>
                <a:schemeClr val="tx1"/>
              </a:solidFill>
            </a:endParaRPr>
          </a:p>
          <a:p>
            <a:pPr>
              <a:lnSpc>
                <a:spcPct val="120000"/>
              </a:lnSpc>
            </a:pPr>
            <a:r>
              <a:rPr lang="he-IL" sz="1500" dirty="0" smtClean="0">
                <a:solidFill>
                  <a:schemeClr val="tx1"/>
                </a:solidFill>
              </a:rPr>
              <a:t>(ב) גמרא </a:t>
            </a:r>
            <a:r>
              <a:rPr lang="he-IL" sz="1500" dirty="0">
                <a:solidFill>
                  <a:schemeClr val="tx1"/>
                </a:solidFill>
              </a:rPr>
              <a:t>דף </a:t>
            </a:r>
            <a:r>
              <a:rPr lang="he-IL" sz="1500" dirty="0" smtClean="0">
                <a:solidFill>
                  <a:schemeClr val="tx1"/>
                </a:solidFill>
              </a:rPr>
              <a:t>פה </a:t>
            </a:r>
            <a:r>
              <a:rPr lang="he-IL" sz="1500" dirty="0">
                <a:solidFill>
                  <a:schemeClr val="tx1"/>
                </a:solidFill>
              </a:rPr>
              <a:t>עמוד א:</a:t>
            </a:r>
          </a:p>
          <a:p>
            <a:pPr>
              <a:lnSpc>
                <a:spcPct val="120000"/>
              </a:lnSpc>
            </a:pPr>
            <a:r>
              <a:rPr lang="he-IL" sz="1500" dirty="0" smtClean="0">
                <a:solidFill>
                  <a:schemeClr val="accent6">
                    <a:lumMod val="50000"/>
                  </a:schemeClr>
                </a:solidFill>
              </a:rPr>
              <a:t>המקדיש </a:t>
            </a:r>
            <a:r>
              <a:rPr lang="he-IL" sz="1500" dirty="0">
                <a:solidFill>
                  <a:schemeClr val="accent6">
                    <a:lumMod val="50000"/>
                  </a:schemeClr>
                </a:solidFill>
              </a:rPr>
              <a:t>מעשה ידי אשתו... המותר</a:t>
            </a:r>
            <a:r>
              <a:rPr lang="he-IL" sz="1500" dirty="0" smtClean="0">
                <a:solidFill>
                  <a:schemeClr val="accent6">
                    <a:lumMod val="50000"/>
                  </a:schemeClr>
                </a:solidFill>
              </a:rPr>
              <a:t>... רבי </a:t>
            </a:r>
            <a:r>
              <a:rPr lang="he-IL" sz="1500" dirty="0">
                <a:solidFill>
                  <a:schemeClr val="accent6">
                    <a:lumMod val="50000"/>
                  </a:schemeClr>
                </a:solidFill>
              </a:rPr>
              <a:t>יוחנן הסנדלר אומר: חולין. </a:t>
            </a:r>
            <a:endParaRPr lang="he-IL" sz="1500" dirty="0" smtClean="0">
              <a:solidFill>
                <a:schemeClr val="accent6">
                  <a:lumMod val="50000"/>
                </a:schemeClr>
              </a:solidFill>
            </a:endParaRPr>
          </a:p>
          <a:p>
            <a:pPr>
              <a:lnSpc>
                <a:spcPct val="120000"/>
              </a:lnSpc>
            </a:pPr>
            <a:r>
              <a:rPr lang="he-IL" sz="1500" dirty="0" smtClean="0">
                <a:solidFill>
                  <a:schemeClr val="accent6">
                    <a:lumMod val="50000"/>
                  </a:schemeClr>
                </a:solidFill>
              </a:rPr>
              <a:t>ואמר </a:t>
            </a:r>
            <a:r>
              <a:rPr lang="he-IL" sz="1500" dirty="0">
                <a:solidFill>
                  <a:schemeClr val="accent6">
                    <a:lumMod val="50000"/>
                  </a:schemeClr>
                </a:solidFill>
              </a:rPr>
              <a:t>שמואל: הלכה </a:t>
            </a:r>
            <a:r>
              <a:rPr lang="he-IL" sz="1500" dirty="0" smtClean="0">
                <a:solidFill>
                  <a:schemeClr val="accent6">
                    <a:lumMod val="50000"/>
                  </a:schemeClr>
                </a:solidFill>
              </a:rPr>
              <a:t>כר' </a:t>
            </a:r>
            <a:r>
              <a:rPr lang="he-IL" sz="1500" dirty="0">
                <a:solidFill>
                  <a:schemeClr val="accent6">
                    <a:lumMod val="50000"/>
                  </a:schemeClr>
                </a:solidFill>
              </a:rPr>
              <a:t>יוחנן הסנדלר</a:t>
            </a:r>
            <a:r>
              <a:rPr lang="he-IL" sz="1500" dirty="0" smtClean="0">
                <a:solidFill>
                  <a:schemeClr val="accent6">
                    <a:lumMod val="50000"/>
                  </a:schemeClr>
                </a:solidFill>
              </a:rPr>
              <a:t>.</a:t>
            </a:r>
            <a:endParaRPr lang="he-IL" sz="1500" dirty="0">
              <a:solidFill>
                <a:schemeClr val="accent6">
                  <a:lumMod val="50000"/>
                </a:schemeClr>
              </a:solidFill>
            </a:endParaRPr>
          </a:p>
        </p:txBody>
      </p:sp>
      <p:sp>
        <p:nvSpPr>
          <p:cNvPr id="8" name="TextBox 7"/>
          <p:cNvSpPr txBox="1"/>
          <p:nvPr/>
        </p:nvSpPr>
        <p:spPr>
          <a:xfrm>
            <a:off x="8476336" y="2780928"/>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3880817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24" y="35332"/>
            <a:ext cx="1512168" cy="369332"/>
          </a:xfrm>
          <a:prstGeom prst="rect">
            <a:avLst/>
          </a:prstGeom>
          <a:noFill/>
        </p:spPr>
        <p:txBody>
          <a:bodyPr wrap="square" rtlCol="1">
            <a:spAutoFit/>
          </a:bodyPr>
          <a:lstStyle/>
          <a:p>
            <a:r>
              <a:rPr lang="he-IL" b="1" dirty="0" smtClean="0">
                <a:solidFill>
                  <a:schemeClr val="bg1">
                    <a:lumMod val="50000"/>
                  </a:schemeClr>
                </a:solidFill>
              </a:rPr>
              <a:t>דף פו עמוד ב</a:t>
            </a:r>
            <a:endParaRPr lang="he-IL" b="1" dirty="0">
              <a:solidFill>
                <a:schemeClr val="bg1">
                  <a:lumMod val="50000"/>
                </a:schemeClr>
              </a:solidFill>
            </a:endParaRPr>
          </a:p>
        </p:txBody>
      </p:sp>
      <p:sp>
        <p:nvSpPr>
          <p:cNvPr id="4" name="TextBox 3"/>
          <p:cNvSpPr txBox="1"/>
          <p:nvPr/>
        </p:nvSpPr>
        <p:spPr>
          <a:xfrm>
            <a:off x="1331640" y="227024"/>
            <a:ext cx="7039271" cy="5466112"/>
          </a:xfrm>
          <a:prstGeom prst="rect">
            <a:avLst/>
          </a:prstGeom>
          <a:noFill/>
        </p:spPr>
        <p:txBody>
          <a:bodyPr wrap="square" rtlCol="1">
            <a:spAutoFit/>
          </a:bodyPr>
          <a:lstStyle/>
          <a:p>
            <a:pPr>
              <a:lnSpc>
                <a:spcPct val="120000"/>
              </a:lnSpc>
            </a:pPr>
            <a:r>
              <a:rPr lang="he-IL" sz="1900" b="1" dirty="0" smtClean="0"/>
              <a:t>משנה</a:t>
            </a:r>
          </a:p>
          <a:p>
            <a:pPr>
              <a:lnSpc>
                <a:spcPct val="120000"/>
              </a:lnSpc>
            </a:pPr>
            <a:endParaRPr lang="he-IL" sz="200" dirty="0" smtClean="0"/>
          </a:p>
          <a:p>
            <a:pPr>
              <a:lnSpc>
                <a:spcPct val="120000"/>
              </a:lnSpc>
            </a:pPr>
            <a:endParaRPr lang="he-IL" sz="200" dirty="0"/>
          </a:p>
          <a:p>
            <a:pPr>
              <a:lnSpc>
                <a:spcPct val="120000"/>
              </a:lnSpc>
            </a:pPr>
            <a:endParaRPr lang="he-IL" sz="200" dirty="0" smtClean="0"/>
          </a:p>
          <a:p>
            <a:pPr>
              <a:lnSpc>
                <a:spcPct val="120000"/>
              </a:lnSpc>
            </a:pPr>
            <a:r>
              <a:rPr lang="he-IL" sz="1900" dirty="0">
                <a:solidFill>
                  <a:schemeClr val="accent6">
                    <a:lumMod val="50000"/>
                  </a:schemeClr>
                </a:solidFill>
              </a:rPr>
              <a:t>נדרה אשתו </a:t>
            </a:r>
            <a:r>
              <a:rPr lang="he-IL" sz="1900" dirty="0" smtClean="0">
                <a:solidFill>
                  <a:schemeClr val="accent6">
                    <a:lumMod val="50000"/>
                  </a:schemeClr>
                </a:solidFill>
              </a:rPr>
              <a:t>- וסבור </a:t>
            </a:r>
            <a:r>
              <a:rPr lang="he-IL" sz="1900" dirty="0">
                <a:solidFill>
                  <a:schemeClr val="accent6">
                    <a:lumMod val="50000"/>
                  </a:schemeClr>
                </a:solidFill>
              </a:rPr>
              <a:t>שנדרה </a:t>
            </a:r>
            <a:r>
              <a:rPr lang="he-IL" sz="1900" dirty="0" smtClean="0">
                <a:solidFill>
                  <a:schemeClr val="accent6">
                    <a:lumMod val="50000"/>
                  </a:schemeClr>
                </a:solidFill>
              </a:rPr>
              <a:t>בתו,</a:t>
            </a:r>
          </a:p>
          <a:p>
            <a:pPr>
              <a:lnSpc>
                <a:spcPct val="120000"/>
              </a:lnSpc>
            </a:pPr>
            <a:r>
              <a:rPr lang="he-IL" sz="1900" dirty="0" smtClean="0">
                <a:solidFill>
                  <a:schemeClr val="accent6">
                    <a:lumMod val="50000"/>
                  </a:schemeClr>
                </a:solidFill>
              </a:rPr>
              <a:t>נדרה </a:t>
            </a:r>
            <a:r>
              <a:rPr lang="he-IL" sz="1900" dirty="0">
                <a:solidFill>
                  <a:schemeClr val="accent6">
                    <a:lumMod val="50000"/>
                  </a:schemeClr>
                </a:solidFill>
              </a:rPr>
              <a:t>בתו </a:t>
            </a:r>
            <a:r>
              <a:rPr lang="he-IL" sz="1900" dirty="0" smtClean="0">
                <a:solidFill>
                  <a:schemeClr val="accent6">
                    <a:lumMod val="50000"/>
                  </a:schemeClr>
                </a:solidFill>
              </a:rPr>
              <a:t>- וסבור </a:t>
            </a:r>
            <a:r>
              <a:rPr lang="he-IL" sz="1900" dirty="0">
                <a:solidFill>
                  <a:schemeClr val="accent6">
                    <a:lumMod val="50000"/>
                  </a:schemeClr>
                </a:solidFill>
              </a:rPr>
              <a:t>שנדרה </a:t>
            </a:r>
            <a:r>
              <a:rPr lang="he-IL" sz="1900" dirty="0" smtClean="0">
                <a:solidFill>
                  <a:schemeClr val="accent6">
                    <a:lumMod val="50000"/>
                  </a:schemeClr>
                </a:solidFill>
              </a:rPr>
              <a:t>אשתו. </a:t>
            </a:r>
          </a:p>
          <a:p>
            <a:pPr>
              <a:lnSpc>
                <a:spcPct val="120000"/>
              </a:lnSpc>
            </a:pPr>
            <a:endParaRPr lang="he-IL" sz="1900" dirty="0">
              <a:solidFill>
                <a:schemeClr val="accent6">
                  <a:lumMod val="50000"/>
                </a:schemeClr>
              </a:solidFill>
            </a:endParaRPr>
          </a:p>
          <a:p>
            <a:pPr>
              <a:lnSpc>
                <a:spcPct val="120000"/>
              </a:lnSpc>
            </a:pPr>
            <a:r>
              <a:rPr lang="he-IL" sz="1900" dirty="0" smtClean="0">
                <a:solidFill>
                  <a:schemeClr val="accent6">
                    <a:lumMod val="50000"/>
                  </a:schemeClr>
                </a:solidFill>
              </a:rPr>
              <a:t>נדרה </a:t>
            </a:r>
            <a:r>
              <a:rPr lang="he-IL" sz="1900" dirty="0">
                <a:solidFill>
                  <a:schemeClr val="accent6">
                    <a:lumMod val="50000"/>
                  </a:schemeClr>
                </a:solidFill>
              </a:rPr>
              <a:t>בנזיר </a:t>
            </a:r>
            <a:r>
              <a:rPr lang="he-IL" sz="1900" dirty="0" smtClean="0">
                <a:solidFill>
                  <a:schemeClr val="accent6">
                    <a:lumMod val="50000"/>
                  </a:schemeClr>
                </a:solidFill>
              </a:rPr>
              <a:t>- וסבור </a:t>
            </a:r>
            <a:r>
              <a:rPr lang="he-IL" sz="1900" dirty="0">
                <a:solidFill>
                  <a:schemeClr val="accent6">
                    <a:lumMod val="50000"/>
                  </a:schemeClr>
                </a:solidFill>
              </a:rPr>
              <a:t>שנדרה </a:t>
            </a:r>
            <a:r>
              <a:rPr lang="he-IL" sz="1900" dirty="0" smtClean="0">
                <a:solidFill>
                  <a:schemeClr val="accent6">
                    <a:lumMod val="50000"/>
                  </a:schemeClr>
                </a:solidFill>
              </a:rPr>
              <a:t>בקרבן,</a:t>
            </a:r>
          </a:p>
          <a:p>
            <a:pPr>
              <a:lnSpc>
                <a:spcPct val="120000"/>
              </a:lnSpc>
            </a:pPr>
            <a:r>
              <a:rPr lang="he-IL" sz="1900" dirty="0" smtClean="0">
                <a:solidFill>
                  <a:schemeClr val="accent6">
                    <a:lumMod val="50000"/>
                  </a:schemeClr>
                </a:solidFill>
              </a:rPr>
              <a:t>נדרה </a:t>
            </a:r>
            <a:r>
              <a:rPr lang="he-IL" sz="1900" dirty="0">
                <a:solidFill>
                  <a:schemeClr val="accent6">
                    <a:lumMod val="50000"/>
                  </a:schemeClr>
                </a:solidFill>
              </a:rPr>
              <a:t>בקרבן </a:t>
            </a:r>
            <a:r>
              <a:rPr lang="he-IL" sz="1900" dirty="0" smtClean="0">
                <a:solidFill>
                  <a:schemeClr val="accent6">
                    <a:lumMod val="50000"/>
                  </a:schemeClr>
                </a:solidFill>
              </a:rPr>
              <a:t>- וסבור </a:t>
            </a:r>
            <a:r>
              <a:rPr lang="he-IL" sz="1900" dirty="0">
                <a:solidFill>
                  <a:schemeClr val="accent6">
                    <a:lumMod val="50000"/>
                  </a:schemeClr>
                </a:solidFill>
              </a:rPr>
              <a:t>שנדרה </a:t>
            </a:r>
            <a:r>
              <a:rPr lang="he-IL" sz="1900" dirty="0" smtClean="0">
                <a:solidFill>
                  <a:schemeClr val="accent6">
                    <a:lumMod val="50000"/>
                  </a:schemeClr>
                </a:solidFill>
              </a:rPr>
              <a:t>בנזיר.</a:t>
            </a:r>
          </a:p>
          <a:p>
            <a:pPr>
              <a:lnSpc>
                <a:spcPct val="120000"/>
              </a:lnSpc>
            </a:pPr>
            <a:endParaRPr lang="he-IL" sz="1900" dirty="0">
              <a:solidFill>
                <a:schemeClr val="accent6">
                  <a:lumMod val="50000"/>
                </a:schemeClr>
              </a:solidFill>
            </a:endParaRPr>
          </a:p>
          <a:p>
            <a:pPr>
              <a:lnSpc>
                <a:spcPct val="120000"/>
              </a:lnSpc>
            </a:pPr>
            <a:r>
              <a:rPr lang="he-IL" sz="1900" dirty="0" smtClean="0">
                <a:solidFill>
                  <a:schemeClr val="accent6">
                    <a:lumMod val="50000"/>
                  </a:schemeClr>
                </a:solidFill>
              </a:rPr>
              <a:t>נדרה </a:t>
            </a:r>
            <a:r>
              <a:rPr lang="he-IL" sz="1900" dirty="0">
                <a:solidFill>
                  <a:schemeClr val="accent6">
                    <a:lumMod val="50000"/>
                  </a:schemeClr>
                </a:solidFill>
              </a:rPr>
              <a:t>מתאנים </a:t>
            </a:r>
            <a:r>
              <a:rPr lang="he-IL" sz="1900" dirty="0" smtClean="0">
                <a:solidFill>
                  <a:schemeClr val="accent6">
                    <a:lumMod val="50000"/>
                  </a:schemeClr>
                </a:solidFill>
              </a:rPr>
              <a:t>- וסבור </a:t>
            </a:r>
            <a:r>
              <a:rPr lang="he-IL" sz="1900" dirty="0">
                <a:solidFill>
                  <a:schemeClr val="accent6">
                    <a:lumMod val="50000"/>
                  </a:schemeClr>
                </a:solidFill>
              </a:rPr>
              <a:t>שנדרה מן </a:t>
            </a:r>
            <a:r>
              <a:rPr lang="he-IL" sz="1900" dirty="0" smtClean="0">
                <a:solidFill>
                  <a:schemeClr val="accent6">
                    <a:lumMod val="50000"/>
                  </a:schemeClr>
                </a:solidFill>
              </a:rPr>
              <a:t>הענבים,</a:t>
            </a:r>
          </a:p>
          <a:p>
            <a:pPr>
              <a:lnSpc>
                <a:spcPct val="120000"/>
              </a:lnSpc>
            </a:pPr>
            <a:r>
              <a:rPr lang="he-IL" sz="1900" dirty="0" smtClean="0">
                <a:solidFill>
                  <a:schemeClr val="accent6">
                    <a:lumMod val="50000"/>
                  </a:schemeClr>
                </a:solidFill>
              </a:rPr>
              <a:t>נדרה </a:t>
            </a:r>
            <a:r>
              <a:rPr lang="he-IL" sz="1900" dirty="0">
                <a:solidFill>
                  <a:schemeClr val="accent6">
                    <a:lumMod val="50000"/>
                  </a:schemeClr>
                </a:solidFill>
              </a:rPr>
              <a:t>מן הענבים </a:t>
            </a:r>
            <a:r>
              <a:rPr lang="he-IL" sz="1900" dirty="0" smtClean="0">
                <a:solidFill>
                  <a:schemeClr val="accent6">
                    <a:lumMod val="50000"/>
                  </a:schemeClr>
                </a:solidFill>
              </a:rPr>
              <a:t>- וסבור </a:t>
            </a:r>
            <a:r>
              <a:rPr lang="he-IL" sz="1900" dirty="0">
                <a:solidFill>
                  <a:schemeClr val="accent6">
                    <a:lumMod val="50000"/>
                  </a:schemeClr>
                </a:solidFill>
              </a:rPr>
              <a:t>שנדרה מן </a:t>
            </a:r>
            <a:r>
              <a:rPr lang="he-IL" sz="1900" dirty="0" smtClean="0">
                <a:solidFill>
                  <a:schemeClr val="accent6">
                    <a:lumMod val="50000"/>
                  </a:schemeClr>
                </a:solidFill>
              </a:rPr>
              <a:t>התאנים. </a:t>
            </a:r>
          </a:p>
          <a:p>
            <a:pPr>
              <a:lnSpc>
                <a:spcPct val="120000"/>
              </a:lnSpc>
            </a:pPr>
            <a:endParaRPr lang="he-IL" sz="1900" dirty="0">
              <a:solidFill>
                <a:schemeClr val="accent6">
                  <a:lumMod val="50000"/>
                </a:schemeClr>
              </a:solidFill>
            </a:endParaRPr>
          </a:p>
          <a:p>
            <a:pPr>
              <a:lnSpc>
                <a:spcPct val="120000"/>
              </a:lnSpc>
            </a:pPr>
            <a:r>
              <a:rPr lang="he-IL" sz="1900" dirty="0" smtClean="0">
                <a:solidFill>
                  <a:schemeClr val="accent6">
                    <a:lumMod val="50000"/>
                  </a:schemeClr>
                </a:solidFill>
              </a:rPr>
              <a:t>הרי </a:t>
            </a:r>
            <a:r>
              <a:rPr lang="he-IL" sz="1900" dirty="0">
                <a:solidFill>
                  <a:schemeClr val="accent6">
                    <a:lumMod val="50000"/>
                  </a:schemeClr>
                </a:solidFill>
              </a:rPr>
              <a:t>זה יחזור ויפר.</a:t>
            </a:r>
            <a:r>
              <a:rPr lang="he-IL" sz="1900" dirty="0" smtClean="0"/>
              <a:t/>
            </a:r>
            <a:br>
              <a:rPr lang="he-IL" sz="1900" dirty="0" smtClean="0"/>
            </a:br>
            <a:endParaRPr lang="he-IL" sz="1900" dirty="0" smtClean="0"/>
          </a:p>
          <a:p>
            <a:pPr>
              <a:lnSpc>
                <a:spcPct val="120000"/>
              </a:lnSpc>
            </a:pPr>
            <a:endParaRPr lang="he-IL" sz="1600" dirty="0" smtClean="0"/>
          </a:p>
          <a:p>
            <a:pPr>
              <a:lnSpc>
                <a:spcPct val="120000"/>
              </a:lnSpc>
            </a:pPr>
            <a:r>
              <a:rPr lang="he-IL" sz="1900" b="1" dirty="0" smtClean="0"/>
              <a:t>גמרא </a:t>
            </a:r>
          </a:p>
          <a:p>
            <a:pPr>
              <a:lnSpc>
                <a:spcPct val="120000"/>
              </a:lnSpc>
            </a:pPr>
            <a:endParaRPr lang="he-IL" sz="200" dirty="0" smtClean="0"/>
          </a:p>
          <a:p>
            <a:pPr>
              <a:lnSpc>
                <a:spcPct val="120000"/>
              </a:lnSpc>
            </a:pPr>
            <a:r>
              <a:rPr lang="he-IL" sz="2000" dirty="0" err="1"/>
              <a:t>למימרא</a:t>
            </a:r>
            <a:r>
              <a:rPr lang="he-IL" sz="2000" dirty="0"/>
              <a:t> </a:t>
            </a:r>
            <a:r>
              <a:rPr lang="he-IL" sz="2000" dirty="0" err="1" smtClean="0"/>
              <a:t>ד"יניא</a:t>
            </a:r>
            <a:r>
              <a:rPr lang="he-IL" sz="2000" dirty="0" smtClean="0"/>
              <a:t> אותה" </a:t>
            </a:r>
            <a:r>
              <a:rPr lang="he-IL" sz="2000" dirty="0" err="1"/>
              <a:t>דוקא</a:t>
            </a:r>
            <a:r>
              <a:rPr lang="he-IL" sz="2000" dirty="0"/>
              <a:t> </a:t>
            </a:r>
            <a:r>
              <a:rPr lang="he-IL" sz="2000" dirty="0" smtClean="0"/>
              <a:t>הוא...</a:t>
            </a:r>
            <a:endParaRPr lang="he-IL" sz="1900" dirty="0" smtClean="0"/>
          </a:p>
        </p:txBody>
      </p:sp>
    </p:spTree>
    <p:extLst>
      <p:ext uri="{BB962C8B-B14F-4D97-AF65-F5344CB8AC3E}">
        <p14:creationId xmlns:p14="http://schemas.microsoft.com/office/powerpoint/2010/main" val="1260904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7226594"/>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2000" dirty="0">
              <a:solidFill>
                <a:prstClr val="black"/>
              </a:solidFill>
            </a:endParaRPr>
          </a:p>
          <a:p>
            <a:pPr lvl="0" algn="ctr"/>
            <a:endParaRPr lang="he-IL" dirty="0" smtClean="0">
              <a:solidFill>
                <a:prstClr val="black"/>
              </a:solidFill>
            </a:endParaRPr>
          </a:p>
          <a:p>
            <a:pPr lvl="0" algn="ctr"/>
            <a:r>
              <a:rPr lang="he-IL" sz="2400" b="1" dirty="0">
                <a:solidFill>
                  <a:srgbClr val="EEECE1">
                    <a:lumMod val="50000"/>
                  </a:srgbClr>
                </a:solidFill>
              </a:rPr>
              <a:t>השיעור היום </a:t>
            </a:r>
            <a:r>
              <a:rPr lang="he-IL" sz="2400" b="1" dirty="0" smtClean="0">
                <a:solidFill>
                  <a:srgbClr val="EEECE1">
                    <a:lumMod val="50000"/>
                  </a:srgbClr>
                </a:solidFill>
              </a:rPr>
              <a:t>הוקדש </a:t>
            </a:r>
            <a:endParaRPr lang="he-IL" sz="2400" b="1" dirty="0">
              <a:solidFill>
                <a:srgbClr val="EEECE1">
                  <a:lumMod val="50000"/>
                </a:srgbClr>
              </a:solidFill>
            </a:endParaRPr>
          </a:p>
          <a:p>
            <a:pPr lvl="0" algn="ctr"/>
            <a:r>
              <a:rPr lang="he-IL" sz="2400" b="1" dirty="0" err="1">
                <a:solidFill>
                  <a:srgbClr val="EEECE1">
                    <a:lumMod val="50000"/>
                  </a:srgbClr>
                </a:solidFill>
              </a:rPr>
              <a:t>לע"נ</a:t>
            </a:r>
            <a:r>
              <a:rPr lang="he-IL" sz="2400" b="1" dirty="0">
                <a:solidFill>
                  <a:srgbClr val="EEECE1">
                    <a:lumMod val="50000"/>
                  </a:srgbClr>
                </a:solidFill>
              </a:rPr>
              <a:t> שמואל בן משה נח ז"ל </a:t>
            </a:r>
            <a:r>
              <a:rPr lang="he-IL" sz="2400" b="1" dirty="0" err="1">
                <a:solidFill>
                  <a:srgbClr val="EEECE1">
                    <a:lumMod val="50000"/>
                  </a:srgbClr>
                </a:solidFill>
              </a:rPr>
              <a:t>גלבפיש</a:t>
            </a:r>
            <a:r>
              <a:rPr lang="he-IL" sz="2400" b="1" dirty="0">
                <a:solidFill>
                  <a:srgbClr val="EEECE1">
                    <a:lumMod val="50000"/>
                  </a:srgbClr>
                </a:solidFill>
              </a:rPr>
              <a:t> שיום פטירתו חל בג' באלול</a:t>
            </a:r>
          </a:p>
          <a:p>
            <a:pPr lvl="0" algn="ctr"/>
            <a:r>
              <a:rPr lang="he-IL" sz="2400" b="1" dirty="0" err="1">
                <a:solidFill>
                  <a:srgbClr val="EEECE1">
                    <a:lumMod val="50000"/>
                  </a:srgbClr>
                </a:solidFill>
              </a:rPr>
              <a:t>ולע"נ</a:t>
            </a:r>
            <a:r>
              <a:rPr lang="he-IL" sz="2400" b="1" dirty="0">
                <a:solidFill>
                  <a:srgbClr val="EEECE1">
                    <a:lumMod val="50000"/>
                  </a:srgbClr>
                </a:solidFill>
              </a:rPr>
              <a:t> הוריו, אחיו ואחיותיו הי"ד שנספו בשואה</a:t>
            </a:r>
            <a:endParaRPr lang="he-IL" sz="2400" dirty="0">
              <a:solidFill>
                <a:prstClr val="black"/>
              </a:solidFill>
            </a:endParaRPr>
          </a:p>
          <a:p>
            <a:pPr lvl="0" algn="ctr"/>
            <a:endParaRPr lang="he-IL" sz="1600" dirty="0" smtClean="0">
              <a:solidFill>
                <a:prstClr val="black"/>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6694</TotalTime>
  <Words>2024</Words>
  <Application>Microsoft Office PowerPoint</Application>
  <PresentationFormat>‫הצגה על המסך (4:3)</PresentationFormat>
  <Paragraphs>260</Paragraphs>
  <Slides>10</Slides>
  <Notes>7</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10</vt:i4>
      </vt:variant>
    </vt:vector>
  </HeadingPairs>
  <TitlesOfParts>
    <vt:vector size="14"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הראל</cp:lastModifiedBy>
  <cp:revision>543</cp:revision>
  <dcterms:created xsi:type="dcterms:W3CDTF">2015-01-28T10:22:53Z</dcterms:created>
  <dcterms:modified xsi:type="dcterms:W3CDTF">2015-08-18T17:38:21Z</dcterms:modified>
</cp:coreProperties>
</file>