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6" r:id="rId2"/>
    <p:sldId id="324" r:id="rId3"/>
    <p:sldId id="326" r:id="rId4"/>
    <p:sldId id="327" r:id="rId5"/>
    <p:sldId id="325" r:id="rId6"/>
    <p:sldId id="329" r:id="rId7"/>
    <p:sldId id="330" r:id="rId8"/>
    <p:sldId id="331" r:id="rId9"/>
    <p:sldId id="332" r:id="rId10"/>
    <p:sldId id="333" r:id="rId11"/>
    <p:sldId id="334" r:id="rId12"/>
    <p:sldId id="336" r:id="rId13"/>
    <p:sldId id="335" r:id="rId14"/>
    <p:sldId id="337" r:id="rId15"/>
    <p:sldId id="293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6047" autoAdjust="0"/>
  </p:normalViewPr>
  <p:slideViewPr>
    <p:cSldViewPr>
      <p:cViewPr varScale="1">
        <p:scale>
          <a:sx n="64" d="100"/>
          <a:sy n="64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25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ואפר פרה</a:t>
            </a:r>
            <a:r>
              <a:rPr lang="he-IL" dirty="0" smtClean="0"/>
              <a:t>. </a:t>
            </a:r>
            <a:r>
              <a:rPr lang="he-IL" dirty="0" err="1" smtClean="0"/>
              <a:t>דגזירה</a:t>
            </a:r>
            <a:r>
              <a:rPr lang="he-IL" dirty="0" smtClean="0"/>
              <a:t> </a:t>
            </a:r>
            <a:r>
              <a:rPr lang="he-IL" dirty="0" err="1" smtClean="0"/>
              <a:t>שוה</a:t>
            </a:r>
            <a:r>
              <a:rPr lang="he-IL" dirty="0" smtClean="0"/>
              <a:t> </a:t>
            </a:r>
            <a:r>
              <a:rPr lang="he-IL" dirty="0" err="1" smtClean="0"/>
              <a:t>גמירי</a:t>
            </a:r>
            <a:r>
              <a:rPr lang="he-IL" dirty="0" smtClean="0"/>
              <a:t> מהדדי עפר סוטה ואפר פרה כדלקמן: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ורוק יבמה</a:t>
            </a:r>
            <a:r>
              <a:rPr lang="he-IL" dirty="0" smtClean="0"/>
              <a:t>. לעיני הזקנים </a:t>
            </a:r>
            <a:r>
              <a:rPr lang="he-IL" dirty="0" err="1" smtClean="0"/>
              <a:t>דכתיב</a:t>
            </a:r>
            <a:r>
              <a:rPr lang="he-IL" dirty="0" smtClean="0"/>
              <a:t> לעיני הזקנים וחלצה וירקה (דברים כה):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אף דם צפור</a:t>
            </a:r>
            <a:r>
              <a:rPr lang="he-IL" dirty="0" smtClean="0"/>
              <a:t>. של מצורע ששוחטו אל כלי חרס על מים חיים וצריך שלא </a:t>
            </a:r>
            <a:r>
              <a:rPr lang="he-IL" dirty="0" err="1" smtClean="0"/>
              <a:t>יתן</a:t>
            </a:r>
            <a:r>
              <a:rPr lang="he-IL" dirty="0" smtClean="0"/>
              <a:t> מים אלא כשיעור שיהא דם צפור ניכר בהן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39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בהתורה</a:t>
            </a:r>
            <a:r>
              <a:rPr lang="he-IL" b="1" dirty="0" smtClean="0"/>
              <a:t> </a:t>
            </a:r>
            <a:r>
              <a:rPr lang="he-IL" b="1" dirty="0" err="1" smtClean="0"/>
              <a:t>והמצוה</a:t>
            </a:r>
            <a:r>
              <a:rPr lang="he-IL" b="1" dirty="0" smtClean="0"/>
              <a:t> כתב שכוונת הגמרא לפסוק אחר </a:t>
            </a:r>
            <a:r>
              <a:rPr lang="he-IL" b="1" dirty="0" err="1" smtClean="0"/>
              <a:t>ודלא</a:t>
            </a:r>
            <a:r>
              <a:rPr lang="he-IL" b="1" dirty="0" smtClean="0"/>
              <a:t> כרש"י – ויקרא יד/נא -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ולקח את עץ הארז ואת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האזב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ואת שני התולעת ואת הצפר החיה וטבל אתם בדם הצפר השחוטה ובמים החיים והזה אל הבית שבע פעמים </a:t>
            </a:r>
          </a:p>
          <a:p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b="1" dirty="0" smtClean="0"/>
              <a:t>קרא </a:t>
            </a:r>
            <a:r>
              <a:rPr lang="he-IL" b="1" dirty="0" err="1" smtClean="0"/>
              <a:t>אחרינא</a:t>
            </a:r>
            <a:r>
              <a:rPr lang="he-IL" b="1" dirty="0" smtClean="0"/>
              <a:t> כתיב</a:t>
            </a:r>
            <a:r>
              <a:rPr lang="he-IL" dirty="0" smtClean="0"/>
              <a:t>. ששוחט לתוך המים והרי הן </a:t>
            </a:r>
            <a:r>
              <a:rPr lang="he-IL" dirty="0" err="1" smtClean="0"/>
              <a:t>מעורבין</a:t>
            </a:r>
            <a:r>
              <a:rPr lang="he-IL" dirty="0" smtClean="0"/>
              <a:t> מעיקרא</a:t>
            </a:r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6817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גדולה </a:t>
            </a:r>
            <a:r>
              <a:rPr lang="he-IL" b="1" dirty="0" err="1" smtClean="0"/>
              <a:t>ומדחת</a:t>
            </a:r>
            <a:r>
              <a:rPr lang="he-IL" b="1" dirty="0" smtClean="0"/>
              <a:t> את המים</a:t>
            </a:r>
            <a:r>
              <a:rPr lang="he-IL" dirty="0" smtClean="0"/>
              <a:t>. שאין מים ניכר מפני רוב הדם: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לא תפיק נפשך לבר </a:t>
            </a:r>
            <a:r>
              <a:rPr lang="he-IL" b="1" dirty="0" err="1" smtClean="0"/>
              <a:t>מהילכתא</a:t>
            </a:r>
            <a:r>
              <a:rPr lang="he-IL" dirty="0" smtClean="0"/>
              <a:t>. כל דברי חכמים שנקבעו אל תהרהר אחריהן: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295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ה''ג</a:t>
            </a:r>
            <a:r>
              <a:rPr lang="he-IL" b="1" dirty="0" smtClean="0"/>
              <a:t> ואימא עליו </a:t>
            </a:r>
            <a:r>
              <a:rPr lang="he-IL" b="1" dirty="0" err="1" smtClean="0"/>
              <a:t>דוקא</a:t>
            </a:r>
            <a:r>
              <a:rPr lang="he-IL" b="1" dirty="0" smtClean="0"/>
              <a:t> אל כלי שתהא חיותן בכלי</a:t>
            </a:r>
            <a:r>
              <a:rPr lang="he-IL" dirty="0" smtClean="0"/>
              <a:t>. ואימא עליו </a:t>
            </a:r>
            <a:r>
              <a:rPr lang="he-IL" dirty="0" err="1" smtClean="0"/>
              <a:t>דוקא</a:t>
            </a:r>
            <a:r>
              <a:rPr lang="he-IL" dirty="0" smtClean="0"/>
              <a:t> שיהא עפר תחילה והא </a:t>
            </a:r>
            <a:r>
              <a:rPr lang="he-IL" dirty="0" err="1" smtClean="0"/>
              <a:t>דכתיב</a:t>
            </a:r>
            <a:r>
              <a:rPr lang="he-IL" dirty="0" smtClean="0"/>
              <a:t> מים חיים אל כלי לאו </a:t>
            </a:r>
            <a:r>
              <a:rPr lang="he-IL" dirty="0" err="1" smtClean="0"/>
              <a:t>למימרא</a:t>
            </a:r>
            <a:r>
              <a:rPr lang="he-IL" dirty="0" smtClean="0"/>
              <a:t> </a:t>
            </a:r>
            <a:r>
              <a:rPr lang="he-IL" dirty="0" err="1" smtClean="0"/>
              <a:t>שיהו</a:t>
            </a:r>
            <a:r>
              <a:rPr lang="he-IL" dirty="0" smtClean="0"/>
              <a:t> המים לצד הכלי אלא </a:t>
            </a:r>
            <a:r>
              <a:rPr lang="he-IL" dirty="0" err="1" smtClean="0"/>
              <a:t>למימר</a:t>
            </a:r>
            <a:r>
              <a:rPr lang="he-IL" dirty="0" smtClean="0"/>
              <a:t> שיהא חיותן בכלי שלא </a:t>
            </a:r>
            <a:r>
              <a:rPr lang="he-IL" dirty="0" err="1" smtClean="0"/>
              <a:t>יטול</a:t>
            </a:r>
            <a:r>
              <a:rPr lang="he-IL" dirty="0" smtClean="0"/>
              <a:t> מן המעיין בכלי אחר </a:t>
            </a:r>
            <a:r>
              <a:rPr lang="he-IL" dirty="0" err="1" smtClean="0"/>
              <a:t>ויתן</a:t>
            </a:r>
            <a:r>
              <a:rPr lang="he-IL" dirty="0" smtClean="0"/>
              <a:t> לתוך זה אלא בכלי זה </a:t>
            </a:r>
            <a:r>
              <a:rPr lang="he-IL" dirty="0" err="1" smtClean="0"/>
              <a:t>ישאבם</a:t>
            </a:r>
            <a:r>
              <a:rPr lang="he-IL" dirty="0" smtClean="0"/>
              <a:t> מן המעיין: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מה מצינו בכל מקום</a:t>
            </a:r>
            <a:r>
              <a:rPr lang="he-IL" dirty="0" smtClean="0"/>
              <a:t>. בסוטה: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מכשיר למעלה</a:t>
            </a:r>
            <a:r>
              <a:rPr lang="he-IL" dirty="0" smtClean="0"/>
              <a:t>. עפר הוא המכשיר את המים לבדוק אותה וכן דם צפור של מצורע שמכשיר את המים להזאה אף כאן עפר מכשיר את המים: 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144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תלמוד לומר אשר יהיה – שלא אמר הכתוב ומקרקע המשכן </a:t>
            </a:r>
            <a:r>
              <a:rPr lang="he-IL" b="1" dirty="0" err="1" smtClean="0"/>
              <a:t>יקח</a:t>
            </a:r>
            <a:r>
              <a:rPr lang="he-IL" b="1" dirty="0" smtClean="0"/>
              <a:t> עפר אלא ומן העפר אשר יהיה בקרקע המשכן </a:t>
            </a:r>
            <a:r>
              <a:rPr lang="he-IL" b="1" dirty="0" err="1" smtClean="0"/>
              <a:t>יקח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074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תניא </a:t>
            </a:r>
            <a:r>
              <a:rPr lang="he-IL" b="1" dirty="0" err="1" smtClean="0"/>
              <a:t>אידך</a:t>
            </a:r>
            <a:r>
              <a:rPr lang="he-IL" dirty="0" smtClean="0"/>
              <a:t>. </a:t>
            </a:r>
            <a:r>
              <a:rPr lang="he-IL" dirty="0" err="1" smtClean="0"/>
              <a:t>פליגא</a:t>
            </a:r>
            <a:r>
              <a:rPr lang="he-IL" dirty="0" smtClean="0"/>
              <a:t> </a:t>
            </a:r>
            <a:r>
              <a:rPr lang="he-IL" dirty="0" err="1" smtClean="0"/>
              <a:t>אהך</a:t>
            </a:r>
            <a:r>
              <a:rPr lang="he-IL" dirty="0" smtClean="0"/>
              <a:t> </a:t>
            </a:r>
            <a:r>
              <a:rPr lang="he-IL" dirty="0" err="1" smtClean="0"/>
              <a:t>קמייתא</a:t>
            </a:r>
            <a:r>
              <a:rPr lang="he-IL" dirty="0" smtClean="0"/>
              <a:t> ותנאי היא </a:t>
            </a:r>
            <a:r>
              <a:rPr lang="he-IL" dirty="0" err="1" smtClean="0"/>
              <a:t>כדקתני</a:t>
            </a:r>
            <a:r>
              <a:rPr lang="he-IL" dirty="0" smtClean="0"/>
              <a:t> בה פלוגתא </a:t>
            </a:r>
            <a:r>
              <a:rPr lang="he-IL" dirty="0" err="1" smtClean="0"/>
              <a:t>דתנאי</a:t>
            </a:r>
            <a:r>
              <a:rPr lang="he-IL" dirty="0" smtClean="0"/>
              <a:t> </a:t>
            </a:r>
            <a:r>
              <a:rPr lang="he-IL" dirty="0" err="1" smtClean="0"/>
              <a:t>והך</a:t>
            </a:r>
            <a:r>
              <a:rPr lang="he-IL" dirty="0" smtClean="0"/>
              <a:t> דלעיל </a:t>
            </a:r>
            <a:r>
              <a:rPr lang="he-IL" dirty="0" err="1" smtClean="0"/>
              <a:t>מיתוקמא</a:t>
            </a:r>
            <a:r>
              <a:rPr lang="he-IL" dirty="0" smtClean="0"/>
              <a:t> כאיסי בן מנחם: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מן העפר אשר יהיה</a:t>
            </a:r>
            <a:r>
              <a:rPr lang="he-IL" dirty="0" smtClean="0"/>
              <a:t>. </a:t>
            </a:r>
            <a:r>
              <a:rPr lang="he-IL" dirty="0" err="1" smtClean="0"/>
              <a:t>מדלא</a:t>
            </a:r>
            <a:r>
              <a:rPr lang="he-IL" dirty="0" smtClean="0"/>
              <a:t> כתיב מקרקע המשכן </a:t>
            </a:r>
            <a:r>
              <a:rPr lang="he-IL" dirty="0" err="1" smtClean="0"/>
              <a:t>יקח</a:t>
            </a:r>
            <a:r>
              <a:rPr lang="he-IL" dirty="0" smtClean="0"/>
              <a:t> אינו מקפיד אלא שיכניס להיכל מלמד שמתקן מבחוץ ומכניס </a:t>
            </a:r>
            <a:r>
              <a:rPr lang="he-IL" dirty="0" err="1" smtClean="0"/>
              <a:t>בבפנים</a:t>
            </a:r>
            <a:r>
              <a:rPr lang="he-IL" dirty="0" smtClean="0"/>
              <a:t> להיכל ונותן אל המים </a:t>
            </a:r>
            <a:r>
              <a:rPr lang="he-IL" dirty="0" err="1" smtClean="0"/>
              <a:t>וא</a:t>
            </a:r>
            <a:r>
              <a:rPr lang="he-IL" dirty="0" smtClean="0"/>
              <a:t>''צ להניחו בקרקע ההיכל: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בקרקע המשכן איסי בן יהודה </a:t>
            </a:r>
            <a:r>
              <a:rPr lang="he-IL" b="1" dirty="0" err="1" smtClean="0"/>
              <a:t>וכו</a:t>
            </a:r>
            <a:r>
              <a:rPr lang="he-IL" b="1" dirty="0" smtClean="0"/>
              <a:t>'</a:t>
            </a:r>
            <a:r>
              <a:rPr lang="he-IL" dirty="0" smtClean="0"/>
              <a:t>. בקרקע המשכן למאי אתא כיון </a:t>
            </a:r>
            <a:r>
              <a:rPr lang="he-IL" dirty="0" err="1" smtClean="0"/>
              <a:t>דילפינן</a:t>
            </a:r>
            <a:r>
              <a:rPr lang="he-IL" dirty="0" smtClean="0"/>
              <a:t> מאשר יהיה </a:t>
            </a:r>
            <a:r>
              <a:rPr lang="he-IL" dirty="0" err="1" smtClean="0"/>
              <a:t>דא''צ</a:t>
            </a:r>
            <a:r>
              <a:rPr lang="he-IL" dirty="0" smtClean="0"/>
              <a:t> </a:t>
            </a:r>
            <a:r>
              <a:rPr lang="he-IL" dirty="0" err="1" smtClean="0"/>
              <a:t>ליטלו</a:t>
            </a:r>
            <a:r>
              <a:rPr lang="he-IL" dirty="0" smtClean="0"/>
              <a:t> מעל גבי קרקעית: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איסי בן יהודה אומר להביא קרקע בית עולמים</a:t>
            </a:r>
            <a:r>
              <a:rPr lang="he-IL" dirty="0" smtClean="0"/>
              <a:t>. </a:t>
            </a:r>
            <a:r>
              <a:rPr lang="he-IL" dirty="0" err="1" smtClean="0"/>
              <a:t>ה''ג</a:t>
            </a:r>
            <a:r>
              <a:rPr lang="he-IL" dirty="0" smtClean="0"/>
              <a:t> לה </a:t>
            </a:r>
            <a:r>
              <a:rPr lang="he-IL" dirty="0" err="1" smtClean="0"/>
              <a:t>בסיפרי</a:t>
            </a:r>
            <a:r>
              <a:rPr lang="he-IL" dirty="0" smtClean="0"/>
              <a:t> ולא גרס לרבות שילה </a:t>
            </a:r>
            <a:r>
              <a:rPr lang="he-IL" dirty="0" err="1" smtClean="0"/>
              <a:t>ונוב</a:t>
            </a:r>
            <a:r>
              <a:rPr lang="he-IL" dirty="0" smtClean="0"/>
              <a:t> וגבעון ובית עולמים </a:t>
            </a:r>
            <a:r>
              <a:rPr lang="he-IL" dirty="0" err="1" smtClean="0"/>
              <a:t>דשילה</a:t>
            </a:r>
            <a:r>
              <a:rPr lang="he-IL" dirty="0" smtClean="0"/>
              <a:t> משכן הוא ולא צריך </a:t>
            </a:r>
            <a:r>
              <a:rPr lang="he-IL" dirty="0" err="1" smtClean="0"/>
              <a:t>לרבויא</a:t>
            </a:r>
            <a:r>
              <a:rPr lang="he-IL" dirty="0" smtClean="0"/>
              <a:t> דהוא עיקר הכתוב </a:t>
            </a:r>
            <a:r>
              <a:rPr lang="he-IL" dirty="0" err="1" smtClean="0"/>
              <a:t>ונוב</a:t>
            </a:r>
            <a:r>
              <a:rPr lang="he-IL" dirty="0" smtClean="0"/>
              <a:t> וגבעון אין משקין בה סוטות </a:t>
            </a:r>
            <a:r>
              <a:rPr lang="he-IL" dirty="0" err="1" smtClean="0"/>
              <a:t>דהא</a:t>
            </a:r>
            <a:r>
              <a:rPr lang="he-IL" dirty="0" smtClean="0"/>
              <a:t> במת</a:t>
            </a:r>
            <a:r>
              <a:rPr lang="he-IL" baseline="0" dirty="0" smtClean="0"/>
              <a:t> יחיד</a:t>
            </a:r>
            <a:r>
              <a:rPr lang="he-IL" dirty="0" smtClean="0"/>
              <a:t> </a:t>
            </a:r>
            <a:r>
              <a:rPr lang="he-IL" dirty="0" err="1" smtClean="0"/>
              <a:t>הואי</a:t>
            </a:r>
            <a:r>
              <a:rPr lang="he-IL" dirty="0" smtClean="0"/>
              <a:t> ולא </a:t>
            </a:r>
            <a:r>
              <a:rPr lang="he-IL" dirty="0" err="1" smtClean="0"/>
              <a:t>הוה</a:t>
            </a:r>
            <a:r>
              <a:rPr lang="he-IL" dirty="0" smtClean="0"/>
              <a:t> שם ארון אלא מזבח הנחושת לבדו ולא קרבה בהן מנחת סוטה ולא שום חובת יחיד שאין לה זמן קבוע </a:t>
            </a:r>
            <a:r>
              <a:rPr lang="he-IL" dirty="0" err="1" smtClean="0"/>
              <a:t>כדאמר</a:t>
            </a:r>
            <a:r>
              <a:rPr lang="he-IL" dirty="0" smtClean="0"/>
              <a:t> בשחיטת קדשים (דף </a:t>
            </a:r>
            <a:r>
              <a:rPr lang="he-IL" dirty="0" err="1" smtClean="0"/>
              <a:t>קיז</a:t>
            </a:r>
            <a:r>
              <a:rPr lang="he-IL" dirty="0" smtClean="0"/>
              <a:t>.) ובמגילה (דף ט:) אבל בית עולמים הוצרך לרבות שלא תאמר משכן נאמר ולא מקדש.</a:t>
            </a:r>
          </a:p>
          <a:p>
            <a:endParaRPr lang="he-IL" b="1" dirty="0" smtClean="0"/>
          </a:p>
          <a:p>
            <a:r>
              <a:rPr lang="he-IL" b="1" dirty="0" smtClean="0"/>
              <a:t>אינו צריך</a:t>
            </a:r>
            <a:r>
              <a:rPr lang="he-IL" dirty="0" smtClean="0"/>
              <a:t>. לרבות בית העולמים: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ומה טומאה קלה</a:t>
            </a:r>
            <a:r>
              <a:rPr lang="he-IL" dirty="0" smtClean="0"/>
              <a:t>. </a:t>
            </a:r>
            <a:r>
              <a:rPr lang="he-IL" dirty="0" err="1" smtClean="0"/>
              <a:t>ליכנס</a:t>
            </a:r>
            <a:r>
              <a:rPr lang="he-IL" dirty="0" smtClean="0"/>
              <a:t> בטומאת הגוף למקדש שאינה במיתת </a:t>
            </a:r>
            <a:r>
              <a:rPr lang="he-IL" dirty="0" err="1" smtClean="0"/>
              <a:t>ב''ד</a:t>
            </a:r>
            <a:r>
              <a:rPr lang="he-IL" dirty="0" smtClean="0"/>
              <a:t> אלא כרת לא חלק הכתוב בין מקדש למשכן שנאמרו בפרשת פרה אדומה שני פסוקים כי את מקדש ה' טמא (כי) את משכן ה' טמא (במדבר </a:t>
            </a:r>
            <a:r>
              <a:rPr lang="he-IL" dirty="0" err="1" smtClean="0"/>
              <a:t>יט</a:t>
            </a:r>
            <a:r>
              <a:rPr lang="he-IL" dirty="0" smtClean="0"/>
              <a:t>):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לא כל שכן</a:t>
            </a:r>
            <a:r>
              <a:rPr lang="he-IL" dirty="0" smtClean="0"/>
              <a:t>. שהושוו מקדש ומשכן לבודקה ולבערה מתוכן: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א''כ</a:t>
            </a:r>
            <a:r>
              <a:rPr lang="he-IL" b="1" dirty="0" smtClean="0"/>
              <a:t> מה </a:t>
            </a:r>
            <a:r>
              <a:rPr lang="he-IL" b="1" dirty="0" err="1" smtClean="0"/>
              <a:t>ת''ל</a:t>
            </a:r>
            <a:r>
              <a:rPr lang="he-IL" b="1" dirty="0" smtClean="0"/>
              <a:t> בקרקע שלא יביא מתוך קופתו</a:t>
            </a:r>
            <a:r>
              <a:rPr lang="he-IL" dirty="0" smtClean="0"/>
              <a:t>. לתוך כלי ויכניס להיכל אלא מקרקעיתו </a:t>
            </a:r>
            <a:r>
              <a:rPr lang="he-IL" dirty="0" err="1" smtClean="0"/>
              <a:t>יטול</a:t>
            </a:r>
            <a:r>
              <a:rPr lang="he-IL" dirty="0" smtClean="0"/>
              <a:t> ואם אין שם יביא ויניח שם </a:t>
            </a:r>
            <a:r>
              <a:rPr lang="he-IL" dirty="0" err="1" smtClean="0"/>
              <a:t>ואח''כ</a:t>
            </a:r>
            <a:r>
              <a:rPr lang="he-IL" dirty="0" smtClean="0"/>
              <a:t> </a:t>
            </a:r>
            <a:r>
              <a:rPr lang="he-IL" dirty="0" err="1" smtClean="0"/>
              <a:t>יטלנו</a:t>
            </a:r>
            <a:r>
              <a:rPr lang="he-IL" dirty="0" smtClean="0"/>
              <a:t> ונתקיים אשר יהיה ונתקיים בקרקע </a:t>
            </a:r>
            <a:r>
              <a:rPr lang="he-IL" dirty="0" err="1" smtClean="0"/>
              <a:t>כדדרשינן</a:t>
            </a:r>
            <a:r>
              <a:rPr lang="he-IL" dirty="0" smtClean="0"/>
              <a:t> לעיל.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9804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פלוגתא </a:t>
            </a:r>
            <a:r>
              <a:rPr lang="he-IL" dirty="0" err="1" smtClean="0"/>
              <a:t>דב''ש</a:t>
            </a:r>
            <a:r>
              <a:rPr lang="he-IL" dirty="0" smtClean="0"/>
              <a:t> </a:t>
            </a:r>
            <a:r>
              <a:rPr lang="he-IL" dirty="0" err="1" smtClean="0"/>
              <a:t>וב</a:t>
            </a:r>
            <a:r>
              <a:rPr lang="he-IL" dirty="0" smtClean="0"/>
              <a:t>''ה בשחיטת חולין (דף פח:) גבי כיסוי הדם </a:t>
            </a:r>
          </a:p>
          <a:p>
            <a:endParaRPr lang="he-IL" b="1" dirty="0" smtClean="0"/>
          </a:p>
          <a:p>
            <a:r>
              <a:rPr lang="he-IL" b="1" dirty="0" smtClean="0"/>
              <a:t>הכא בקרקע המשכן כתיב</a:t>
            </a:r>
            <a:r>
              <a:rPr lang="he-IL" dirty="0" smtClean="0"/>
              <a:t>. וקרא </a:t>
            </a:r>
            <a:r>
              <a:rPr lang="he-IL" dirty="0" err="1" smtClean="0"/>
              <a:t>יתירא</a:t>
            </a:r>
            <a:r>
              <a:rPr lang="he-IL" dirty="0" smtClean="0"/>
              <a:t> הוא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אתרבי</a:t>
            </a:r>
            <a:r>
              <a:rPr lang="he-IL" dirty="0" smtClean="0"/>
              <a:t> מאשר יהיה </a:t>
            </a:r>
            <a:r>
              <a:rPr lang="he-IL" dirty="0" err="1" smtClean="0"/>
              <a:t>דאין</a:t>
            </a:r>
            <a:r>
              <a:rPr lang="he-IL" dirty="0" smtClean="0"/>
              <a:t> צריך </a:t>
            </a:r>
            <a:r>
              <a:rPr lang="he-IL" dirty="0" err="1" smtClean="0"/>
              <a:t>לחופרו</a:t>
            </a:r>
            <a:r>
              <a:rPr lang="he-IL" dirty="0" smtClean="0"/>
              <a:t> משם </a:t>
            </a:r>
            <a:r>
              <a:rPr lang="he-IL" dirty="0" err="1" smtClean="0"/>
              <a:t>הילכך</a:t>
            </a:r>
            <a:r>
              <a:rPr lang="he-IL" dirty="0" smtClean="0"/>
              <a:t> למעוטי אפר אתא </a:t>
            </a:r>
            <a:r>
              <a:rPr lang="he-IL" dirty="0" err="1" smtClean="0"/>
              <a:t>ולמידרש</a:t>
            </a:r>
            <a:r>
              <a:rPr lang="he-IL" dirty="0" smtClean="0"/>
              <a:t> </a:t>
            </a:r>
            <a:r>
              <a:rPr lang="he-IL" dirty="0" err="1" smtClean="0"/>
              <a:t>דבעינן</a:t>
            </a:r>
            <a:r>
              <a:rPr lang="he-IL" dirty="0" smtClean="0"/>
              <a:t>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דקרקע</a:t>
            </a:r>
            <a:r>
              <a:rPr lang="he-IL" dirty="0" smtClean="0"/>
              <a:t> המשכן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645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עוקבת</a:t>
            </a:r>
            <a:r>
              <a:rPr lang="he-IL" dirty="0" smtClean="0"/>
              <a:t>. מקפחת את עקבו מעמדו ועוקרת בג' מקומות הלכה למשה מסיני באה ועוקרת את הפסוק: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התורה אמרה בעפר</a:t>
            </a:r>
            <a:r>
              <a:rPr lang="he-IL" dirty="0" smtClean="0"/>
              <a:t>. </a:t>
            </a:r>
            <a:r>
              <a:rPr lang="he-IL" dirty="0" err="1" smtClean="0"/>
              <a:t>לענין</a:t>
            </a:r>
            <a:r>
              <a:rPr lang="he-IL" dirty="0" smtClean="0"/>
              <a:t> כסוי הדם ולא הכשיר דבר אחר:</a:t>
            </a:r>
            <a:r>
              <a:rPr lang="he-IL" b="1" dirty="0" smtClean="0"/>
              <a:t> והלכה בכל דבר</a:t>
            </a:r>
            <a:r>
              <a:rPr lang="he-IL" dirty="0" smtClean="0"/>
              <a:t>. המגדל צמחים כגון (הגיר) והזרניך והסיד וחרסית ולבינה שכתשה: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התורה אמרה תער</a:t>
            </a:r>
            <a:r>
              <a:rPr lang="he-IL" dirty="0" smtClean="0"/>
              <a:t>. לא יעבור על ראשו בנזיר:</a:t>
            </a:r>
            <a:r>
              <a:rPr lang="he-IL" b="1" dirty="0" smtClean="0"/>
              <a:t> והלכה בכל דבר</a:t>
            </a:r>
            <a:r>
              <a:rPr lang="he-IL" dirty="0" smtClean="0"/>
              <a:t>. </a:t>
            </a:r>
            <a:r>
              <a:rPr lang="he-IL" dirty="0" err="1" smtClean="0"/>
              <a:t>דתנן</a:t>
            </a:r>
            <a:r>
              <a:rPr lang="he-IL" dirty="0" smtClean="0"/>
              <a:t> (נזיר דף לט.) נזיר שגילח בין בזוג בין בתער או </a:t>
            </a:r>
            <a:r>
              <a:rPr lang="he-IL" dirty="0" err="1" smtClean="0"/>
              <a:t>שספסף</a:t>
            </a:r>
            <a:r>
              <a:rPr lang="he-IL" dirty="0" smtClean="0"/>
              <a:t> כל שהוא חייב </a:t>
            </a:r>
            <a:endParaRPr lang="he-IL" b="1" dirty="0" smtClean="0"/>
          </a:p>
          <a:p>
            <a:r>
              <a:rPr lang="he-IL" b="1" dirty="0" smtClean="0"/>
              <a:t>התורה אמרה ספר</a:t>
            </a:r>
            <a:r>
              <a:rPr lang="he-IL" dirty="0" smtClean="0"/>
              <a:t>. </a:t>
            </a:r>
            <a:r>
              <a:rPr lang="he-IL" dirty="0" err="1" smtClean="0"/>
              <a:t>לענין</a:t>
            </a:r>
            <a:r>
              <a:rPr lang="he-IL" dirty="0" smtClean="0"/>
              <a:t> גט כריתות:</a:t>
            </a:r>
            <a:r>
              <a:rPr lang="he-IL" b="1" dirty="0" smtClean="0"/>
              <a:t> והלכה בכל דבר</a:t>
            </a:r>
            <a:r>
              <a:rPr lang="he-IL" dirty="0" smtClean="0"/>
              <a:t>. שכתבו עליו על עלה של זית על הנייר ועל הלוח:</a:t>
            </a:r>
            <a:r>
              <a:rPr lang="he-IL" b="1" dirty="0" smtClean="0"/>
              <a:t> </a:t>
            </a:r>
          </a:p>
          <a:p>
            <a:endParaRPr lang="he-IL" dirty="0" smtClean="0"/>
          </a:p>
          <a:p>
            <a:r>
              <a:rPr lang="he-IL" dirty="0" err="1" smtClean="0"/>
              <a:t>וא</a:t>
            </a:r>
            <a:r>
              <a:rPr lang="he-IL" dirty="0" smtClean="0"/>
              <a:t>''ת אין זו עקירה אלא תוספת </a:t>
            </a:r>
            <a:r>
              <a:rPr lang="he-IL" dirty="0" err="1" smtClean="0"/>
              <a:t>איברא</a:t>
            </a:r>
            <a:r>
              <a:rPr lang="he-IL" dirty="0" smtClean="0"/>
              <a:t> עקירה היא </a:t>
            </a:r>
            <a:r>
              <a:rPr lang="he-IL" dirty="0" err="1" smtClean="0"/>
              <a:t>שמלקין</a:t>
            </a:r>
            <a:r>
              <a:rPr lang="he-IL" dirty="0" smtClean="0"/>
              <a:t> אותו על כך ואסור להכות את ישראל בחנם שהרי אמרה תורה (דברים כה) לא יוסיף פן יוסיף</a:t>
            </a:r>
          </a:p>
          <a:p>
            <a:endParaRPr lang="he-IL" dirty="0" smtClean="0"/>
          </a:p>
          <a:p>
            <a:r>
              <a:rPr lang="he-IL" b="1" dirty="0" smtClean="0"/>
              <a:t>ואם איתא</a:t>
            </a:r>
            <a:r>
              <a:rPr lang="he-IL" dirty="0" smtClean="0"/>
              <a:t>. </a:t>
            </a:r>
            <a:r>
              <a:rPr lang="he-IL" dirty="0" err="1" smtClean="0"/>
              <a:t>דאפר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כשר </a:t>
            </a:r>
            <a:r>
              <a:rPr lang="he-IL" dirty="0" err="1" smtClean="0"/>
              <a:t>ליחשב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דבהא</a:t>
            </a:r>
            <a:r>
              <a:rPr lang="he-IL" dirty="0" smtClean="0"/>
              <a:t> הלכה עוקבת מקרא </a:t>
            </a:r>
            <a:r>
              <a:rPr lang="he-IL" dirty="0" err="1" smtClean="0"/>
              <a:t>דהתורה</a:t>
            </a:r>
            <a:r>
              <a:rPr lang="he-IL" dirty="0" smtClean="0"/>
              <a:t> אמרה עפר והלכה אמרה אף אפר </a:t>
            </a:r>
            <a:r>
              <a:rPr lang="he-IL" dirty="0" err="1" smtClean="0"/>
              <a:t>וממשמעותיה</a:t>
            </a:r>
            <a:r>
              <a:rPr lang="he-IL" dirty="0" smtClean="0"/>
              <a:t> לא משמע לן </a:t>
            </a:r>
            <a:r>
              <a:rPr lang="he-IL" dirty="0" err="1" smtClean="0"/>
              <a:t>דהא</a:t>
            </a:r>
            <a:r>
              <a:rPr lang="he-IL" dirty="0" smtClean="0"/>
              <a:t> לרבי ישמעאל אפר לאו </a:t>
            </a:r>
            <a:r>
              <a:rPr lang="he-IL" dirty="0" err="1" smtClean="0"/>
              <a:t>ממשמעותיה</a:t>
            </a:r>
            <a:r>
              <a:rPr lang="he-IL" dirty="0" smtClean="0"/>
              <a:t> ממש נפקא ליה </a:t>
            </a:r>
            <a:r>
              <a:rPr lang="he-IL" dirty="0" err="1" smtClean="0"/>
              <a:t>לענין</a:t>
            </a:r>
            <a:r>
              <a:rPr lang="he-IL" dirty="0" smtClean="0"/>
              <a:t> כיסוי הדם:</a:t>
            </a:r>
            <a:r>
              <a:rPr lang="he-IL" b="1" dirty="0" smtClean="0"/>
              <a:t> תנא ושייר</a:t>
            </a:r>
            <a:r>
              <a:rPr lang="he-IL" dirty="0" smtClean="0"/>
              <a:t>. לא </a:t>
            </a:r>
            <a:r>
              <a:rPr lang="he-IL" dirty="0" err="1" smtClean="0"/>
              <a:t>חשבינהו</a:t>
            </a:r>
            <a:r>
              <a:rPr lang="he-IL" dirty="0" smtClean="0"/>
              <a:t> </a:t>
            </a:r>
            <a:r>
              <a:rPr lang="he-IL" dirty="0" err="1" smtClean="0"/>
              <a:t>לכולהו</a:t>
            </a:r>
            <a:r>
              <a:rPr lang="he-IL" dirty="0" smtClean="0"/>
              <a:t> מקומות: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שייר מצורע</a:t>
            </a:r>
            <a:r>
              <a:rPr lang="he-IL" dirty="0" smtClean="0"/>
              <a:t>. בתגלחת שניה שהוא צריך שני תגלחות </a:t>
            </a:r>
            <a:r>
              <a:rPr lang="he-IL" dirty="0" err="1" smtClean="0"/>
              <a:t>דכתיב</a:t>
            </a:r>
            <a:r>
              <a:rPr lang="he-IL" dirty="0" smtClean="0"/>
              <a:t> וכבס המטהר את בגדיו וגו' והיה ביום השביעי יגלח את כל שערו וגו' בתגלחת ראשונה לא כתב כלל ופרט אלא את כל שערו סתם </a:t>
            </a:r>
            <a:r>
              <a:rPr lang="he-IL" dirty="0" err="1" smtClean="0"/>
              <a:t>דמשמע</a:t>
            </a:r>
            <a:r>
              <a:rPr lang="he-IL" dirty="0" smtClean="0"/>
              <a:t> כל גופו זרועותיו ושוקיו ובית השחי שיהא כל גופו חלק כדלעת ובתגלחת שניה כתוב בכלל ופרט </a:t>
            </a:r>
            <a:r>
              <a:rPr lang="he-IL" dirty="0" err="1" smtClean="0"/>
              <a:t>דמשמע</a:t>
            </a:r>
            <a:r>
              <a:rPr lang="he-IL" dirty="0" smtClean="0"/>
              <a:t> מקום כינוס שיער שיהא שם קיבוץ שיער הרבה למעוטי זרועותיו ושוקיו שאינו מכונס ונראה למעוטי בית השחי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603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שיער הרגלים</a:t>
            </a:r>
            <a:r>
              <a:rPr lang="he-IL" dirty="0" smtClean="0"/>
              <a:t>. </a:t>
            </a:r>
            <a:r>
              <a:rPr lang="he-IL" dirty="0" err="1" smtClean="0"/>
              <a:t>דאותו</a:t>
            </a:r>
            <a:r>
              <a:rPr lang="he-IL" dirty="0" smtClean="0"/>
              <a:t> מקום </a:t>
            </a:r>
            <a:r>
              <a:rPr lang="he-IL" dirty="0" err="1" smtClean="0"/>
              <a:t>ולישנא</a:t>
            </a:r>
            <a:r>
              <a:rPr lang="he-IL" dirty="0" smtClean="0"/>
              <a:t> </a:t>
            </a:r>
            <a:r>
              <a:rPr lang="he-IL" dirty="0" err="1" smtClean="0"/>
              <a:t>מעלייתא</a:t>
            </a:r>
            <a:r>
              <a:rPr lang="he-IL" dirty="0" smtClean="0"/>
              <a:t> נקט: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והלכה מגלח כולו כדלעת</a:t>
            </a:r>
            <a:r>
              <a:rPr lang="he-IL" dirty="0" smtClean="0"/>
              <a:t>. אף בתגלחת שניה </a:t>
            </a:r>
            <a:r>
              <a:rPr lang="he-IL" dirty="0" err="1" smtClean="0"/>
              <a:t>קתני</a:t>
            </a:r>
            <a:r>
              <a:rPr lang="he-IL" dirty="0" smtClean="0"/>
              <a:t> </a:t>
            </a:r>
            <a:r>
              <a:rPr lang="he-IL" dirty="0" err="1" smtClean="0"/>
              <a:t>דמגלח</a:t>
            </a:r>
            <a:r>
              <a:rPr lang="he-IL" dirty="0" smtClean="0"/>
              <a:t> כל גופו: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כדתנן</a:t>
            </a:r>
            <a:r>
              <a:rPr lang="he-IL" dirty="0" smtClean="0"/>
              <a:t>. במסכת נגעים (</a:t>
            </a:r>
            <a:r>
              <a:rPr lang="he-IL" dirty="0" err="1" smtClean="0"/>
              <a:t>פי''ד</a:t>
            </a:r>
            <a:r>
              <a:rPr lang="he-IL" dirty="0" smtClean="0"/>
              <a:t> </a:t>
            </a:r>
            <a:r>
              <a:rPr lang="he-IL" dirty="0" err="1" smtClean="0"/>
              <a:t>מ''ב</a:t>
            </a:r>
            <a:r>
              <a:rPr lang="he-IL" dirty="0" smtClean="0"/>
              <a:t>):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להקיף</a:t>
            </a:r>
            <a:r>
              <a:rPr lang="he-IL" dirty="0" smtClean="0"/>
              <a:t>. לגלחו כולו לשון לא תקיפו פאת ראשכם (ויקרא </a:t>
            </a:r>
            <a:r>
              <a:rPr lang="he-IL" dirty="0" err="1" smtClean="0"/>
              <a:t>יט</a:t>
            </a:r>
            <a:r>
              <a:rPr lang="he-IL" dirty="0" smtClean="0"/>
              <a:t>):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מעביר תער</a:t>
            </a:r>
            <a:r>
              <a:rPr lang="he-IL" dirty="0" smtClean="0"/>
              <a:t> </a:t>
            </a:r>
            <a:r>
              <a:rPr lang="he-IL" b="1" dirty="0" smtClean="0"/>
              <a:t>על כל בשרו</a:t>
            </a:r>
            <a:r>
              <a:rPr lang="he-IL" dirty="0" smtClean="0"/>
              <a:t>. ובתגלחת ראשונה </a:t>
            </a:r>
            <a:r>
              <a:rPr lang="he-IL" dirty="0" err="1" smtClean="0"/>
              <a:t>קאי</a:t>
            </a:r>
            <a:r>
              <a:rPr lang="he-IL" dirty="0" smtClean="0"/>
              <a:t>: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054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אמר רב נחמן בר</a:t>
            </a:r>
            <a:r>
              <a:rPr lang="he-IL" dirty="0" smtClean="0"/>
              <a:t> </a:t>
            </a:r>
            <a:r>
              <a:rPr lang="he-IL" b="1" dirty="0" smtClean="0"/>
              <a:t>יצחק</a:t>
            </a:r>
            <a:r>
              <a:rPr lang="he-IL" dirty="0" smtClean="0"/>
              <a:t>. מצורע לא </a:t>
            </a:r>
            <a:r>
              <a:rPr lang="he-IL" dirty="0" err="1" smtClean="0"/>
              <a:t>שיורא</a:t>
            </a:r>
            <a:r>
              <a:rPr lang="he-IL" dirty="0" smtClean="0"/>
              <a:t> הוא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קא</a:t>
            </a:r>
            <a:r>
              <a:rPr lang="he-IL" dirty="0" smtClean="0"/>
              <a:t> </a:t>
            </a:r>
            <a:r>
              <a:rPr lang="he-IL" dirty="0" err="1" smtClean="0"/>
              <a:t>חשיב</a:t>
            </a:r>
            <a:r>
              <a:rPr lang="he-IL" dirty="0" smtClean="0"/>
              <a:t> הלכה עוקבת מקרא כגון ספר תער עפר </a:t>
            </a:r>
            <a:r>
              <a:rPr lang="he-IL" dirty="0" err="1" smtClean="0"/>
              <a:t>דכתיב</a:t>
            </a:r>
            <a:r>
              <a:rPr lang="he-IL" dirty="0" smtClean="0"/>
              <a:t> </a:t>
            </a:r>
            <a:r>
              <a:rPr lang="he-IL" dirty="0" err="1" smtClean="0"/>
              <a:t>בהדיא</a:t>
            </a:r>
            <a:r>
              <a:rPr lang="he-IL" dirty="0" smtClean="0"/>
              <a:t> והלכה עוקבת: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רב אשי אמר הא </a:t>
            </a:r>
            <a:r>
              <a:rPr lang="he-IL" b="1" dirty="0" err="1" smtClean="0"/>
              <a:t>מתניתא</a:t>
            </a:r>
            <a:r>
              <a:rPr lang="he-IL" dirty="0" smtClean="0"/>
              <a:t>. </a:t>
            </a:r>
            <a:r>
              <a:rPr lang="he-IL" dirty="0" err="1" smtClean="0"/>
              <a:t>דקתני</a:t>
            </a:r>
            <a:r>
              <a:rPr lang="he-IL" dirty="0" smtClean="0"/>
              <a:t> מקום כינוס שיער ונראה: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דדריש</a:t>
            </a:r>
            <a:r>
              <a:rPr lang="he-IL" dirty="0" smtClean="0"/>
              <a:t>. כל התורה כולה בכלל ופרט </a:t>
            </a:r>
            <a:r>
              <a:rPr lang="he-IL" dirty="0" err="1" smtClean="0"/>
              <a:t>כדאמרינן</a:t>
            </a:r>
            <a:r>
              <a:rPr lang="he-IL" dirty="0" smtClean="0"/>
              <a:t> בשבועות </a:t>
            </a:r>
            <a:r>
              <a:rPr lang="he-IL" dirty="0" err="1" smtClean="0"/>
              <a:t>בפ</a:t>
            </a:r>
            <a:r>
              <a:rPr lang="he-IL" dirty="0" smtClean="0"/>
              <a:t>''ג (דף </a:t>
            </a:r>
            <a:r>
              <a:rPr lang="he-IL" dirty="0" err="1" smtClean="0"/>
              <a:t>כו</a:t>
            </a:r>
            <a:r>
              <a:rPr lang="he-IL" dirty="0" smtClean="0"/>
              <a:t>.) רבי ישמעאל שימש את רבי </a:t>
            </a:r>
            <a:r>
              <a:rPr lang="he-IL" dirty="0" err="1" smtClean="0"/>
              <a:t>נחוניא</a:t>
            </a:r>
            <a:r>
              <a:rPr lang="he-IL" dirty="0" smtClean="0"/>
              <a:t> בן הקנה שהיה דורש את כל התורה בכללי ופרטי </a:t>
            </a:r>
            <a:r>
              <a:rPr lang="he-IL" dirty="0" err="1" smtClean="0"/>
              <a:t>ור</a:t>
            </a:r>
            <a:r>
              <a:rPr lang="he-IL" dirty="0" smtClean="0"/>
              <a:t>''ע שימש את נחום איש גם זו שהיה דורש כל התורה בריבויי ומיעוטי וכבר פירשתי כל משמעות כלל ופרט וריבוי ומיעוט וחילוקן במס' סוכה </a:t>
            </a:r>
            <a:r>
              <a:rPr lang="he-IL" dirty="0" err="1" smtClean="0"/>
              <a:t>בפ</a:t>
            </a:r>
            <a:r>
              <a:rPr lang="he-IL" dirty="0" smtClean="0"/>
              <a:t>' החליל (דף נ:):</a:t>
            </a:r>
          </a:p>
          <a:p>
            <a:endParaRPr lang="he-IL" b="1" dirty="0" smtClean="0"/>
          </a:p>
          <a:p>
            <a:r>
              <a:rPr lang="he-IL" b="1" dirty="0" smtClean="0"/>
              <a:t>לפי רב אשי מה ששנינו במשנה בנגעים זה לא משום שיש הלכה למשה מסיני</a:t>
            </a:r>
            <a:r>
              <a:rPr lang="he-IL" b="1" baseline="0" dirty="0" smtClean="0"/>
              <a:t> שעוקבת את המקרא אלא המשנה היא כרבי עקיבא וחולקת על הברייתא שהיא כרבי ישמעאל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4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8563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ומקדש – היינו שנותנו בקרקע בית המקדש ועל ידי כך מקדש את הרקבובית שתהא ראויה למי סוטה, המקום מקדשו וחוזרו </a:t>
            </a:r>
            <a:r>
              <a:rPr lang="he-IL" b="1" dirty="0" err="1" smtClean="0"/>
              <a:t>ונוטלו</a:t>
            </a:r>
            <a:r>
              <a:rPr lang="he-IL" b="1" dirty="0" smtClean="0"/>
              <a:t> ונותנו למים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14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כ"ט/חשון/תשע"ו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כ"ט בחשון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סוטה טו ע"ב (8 שורות מלמטה)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טז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(סוף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העמוד)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476672"/>
            <a:ext cx="643977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/>
              <a:t>מאי הוי </a:t>
            </a:r>
            <a:r>
              <a:rPr lang="he-IL" sz="2000" dirty="0" smtClean="0"/>
              <a:t>עלה?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ת</a:t>
            </a:r>
            <a:r>
              <a:rPr lang="he-IL" sz="2000" dirty="0" err="1"/>
              <a:t>''ש</a:t>
            </a:r>
            <a:r>
              <a:rPr lang="he-IL" sz="2000" dirty="0"/>
              <a:t>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דאמר</a:t>
            </a:r>
            <a:r>
              <a:rPr lang="he-IL" sz="2000" dirty="0" smtClean="0"/>
              <a:t> </a:t>
            </a:r>
            <a:r>
              <a:rPr lang="he-IL" sz="2000" dirty="0"/>
              <a:t>רב </a:t>
            </a:r>
            <a:r>
              <a:rPr lang="he-IL" sz="2000" dirty="0" err="1"/>
              <a:t>הונא</a:t>
            </a:r>
            <a:r>
              <a:rPr lang="he-IL" sz="2000" dirty="0"/>
              <a:t> בר אשי אמר </a:t>
            </a:r>
            <a:r>
              <a:rPr lang="he-IL" sz="2000" dirty="0" smtClean="0"/>
              <a:t>רב: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אין </a:t>
            </a:r>
            <a:r>
              <a:rPr lang="he-IL" sz="2000" dirty="0"/>
              <a:t>שם עפר </a:t>
            </a:r>
            <a:r>
              <a:rPr lang="he-IL" sz="2000" dirty="0" smtClean="0"/>
              <a:t>- מביא </a:t>
            </a:r>
            <a:r>
              <a:rPr lang="he-IL" sz="2000" dirty="0"/>
              <a:t>רקבובית ירק </a:t>
            </a:r>
            <a:r>
              <a:rPr lang="he-IL" sz="2000" dirty="0" smtClean="0"/>
              <a:t>ומקדש.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ולא היא,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רקבובית </a:t>
            </a:r>
            <a:r>
              <a:rPr lang="he-IL" sz="2000" dirty="0"/>
              <a:t>ירק הוא </a:t>
            </a:r>
            <a:r>
              <a:rPr lang="he-IL" sz="2000" dirty="0" err="1"/>
              <a:t>דהואי</a:t>
            </a:r>
            <a:r>
              <a:rPr lang="he-IL" sz="2000" dirty="0"/>
              <a:t> </a:t>
            </a:r>
            <a:r>
              <a:rPr lang="he-IL" sz="2000" dirty="0" smtClean="0"/>
              <a:t>עפר,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אפר - לא </a:t>
            </a:r>
            <a:r>
              <a:rPr lang="he-IL" sz="2000" dirty="0" err="1"/>
              <a:t>הואי</a:t>
            </a:r>
            <a:r>
              <a:rPr lang="he-IL" sz="2000" dirty="0"/>
              <a:t> </a:t>
            </a:r>
            <a:r>
              <a:rPr lang="he-IL" sz="2000" dirty="0" smtClean="0"/>
              <a:t>עפר.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408" y="120400"/>
            <a:ext cx="8352928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כדי </a:t>
            </a:r>
            <a:r>
              <a:rPr lang="he-IL" sz="1600" dirty="0"/>
              <a:t>שיראה על המים: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תנו רבנן: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שלשה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צריכין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שיראו: עפר סוטה ואפר פרה ורוק יבמה.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משום רבי ישמעאל אמרו אף דם צפור.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/>
              <a:t>טעמא דרבי </a:t>
            </a:r>
            <a:r>
              <a:rPr lang="he-IL" sz="1600" dirty="0" smtClean="0"/>
              <a:t>ישמעאל?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דכתיב</a:t>
            </a:r>
            <a:r>
              <a:rPr lang="he-IL" sz="1600" dirty="0" smtClean="0"/>
              <a:t> "וטבל </a:t>
            </a:r>
            <a:r>
              <a:rPr lang="he-IL" sz="1600" dirty="0"/>
              <a:t>אותם בדם </a:t>
            </a:r>
            <a:r>
              <a:rPr lang="he-IL" sz="1600" dirty="0" err="1" smtClean="0"/>
              <a:t>הצפור</a:t>
            </a:r>
            <a:r>
              <a:rPr lang="he-IL" sz="1600" dirty="0" smtClean="0"/>
              <a:t>" </a:t>
            </a:r>
            <a:r>
              <a:rPr lang="he-IL" sz="1600" dirty="0"/>
              <a:t>וגו</a:t>
            </a:r>
            <a:r>
              <a:rPr lang="he-IL" sz="1600" dirty="0" smtClean="0"/>
              <a:t>' -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ותניא: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בדם"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יכול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בדם ולא במים?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 err="1" smtClean="0">
                <a:solidFill>
                  <a:schemeClr val="accent6">
                    <a:lumMod val="50000"/>
                  </a:schemeClr>
                </a:solidFill>
              </a:rPr>
              <a:t>ת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''ל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 "במים".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אי מים יכול במים ולא בדם?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 err="1" smtClean="0">
                <a:solidFill>
                  <a:schemeClr val="accent6">
                    <a:lumMod val="50000"/>
                  </a:schemeClr>
                </a:solidFill>
              </a:rPr>
              <a:t>ת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''ל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 בדם.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הא כיצד? מביא מים שדם ציפור ניכר בהן, וכמה? רביעית.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ההוא לגופיה, </a:t>
            </a:r>
            <a:r>
              <a:rPr lang="he-IL" sz="1600" dirty="0" err="1"/>
              <a:t>דהכי</a:t>
            </a:r>
            <a:r>
              <a:rPr lang="he-IL" sz="1600" dirty="0"/>
              <a:t> </a:t>
            </a:r>
            <a:r>
              <a:rPr lang="he-IL" sz="1600" dirty="0" err="1"/>
              <a:t>קאמר</a:t>
            </a:r>
            <a:r>
              <a:rPr lang="he-IL" sz="1600" dirty="0"/>
              <a:t> </a:t>
            </a:r>
            <a:r>
              <a:rPr lang="he-IL" sz="1600" dirty="0" smtClean="0"/>
              <a:t>רחמנא: </a:t>
            </a:r>
            <a:r>
              <a:rPr lang="he-IL" sz="1600" dirty="0"/>
              <a:t>אטביל בדם </a:t>
            </a:r>
            <a:r>
              <a:rPr lang="he-IL" sz="1600" dirty="0" smtClean="0"/>
              <a:t>ובמים.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ישמעאל - אם </a:t>
            </a:r>
            <a:r>
              <a:rPr lang="he-IL" sz="1600" dirty="0"/>
              <a:t>כן לכתוב רחמנא </a:t>
            </a:r>
            <a:r>
              <a:rPr lang="he-IL" sz="1600" dirty="0" smtClean="0"/>
              <a:t>"וטבל בהם",  בדם </a:t>
            </a:r>
            <a:r>
              <a:rPr lang="he-IL" sz="1600" dirty="0"/>
              <a:t>ובמים למה </a:t>
            </a:r>
            <a:r>
              <a:rPr lang="he-IL" sz="1600" dirty="0" smtClean="0"/>
              <a:t>לי? לניכר.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אי </a:t>
            </a:r>
            <a:r>
              <a:rPr lang="he-IL" sz="1600" dirty="0"/>
              <a:t>כתב רחמנא </a:t>
            </a:r>
            <a:r>
              <a:rPr lang="he-IL" sz="1600" dirty="0" smtClean="0"/>
              <a:t>"וטבל בהם"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האי לחודיה והאי </a:t>
            </a:r>
            <a:r>
              <a:rPr lang="he-IL" sz="1600" dirty="0" smtClean="0"/>
              <a:t>לחודיה, כתב </a:t>
            </a:r>
            <a:r>
              <a:rPr lang="he-IL" sz="1600" dirty="0"/>
              <a:t>רחמנא בדם ובמים </a:t>
            </a:r>
            <a:r>
              <a:rPr lang="he-IL" sz="1600" dirty="0" smtClean="0"/>
              <a:t>לערבן.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</a:t>
            </a:r>
            <a:r>
              <a:rPr lang="he-IL" sz="1600" dirty="0"/>
              <a:t>' ישמעאל </a:t>
            </a:r>
            <a:r>
              <a:rPr lang="he-IL" sz="1600" dirty="0" smtClean="0"/>
              <a:t>- לערבן </a:t>
            </a:r>
            <a:r>
              <a:rPr lang="he-IL" sz="1600" dirty="0"/>
              <a:t>קרא </a:t>
            </a:r>
            <a:r>
              <a:rPr lang="he-IL" sz="1600" dirty="0" err="1"/>
              <a:t>אחרינא</a:t>
            </a:r>
            <a:r>
              <a:rPr lang="he-IL" sz="1600" dirty="0"/>
              <a:t> כתיב </a:t>
            </a:r>
            <a:r>
              <a:rPr lang="he-IL" sz="1600" dirty="0" smtClean="0"/>
              <a:t>"ושחט </a:t>
            </a:r>
            <a:r>
              <a:rPr lang="he-IL" sz="1600" dirty="0"/>
              <a:t>את </a:t>
            </a:r>
            <a:r>
              <a:rPr lang="he-IL" sz="1600" dirty="0" err="1"/>
              <a:t>הצפור</a:t>
            </a:r>
            <a:r>
              <a:rPr lang="he-IL" sz="1600" dirty="0"/>
              <a:t> </a:t>
            </a:r>
            <a:r>
              <a:rPr lang="he-IL" sz="1600" dirty="0" smtClean="0"/>
              <a:t>האחת" </a:t>
            </a:r>
            <a:r>
              <a:rPr lang="he-IL" sz="1600" dirty="0"/>
              <a:t>וגו</a:t>
            </a:r>
            <a:r>
              <a:rPr lang="he-IL" sz="1600" dirty="0" smtClean="0"/>
              <a:t>'.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אי </a:t>
            </a:r>
            <a:r>
              <a:rPr lang="he-IL" sz="1600" dirty="0" err="1"/>
              <a:t>מההוא</a:t>
            </a:r>
            <a:r>
              <a:rPr lang="he-IL" sz="1600" dirty="0"/>
              <a:t>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</a:t>
            </a:r>
            <a:r>
              <a:rPr lang="he-IL" sz="1600" dirty="0" err="1"/>
              <a:t>לישחטיה</a:t>
            </a:r>
            <a:r>
              <a:rPr lang="he-IL" sz="1600" dirty="0"/>
              <a:t> סמוך </a:t>
            </a:r>
            <a:r>
              <a:rPr lang="he-IL" sz="1600" dirty="0" err="1"/>
              <a:t>למנא</a:t>
            </a:r>
            <a:r>
              <a:rPr lang="he-IL" sz="1600" dirty="0"/>
              <a:t> </a:t>
            </a:r>
            <a:r>
              <a:rPr lang="he-IL" sz="1600" dirty="0" err="1"/>
              <a:t>ונינקטינהו</a:t>
            </a:r>
            <a:r>
              <a:rPr lang="he-IL" sz="1600" dirty="0"/>
              <a:t> </a:t>
            </a:r>
            <a:r>
              <a:rPr lang="he-IL" sz="1600" dirty="0" err="1"/>
              <a:t>לוורידין</a:t>
            </a:r>
            <a:r>
              <a:rPr lang="he-IL" sz="1600" dirty="0"/>
              <a:t> ולקבליה לדם </a:t>
            </a:r>
            <a:r>
              <a:rPr lang="he-IL" sz="1600" dirty="0" err="1"/>
              <a:t>במנא</a:t>
            </a:r>
            <a:r>
              <a:rPr lang="he-IL" sz="1600" dirty="0"/>
              <a:t> </a:t>
            </a:r>
            <a:r>
              <a:rPr lang="he-IL" sz="1600" dirty="0" err="1"/>
              <a:t>אחרינא</a:t>
            </a:r>
            <a:r>
              <a:rPr lang="he-IL" sz="1600" dirty="0"/>
              <a:t> </a:t>
            </a:r>
            <a:r>
              <a:rPr lang="he-IL" sz="1600" dirty="0" err="1"/>
              <a:t>קמ</a:t>
            </a:r>
            <a:r>
              <a:rPr lang="he-IL" sz="1600" dirty="0"/>
              <a:t>'</a:t>
            </a:r>
            <a:r>
              <a:rPr lang="he-IL" sz="1600" dirty="0" smtClean="0"/>
              <a:t>'ל.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33408" y="548680"/>
            <a:ext cx="3446504" cy="1224136"/>
          </a:xfrm>
          <a:prstGeom prst="wedgeRoundRectCallout">
            <a:avLst>
              <a:gd name="adj1" fmla="val 59969"/>
              <a:gd name="adj2" fmla="val -3845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משנה (דף טו עמוד ב):</a:t>
            </a:r>
            <a:endParaRPr lang="he-IL" sz="12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היה מביא פילי של חרס,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ונותן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לתוכה חצי לוג מים מן הכיור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נכנס להיכל... מגביה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ונוטל עפר מתחתיה </a:t>
            </a:r>
            <a:r>
              <a:rPr lang="he-IL" sz="1200" dirty="0">
                <a:solidFill>
                  <a:srgbClr val="FF0000"/>
                </a:solidFill>
              </a:rPr>
              <a:t>ונותן כדי שיראה על </a:t>
            </a:r>
            <a:r>
              <a:rPr lang="he-IL" sz="1200" dirty="0" smtClean="0">
                <a:solidFill>
                  <a:srgbClr val="FF0000"/>
                </a:solidFill>
              </a:rPr>
              <a:t>המים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, שנאמר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שנאמר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"ומן העפר אשר יהיה בקרקע המשכן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יקח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הכהן ונתן אל המים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".</a:t>
            </a:r>
            <a:endParaRPr lang="he-IL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408" y="120400"/>
            <a:ext cx="8352928" cy="65925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כדי </a:t>
            </a:r>
            <a:r>
              <a:rPr lang="he-IL" sz="1600" dirty="0"/>
              <a:t>שיראה על המים: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תנו רבנן: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שלשה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צריכין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שיראו: עפר סוטה ואפר פרה ורוק יבמה.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משום רבי ישמעאל אמרו אף דם צפור.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/>
              <a:t>טעמא דרבי </a:t>
            </a:r>
            <a:r>
              <a:rPr lang="he-IL" sz="1600" dirty="0" smtClean="0"/>
              <a:t>ישמעאל?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דכתיב</a:t>
            </a:r>
            <a:r>
              <a:rPr lang="he-IL" sz="1600" dirty="0" smtClean="0"/>
              <a:t> "וטבל </a:t>
            </a:r>
            <a:r>
              <a:rPr lang="he-IL" sz="1600" dirty="0"/>
              <a:t>אותם בדם </a:t>
            </a:r>
            <a:r>
              <a:rPr lang="he-IL" sz="1600" dirty="0" err="1" smtClean="0"/>
              <a:t>הצפור</a:t>
            </a:r>
            <a:r>
              <a:rPr lang="he-IL" sz="1600" dirty="0" smtClean="0"/>
              <a:t>" </a:t>
            </a:r>
            <a:r>
              <a:rPr lang="he-IL" sz="1600" dirty="0"/>
              <a:t>וגו</a:t>
            </a:r>
            <a:r>
              <a:rPr lang="he-IL" sz="1600" dirty="0" smtClean="0"/>
              <a:t>' -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ותניא: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בדם"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- יכול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בדם ולא במים?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 err="1" smtClean="0">
                <a:solidFill>
                  <a:schemeClr val="accent6">
                    <a:lumMod val="50000"/>
                  </a:schemeClr>
                </a:solidFill>
              </a:rPr>
              <a:t>ת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''ל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 "במים".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אי מים יכול במים ולא בדם? 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 err="1" smtClean="0">
                <a:solidFill>
                  <a:schemeClr val="accent6">
                    <a:lumMod val="50000"/>
                  </a:schemeClr>
                </a:solidFill>
              </a:rPr>
              <a:t>ת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''ל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: בדם.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הא כיצד? מביא מים שדם ציפור ניכר בהן, וכמה? רביעית.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ההוא לגופיה, </a:t>
            </a:r>
            <a:r>
              <a:rPr lang="he-IL" sz="1600" dirty="0" err="1"/>
              <a:t>דהכי</a:t>
            </a:r>
            <a:r>
              <a:rPr lang="he-IL" sz="1600" dirty="0"/>
              <a:t> </a:t>
            </a:r>
            <a:r>
              <a:rPr lang="he-IL" sz="1600" dirty="0" err="1"/>
              <a:t>קאמר</a:t>
            </a:r>
            <a:r>
              <a:rPr lang="he-IL" sz="1600" dirty="0"/>
              <a:t> </a:t>
            </a:r>
            <a:r>
              <a:rPr lang="he-IL" sz="1600" dirty="0" smtClean="0"/>
              <a:t>רחמנא: </a:t>
            </a:r>
            <a:r>
              <a:rPr lang="he-IL" sz="1600" dirty="0"/>
              <a:t>אטביל בדם </a:t>
            </a:r>
            <a:r>
              <a:rPr lang="he-IL" sz="1600" dirty="0" smtClean="0"/>
              <a:t>ובמים.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ורבי ישמעאל - אם </a:t>
            </a:r>
            <a:r>
              <a:rPr lang="he-IL" sz="1600" dirty="0"/>
              <a:t>כן לכתוב רחמנא </a:t>
            </a:r>
            <a:r>
              <a:rPr lang="he-IL" sz="1600" dirty="0" smtClean="0"/>
              <a:t>"וטבל בהם",  בדם </a:t>
            </a:r>
            <a:r>
              <a:rPr lang="he-IL" sz="1600" dirty="0"/>
              <a:t>ובמים למה </a:t>
            </a:r>
            <a:r>
              <a:rPr lang="he-IL" sz="1600" dirty="0" smtClean="0"/>
              <a:t>לי? לניכר.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אי </a:t>
            </a:r>
            <a:r>
              <a:rPr lang="he-IL" sz="1600" dirty="0"/>
              <a:t>כתב רחמנא </a:t>
            </a:r>
            <a:r>
              <a:rPr lang="he-IL" sz="1600" dirty="0" smtClean="0"/>
              <a:t>"וטבל בהם"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האי לחודיה והאי </a:t>
            </a:r>
            <a:r>
              <a:rPr lang="he-IL" sz="1600" dirty="0" smtClean="0"/>
              <a:t>לחודיה, כתב </a:t>
            </a:r>
            <a:r>
              <a:rPr lang="he-IL" sz="1600" dirty="0"/>
              <a:t>רחמנא בדם ובמים </a:t>
            </a:r>
            <a:r>
              <a:rPr lang="he-IL" sz="1600" dirty="0" smtClean="0"/>
              <a:t>לערבן.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</a:t>
            </a:r>
            <a:r>
              <a:rPr lang="he-IL" sz="1600" dirty="0"/>
              <a:t>' ישמעאל </a:t>
            </a:r>
            <a:r>
              <a:rPr lang="he-IL" sz="1600" dirty="0" smtClean="0"/>
              <a:t>- לערבן </a:t>
            </a:r>
            <a:r>
              <a:rPr lang="he-IL" sz="1600" dirty="0"/>
              <a:t>קרא </a:t>
            </a:r>
            <a:r>
              <a:rPr lang="he-IL" sz="1600" dirty="0" err="1"/>
              <a:t>אחרינא</a:t>
            </a:r>
            <a:r>
              <a:rPr lang="he-IL" sz="1600" dirty="0"/>
              <a:t> כתיב </a:t>
            </a:r>
            <a:r>
              <a:rPr lang="he-IL" sz="1600" dirty="0" smtClean="0"/>
              <a:t>"ושחט </a:t>
            </a:r>
            <a:r>
              <a:rPr lang="he-IL" sz="1600" dirty="0"/>
              <a:t>את </a:t>
            </a:r>
            <a:r>
              <a:rPr lang="he-IL" sz="1600" dirty="0" err="1"/>
              <a:t>הצפור</a:t>
            </a:r>
            <a:r>
              <a:rPr lang="he-IL" sz="1600" dirty="0"/>
              <a:t> </a:t>
            </a:r>
            <a:r>
              <a:rPr lang="he-IL" sz="1600" dirty="0" smtClean="0"/>
              <a:t>האחת" </a:t>
            </a:r>
            <a:r>
              <a:rPr lang="he-IL" sz="1600" dirty="0"/>
              <a:t>וגו</a:t>
            </a:r>
            <a:r>
              <a:rPr lang="he-IL" sz="1600" dirty="0" smtClean="0"/>
              <a:t>'.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אי </a:t>
            </a:r>
            <a:r>
              <a:rPr lang="he-IL" sz="1600" dirty="0" err="1"/>
              <a:t>מההוא</a:t>
            </a:r>
            <a:r>
              <a:rPr lang="he-IL" sz="1600" dirty="0"/>
              <a:t>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אמינא</a:t>
            </a:r>
            <a:r>
              <a:rPr lang="he-IL" sz="1600" dirty="0"/>
              <a:t> </a:t>
            </a:r>
            <a:r>
              <a:rPr lang="he-IL" sz="1600" dirty="0" err="1"/>
              <a:t>לישחטיה</a:t>
            </a:r>
            <a:r>
              <a:rPr lang="he-IL" sz="1600" dirty="0"/>
              <a:t> סמוך </a:t>
            </a:r>
            <a:r>
              <a:rPr lang="he-IL" sz="1600" dirty="0" err="1"/>
              <a:t>למנא</a:t>
            </a:r>
            <a:r>
              <a:rPr lang="he-IL" sz="1600" dirty="0"/>
              <a:t> </a:t>
            </a:r>
            <a:r>
              <a:rPr lang="he-IL" sz="1600" dirty="0" err="1"/>
              <a:t>ונינקטינהו</a:t>
            </a:r>
            <a:r>
              <a:rPr lang="he-IL" sz="1600" dirty="0"/>
              <a:t> </a:t>
            </a:r>
            <a:r>
              <a:rPr lang="he-IL" sz="1600" dirty="0" err="1"/>
              <a:t>לוורידין</a:t>
            </a:r>
            <a:r>
              <a:rPr lang="he-IL" sz="1600" dirty="0"/>
              <a:t> ולקבליה לדם </a:t>
            </a:r>
            <a:r>
              <a:rPr lang="he-IL" sz="1600" dirty="0" err="1"/>
              <a:t>במנא</a:t>
            </a:r>
            <a:r>
              <a:rPr lang="he-IL" sz="1600" dirty="0"/>
              <a:t> </a:t>
            </a:r>
            <a:r>
              <a:rPr lang="he-IL" sz="1600" dirty="0" err="1"/>
              <a:t>אחרינא</a:t>
            </a:r>
            <a:r>
              <a:rPr lang="he-IL" sz="1600" dirty="0"/>
              <a:t> </a:t>
            </a:r>
            <a:r>
              <a:rPr lang="he-IL" sz="1600" dirty="0" err="1"/>
              <a:t>קמ</a:t>
            </a:r>
            <a:r>
              <a:rPr lang="he-IL" sz="1600" dirty="0"/>
              <a:t>'</a:t>
            </a:r>
            <a:r>
              <a:rPr lang="he-IL" sz="1600" dirty="0" smtClean="0"/>
              <a:t>'ל.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827584" y="2132856"/>
            <a:ext cx="3024336" cy="1008112"/>
          </a:xfrm>
          <a:prstGeom prst="wedgeRoundRectCallout">
            <a:avLst>
              <a:gd name="adj1" fmla="val 60981"/>
              <a:gd name="adj2" fmla="val -2021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ויקרא יד/ו:</a:t>
            </a:r>
            <a:endParaRPr lang="he-IL" sz="12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את הצפר החיה </a:t>
            </a:r>
            <a:r>
              <a:rPr lang="he-IL" sz="1200" dirty="0" err="1">
                <a:solidFill>
                  <a:srgbClr val="002060"/>
                </a:solidFill>
              </a:rPr>
              <a:t>יקח</a:t>
            </a:r>
            <a:r>
              <a:rPr lang="he-IL" sz="1200" dirty="0">
                <a:solidFill>
                  <a:srgbClr val="002060"/>
                </a:solidFill>
              </a:rPr>
              <a:t> אתה ואת עץ הארז ואת שני התולעת ואת </a:t>
            </a:r>
            <a:r>
              <a:rPr lang="he-IL" sz="1200" dirty="0" err="1">
                <a:solidFill>
                  <a:srgbClr val="002060"/>
                </a:solidFill>
              </a:rPr>
              <a:t>האזב</a:t>
            </a:r>
            <a:r>
              <a:rPr lang="he-IL" sz="1200" dirty="0">
                <a:solidFill>
                  <a:srgbClr val="002060"/>
                </a:solidFill>
              </a:rPr>
              <a:t> וטבל אותם ואת הצפר החיה </a:t>
            </a:r>
            <a:r>
              <a:rPr lang="he-IL" sz="1200" b="1" dirty="0">
                <a:solidFill>
                  <a:srgbClr val="002060"/>
                </a:solidFill>
              </a:rPr>
              <a:t>בדם</a:t>
            </a:r>
            <a:r>
              <a:rPr lang="he-IL" sz="1200" dirty="0">
                <a:solidFill>
                  <a:srgbClr val="002060"/>
                </a:solidFill>
              </a:rPr>
              <a:t> הצפר </a:t>
            </a:r>
            <a:r>
              <a:rPr lang="he-IL" sz="1200" dirty="0" err="1">
                <a:solidFill>
                  <a:srgbClr val="002060"/>
                </a:solidFill>
              </a:rPr>
              <a:t>השחטה</a:t>
            </a:r>
            <a:r>
              <a:rPr lang="he-IL" sz="1200" dirty="0">
                <a:solidFill>
                  <a:srgbClr val="002060"/>
                </a:solidFill>
              </a:rPr>
              <a:t> על </a:t>
            </a:r>
            <a:r>
              <a:rPr lang="he-IL" sz="1200" b="1" dirty="0">
                <a:solidFill>
                  <a:srgbClr val="002060"/>
                </a:solidFill>
              </a:rPr>
              <a:t>המים</a:t>
            </a:r>
            <a:r>
              <a:rPr lang="he-IL" sz="1200" dirty="0">
                <a:solidFill>
                  <a:srgbClr val="002060"/>
                </a:solidFill>
              </a:rPr>
              <a:t> החיים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539552" y="5511750"/>
            <a:ext cx="2160240" cy="720080"/>
          </a:xfrm>
          <a:prstGeom prst="wedgeRoundRectCallout">
            <a:avLst>
              <a:gd name="adj1" fmla="val 60981"/>
              <a:gd name="adj2" fmla="val -2021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smtClean="0">
                <a:solidFill>
                  <a:schemeClr val="tx1"/>
                </a:solidFill>
              </a:rPr>
              <a:t>ויקרא </a:t>
            </a:r>
            <a:r>
              <a:rPr lang="he-IL" sz="1200" b="1" smtClean="0">
                <a:solidFill>
                  <a:schemeClr val="tx1"/>
                </a:solidFill>
              </a:rPr>
              <a:t>יד/ה:</a:t>
            </a:r>
            <a:endParaRPr lang="he-IL" sz="12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002060"/>
                </a:solidFill>
              </a:rPr>
              <a:t>וצוה</a:t>
            </a:r>
            <a:r>
              <a:rPr lang="he-IL" sz="1200" dirty="0">
                <a:solidFill>
                  <a:srgbClr val="002060"/>
                </a:solidFill>
              </a:rPr>
              <a:t> הכהן ושחט את </a:t>
            </a:r>
            <a:r>
              <a:rPr lang="he-IL" sz="1200" dirty="0" err="1">
                <a:solidFill>
                  <a:srgbClr val="002060"/>
                </a:solidFill>
              </a:rPr>
              <a:t>הצפור</a:t>
            </a:r>
            <a:r>
              <a:rPr lang="he-IL" sz="1200" dirty="0">
                <a:solidFill>
                  <a:srgbClr val="002060"/>
                </a:solidFill>
              </a:rPr>
              <a:t> האחת אל כלי חרש על מים חיים </a:t>
            </a:r>
          </a:p>
        </p:txBody>
      </p:sp>
    </p:spTree>
    <p:extLst>
      <p:ext uri="{BB962C8B-B14F-4D97-AF65-F5344CB8AC3E}">
        <p14:creationId xmlns:p14="http://schemas.microsoft.com/office/powerpoint/2010/main" val="18674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3222361"/>
            <a:ext cx="6439776" cy="3718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בעא</a:t>
            </a:r>
            <a:r>
              <a:rPr lang="he-IL" dirty="0" smtClean="0"/>
              <a:t> </a:t>
            </a:r>
            <a:r>
              <a:rPr lang="he-IL" dirty="0"/>
              <a:t>מיניה ר' ירמיה מר' </a:t>
            </a:r>
            <a:r>
              <a:rPr lang="he-IL" dirty="0" err="1" smtClean="0"/>
              <a:t>זירא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גדולה </a:t>
            </a:r>
            <a:r>
              <a:rPr lang="he-IL" dirty="0" err="1"/>
              <a:t>ומדחת</a:t>
            </a:r>
            <a:r>
              <a:rPr lang="he-IL" dirty="0"/>
              <a:t> את </a:t>
            </a:r>
            <a:r>
              <a:rPr lang="he-IL" dirty="0" smtClean="0"/>
              <a:t>המים,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קטנה </a:t>
            </a:r>
            <a:r>
              <a:rPr lang="he-IL" dirty="0"/>
              <a:t>ונדחית מפני </a:t>
            </a:r>
            <a:r>
              <a:rPr lang="he-IL" dirty="0" smtClean="0"/>
              <a:t>המים,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מהו?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לאו </a:t>
            </a:r>
            <a:r>
              <a:rPr lang="he-IL" dirty="0" err="1"/>
              <a:t>אמינא</a:t>
            </a:r>
            <a:r>
              <a:rPr lang="he-IL" dirty="0"/>
              <a:t> לך לא תפיק נפשך לבר </a:t>
            </a:r>
            <a:r>
              <a:rPr lang="he-IL" dirty="0" err="1" smtClean="0"/>
              <a:t>מהילכתא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בצפור </a:t>
            </a:r>
            <a:r>
              <a:rPr lang="he-IL" dirty="0"/>
              <a:t>דרור שיערו </a:t>
            </a:r>
            <a:r>
              <a:rPr lang="he-IL" dirty="0" smtClean="0"/>
              <a:t>רבנן 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/>
              <a:t>לך גדולה </a:t>
            </a:r>
            <a:r>
              <a:rPr lang="he-IL" dirty="0" err="1"/>
              <a:t>שמדחת</a:t>
            </a:r>
            <a:r>
              <a:rPr lang="he-IL" dirty="0"/>
              <a:t> את </a:t>
            </a:r>
            <a:r>
              <a:rPr lang="he-IL" dirty="0" smtClean="0"/>
              <a:t>המים,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ואין </a:t>
            </a:r>
            <a:r>
              <a:rPr lang="he-IL" dirty="0"/>
              <a:t>לך קטנה שנדחית מפני </a:t>
            </a:r>
            <a:r>
              <a:rPr lang="he-IL" dirty="0" smtClean="0"/>
              <a:t>המים.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4283968" y="231760"/>
            <a:ext cx="4392488" cy="2636912"/>
          </a:xfrm>
          <a:prstGeom prst="wedgeRoundRectCallout">
            <a:avLst>
              <a:gd name="adj1" fmla="val 53620"/>
              <a:gd name="adj2" fmla="val 412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תנו רבנן: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שלשה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צריכין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שיראו: עפר סוטה ואפר פרה ורוק יבמה.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משום רבי ישמעאל אמרו אף דם צפור.</a:t>
            </a:r>
          </a:p>
          <a:p>
            <a:pPr lvl="0">
              <a:lnSpc>
                <a:spcPct val="120000"/>
              </a:lnSpc>
            </a:pPr>
            <a:endParaRPr lang="he-IL" sz="105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מאי טעמא דרבי ישמעאל? </a:t>
            </a:r>
          </a:p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דכתיב</a:t>
            </a:r>
            <a:r>
              <a:rPr lang="he-IL" sz="1400" dirty="0">
                <a:solidFill>
                  <a:prstClr val="black"/>
                </a:solidFill>
              </a:rPr>
              <a:t> "וטבל אותם בדם </a:t>
            </a:r>
            <a:r>
              <a:rPr lang="he-IL" sz="1400" dirty="0" err="1">
                <a:solidFill>
                  <a:prstClr val="black"/>
                </a:solidFill>
              </a:rPr>
              <a:t>הצפור</a:t>
            </a:r>
            <a:r>
              <a:rPr lang="he-IL" sz="1400" dirty="0">
                <a:solidFill>
                  <a:prstClr val="black"/>
                </a:solidFill>
              </a:rPr>
              <a:t>" וגו' -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ותניא: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"בדם" - יכול בדם ולא במים? 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: "במים".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אי מים יכול במים ולא בדם? 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: בדם.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הא כיצד? </a:t>
            </a:r>
            <a:r>
              <a:rPr lang="he-IL" sz="1400" dirty="0">
                <a:solidFill>
                  <a:srgbClr val="FF0000"/>
                </a:solidFill>
              </a:rPr>
              <a:t>מביא מים שדם ציפור ניכר בהן, וכמה? רביעית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467544" y="4365104"/>
            <a:ext cx="3312368" cy="1512168"/>
          </a:xfrm>
          <a:prstGeom prst="wedgeRoundRectCallout">
            <a:avLst>
              <a:gd name="adj1" fmla="val 56003"/>
              <a:gd name="adj2" fmla="val 333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נגעים יד/א:</a:t>
            </a:r>
            <a:endParaRPr lang="he-IL" sz="14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כיצד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מטהרין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המצורע:  היה מביא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פיילי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של חרס חדשה, ונותן לתוכה רביעית מים חיים, </a:t>
            </a:r>
            <a:r>
              <a:rPr lang="he-IL" sz="1400" dirty="0">
                <a:solidFill>
                  <a:srgbClr val="FF0000"/>
                </a:solidFill>
              </a:rPr>
              <a:t>ומביא שתי ציפורים דרור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  ושוחט את אחת מהן על כלי חרס, ועל מים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חיים...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9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92664" y="32224"/>
            <a:ext cx="6439776" cy="69619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 smtClean="0"/>
              <a:t>ת</a:t>
            </a:r>
            <a:r>
              <a:rPr lang="he-IL" sz="1600" dirty="0" err="1"/>
              <a:t>'</a:t>
            </a:r>
            <a:r>
              <a:rPr lang="he-IL" sz="1600" dirty="0" err="1" smtClean="0"/>
              <a:t>'ר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הקדים עפר למים -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 פסול,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ור' שמעון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מכשיר.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מ</a:t>
            </a:r>
            <a:r>
              <a:rPr lang="he-IL" sz="1600" dirty="0" err="1"/>
              <a:t>''ט</a:t>
            </a:r>
            <a:r>
              <a:rPr lang="he-IL" sz="1600" dirty="0"/>
              <a:t> דרבי </a:t>
            </a:r>
            <a:r>
              <a:rPr lang="he-IL" sz="1600" dirty="0" smtClean="0"/>
              <a:t>שמעון?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דכתיב</a:t>
            </a:r>
            <a:r>
              <a:rPr lang="he-IL" sz="1600" dirty="0" smtClean="0"/>
              <a:t> "ולקחו </a:t>
            </a:r>
            <a:r>
              <a:rPr lang="he-IL" sz="1600" dirty="0"/>
              <a:t>לטמא מעפר שריפת </a:t>
            </a:r>
            <a:r>
              <a:rPr lang="he-IL" sz="1600" dirty="0" smtClean="0"/>
              <a:t>החטאת",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וכי עפר הוא? והלא אפר הוא!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שינה הכתוב במשמעו לדון הימנו גזירה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נאמר כאן עפר ונאמר להלן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עפר -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 להלן עפר על גבי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מים,  אף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כאן עפר על גבי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מים.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ומה כאן הקדים עפר למים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כשר,  אף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להלן הקדים עפר למים כשר.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והתם </a:t>
            </a:r>
            <a:r>
              <a:rPr lang="he-IL" sz="1600" dirty="0" err="1" smtClean="0"/>
              <a:t>מנלן</a:t>
            </a:r>
            <a:r>
              <a:rPr lang="he-IL" sz="1600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תרי </a:t>
            </a:r>
            <a:r>
              <a:rPr lang="he-IL" sz="1600" dirty="0"/>
              <a:t>קראי </a:t>
            </a:r>
            <a:r>
              <a:rPr lang="he-IL" sz="1600" dirty="0" smtClean="0"/>
              <a:t>כתיבי: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כתיב "עליו" 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/>
              <a:t>אפר </a:t>
            </a:r>
            <a:r>
              <a:rPr lang="he-IL" sz="1600" dirty="0" smtClean="0"/>
              <a:t>ברישא.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וכתיב "מים </a:t>
            </a:r>
            <a:r>
              <a:rPr lang="he-IL" sz="1600" dirty="0"/>
              <a:t>חיים אל </a:t>
            </a:r>
            <a:r>
              <a:rPr lang="he-IL" sz="1600" dirty="0" smtClean="0"/>
              <a:t>כלי" - </a:t>
            </a:r>
            <a:r>
              <a:rPr lang="he-IL" sz="1600" dirty="0" err="1" smtClean="0"/>
              <a:t>אלמא</a:t>
            </a:r>
            <a:r>
              <a:rPr lang="he-IL" sz="1600" dirty="0" smtClean="0"/>
              <a:t> </a:t>
            </a:r>
            <a:r>
              <a:rPr lang="he-IL" sz="1600" dirty="0"/>
              <a:t>מים </a:t>
            </a:r>
            <a:r>
              <a:rPr lang="he-IL" sz="1600" dirty="0" smtClean="0"/>
              <a:t>ברישא.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הא כיצד?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רצה </a:t>
            </a:r>
            <a:r>
              <a:rPr lang="he-IL" sz="1600" dirty="0"/>
              <a:t>זה נותן רצה זה </a:t>
            </a:r>
            <a:r>
              <a:rPr lang="he-IL" sz="1600" dirty="0" smtClean="0"/>
              <a:t>נותן.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ורבנן -  "אל כלי" </a:t>
            </a:r>
            <a:r>
              <a:rPr lang="he-IL" sz="1600" dirty="0" err="1" smtClean="0"/>
              <a:t>דוקא</a:t>
            </a:r>
            <a:r>
              <a:rPr lang="he-IL" sz="1600" dirty="0" smtClean="0"/>
              <a:t>,  "עליו" לערבן.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ואימא "עליו" </a:t>
            </a:r>
            <a:r>
              <a:rPr lang="he-IL" sz="1600" dirty="0" err="1" smtClean="0"/>
              <a:t>דוקא</a:t>
            </a:r>
            <a:r>
              <a:rPr lang="he-IL" sz="1600" dirty="0" smtClean="0"/>
              <a:t>, "אל כלי" </a:t>
            </a:r>
            <a:r>
              <a:rPr lang="he-IL" sz="1600" dirty="0"/>
              <a:t>שתהא חיותן </a:t>
            </a:r>
            <a:r>
              <a:rPr lang="he-IL" sz="1600" dirty="0" smtClean="0"/>
              <a:t>בכלי?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מה </a:t>
            </a:r>
            <a:r>
              <a:rPr lang="he-IL" sz="1600" dirty="0"/>
              <a:t>מצינו בכל מקום </a:t>
            </a:r>
            <a:r>
              <a:rPr lang="he-IL" sz="1600"/>
              <a:t>מכשיר </a:t>
            </a:r>
            <a:r>
              <a:rPr lang="he-IL" sz="1600" smtClean="0"/>
              <a:t>למעלה, </a:t>
            </a:r>
            <a:r>
              <a:rPr lang="he-IL" sz="1600" dirty="0"/>
              <a:t>אף כאן מכשיר </a:t>
            </a:r>
            <a:r>
              <a:rPr lang="he-IL" sz="1600" dirty="0" smtClean="0"/>
              <a:t>למעלה</a:t>
            </a:r>
            <a:r>
              <a:rPr lang="he-IL" sz="1600" dirty="0"/>
              <a:t>.</a:t>
            </a:r>
            <a:endParaRPr lang="he-IL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611560" y="548680"/>
            <a:ext cx="3672408" cy="914360"/>
          </a:xfrm>
          <a:prstGeom prst="wedgeRoundRectCallout">
            <a:avLst>
              <a:gd name="adj1" fmla="val 79401"/>
              <a:gd name="adj2" fmla="val -4500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בסוטה</a:t>
            </a:r>
            <a:r>
              <a:rPr lang="he-IL" sz="1400" dirty="0" smtClean="0">
                <a:solidFill>
                  <a:schemeClr val="tx1"/>
                </a:solidFill>
              </a:rPr>
              <a:t> - במדבר ה/</a:t>
            </a:r>
            <a:r>
              <a:rPr lang="he-IL" sz="1400" dirty="0" err="1" smtClean="0">
                <a:solidFill>
                  <a:schemeClr val="tx1"/>
                </a:solidFill>
              </a:rPr>
              <a:t>יז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ולקח הכהן מים קדשים בכלי חרש </a:t>
            </a:r>
            <a:r>
              <a:rPr lang="he-IL" sz="1400" b="1" dirty="0">
                <a:solidFill>
                  <a:srgbClr val="002060"/>
                </a:solidFill>
              </a:rPr>
              <a:t>ומן העפר </a:t>
            </a:r>
            <a:r>
              <a:rPr lang="he-IL" sz="1400" dirty="0">
                <a:solidFill>
                  <a:srgbClr val="002060"/>
                </a:solidFill>
              </a:rPr>
              <a:t>אשר יהיה בקרקע המשכן </a:t>
            </a:r>
            <a:r>
              <a:rPr lang="he-IL" sz="1400" dirty="0" err="1">
                <a:solidFill>
                  <a:srgbClr val="002060"/>
                </a:solidFill>
              </a:rPr>
              <a:t>יקח</a:t>
            </a:r>
            <a:r>
              <a:rPr lang="he-IL" sz="1400" dirty="0">
                <a:solidFill>
                  <a:srgbClr val="002060"/>
                </a:solidFill>
              </a:rPr>
              <a:t> הכהן </a:t>
            </a:r>
            <a:r>
              <a:rPr lang="he-IL" sz="1400" b="1" dirty="0">
                <a:solidFill>
                  <a:srgbClr val="002060"/>
                </a:solidFill>
              </a:rPr>
              <a:t>ונתן אל המים 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611560" y="2060848"/>
            <a:ext cx="3312368" cy="864096"/>
          </a:xfrm>
          <a:prstGeom prst="wedgeRoundRectCallout">
            <a:avLst>
              <a:gd name="adj1" fmla="val 58056"/>
              <a:gd name="adj2" fmla="val 3163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בפרה אדומה</a:t>
            </a:r>
            <a:r>
              <a:rPr lang="he-IL" sz="1400" dirty="0" smtClean="0">
                <a:solidFill>
                  <a:schemeClr val="tx1"/>
                </a:solidFill>
              </a:rPr>
              <a:t> - במדבר </a:t>
            </a:r>
            <a:r>
              <a:rPr lang="he-IL" sz="1400" dirty="0" err="1" smtClean="0">
                <a:solidFill>
                  <a:schemeClr val="tx1"/>
                </a:solidFill>
              </a:rPr>
              <a:t>יט</a:t>
            </a:r>
            <a:r>
              <a:rPr lang="he-IL" sz="1400" dirty="0" smtClean="0">
                <a:solidFill>
                  <a:schemeClr val="tx1"/>
                </a:solidFill>
              </a:rPr>
              <a:t>/</a:t>
            </a:r>
            <a:r>
              <a:rPr lang="he-IL" sz="1400" dirty="0" err="1" smtClean="0">
                <a:solidFill>
                  <a:schemeClr val="tx1"/>
                </a:solidFill>
              </a:rPr>
              <a:t>יז</a:t>
            </a:r>
            <a:r>
              <a:rPr lang="he-IL" sz="14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2060"/>
                </a:solidFill>
              </a:rPr>
              <a:t>ולקחו לטמא </a:t>
            </a:r>
            <a:r>
              <a:rPr lang="he-IL" sz="1400" b="1" dirty="0">
                <a:solidFill>
                  <a:srgbClr val="002060"/>
                </a:solidFill>
              </a:rPr>
              <a:t>מעפר</a:t>
            </a:r>
            <a:r>
              <a:rPr lang="he-IL" sz="1400" dirty="0">
                <a:solidFill>
                  <a:srgbClr val="002060"/>
                </a:solidFill>
              </a:rPr>
              <a:t> שרפת החטאת </a:t>
            </a:r>
            <a:r>
              <a:rPr lang="he-IL" sz="1400" b="1" dirty="0">
                <a:solidFill>
                  <a:srgbClr val="002060"/>
                </a:solidFill>
              </a:rPr>
              <a:t>ונתן עליו </a:t>
            </a:r>
            <a:r>
              <a:rPr lang="he-IL" sz="1400" dirty="0">
                <a:solidFill>
                  <a:srgbClr val="002060"/>
                </a:solidFill>
              </a:rPr>
              <a:t>מים חיים אל </a:t>
            </a:r>
            <a:r>
              <a:rPr lang="he-IL" sz="1400" dirty="0" smtClean="0">
                <a:solidFill>
                  <a:srgbClr val="002060"/>
                </a:solidFill>
              </a:rPr>
              <a:t>כלי.</a:t>
            </a:r>
            <a:endParaRPr lang="he-IL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5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6651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24017"/>
              </p:ext>
            </p:extLst>
          </p:nvPr>
        </p:nvGraphicFramePr>
        <p:xfrm>
          <a:off x="987928" y="2998064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(כ"ו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8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(כ"ז חשון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יג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 - יד ע"ב (מילה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(כ"ח חשון)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יד ע"ב (מילה אחרונה) - טו ע"ב (8 שורות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טו ע"ב (8 שורות מלמטה)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טז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(סוף העמוד)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(ל'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(תחילת העמוד)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יז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סוף העמוד)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44408" y="484999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הסבר מלבני מעוגל 8"/>
          <p:cNvSpPr/>
          <p:nvPr/>
        </p:nvSpPr>
        <p:spPr>
          <a:xfrm>
            <a:off x="1475656" y="692696"/>
            <a:ext cx="6696744" cy="3312368"/>
          </a:xfrm>
          <a:prstGeom prst="wedgeRoundRectCallout">
            <a:avLst>
              <a:gd name="adj1" fmla="val 51955"/>
              <a:gd name="adj2" fmla="val 3664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b="1" dirty="0" smtClean="0">
                <a:solidFill>
                  <a:schemeClr val="tx1"/>
                </a:solidFill>
              </a:rPr>
              <a:t>משנה (דף טו עמוד ב):</a:t>
            </a:r>
          </a:p>
          <a:p>
            <a:pPr>
              <a:lnSpc>
                <a:spcPct val="120000"/>
              </a:lnSpc>
            </a:pPr>
            <a:endParaRPr lang="he-IL" sz="4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היה מביא פילי של חרס,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ונותן לתוכה חצי לוג מים מן הכיור.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יהודה אומר: רביעית.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כשם שממעט בכתב, כך ממעט במים.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נכנס להיכל ופנה לימינו,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ומקום היה שם אמה על אמה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וטבלא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של שיש וטבעת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קבועה בה.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כשהוא מגביה ונוטל עפר מתחתיה ונותן כדי שיראה על המים,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שנאמר "ומן העפר אשר יהיה בקרקע המשכן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יקח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הכהן ונתן אל המים".</a:t>
            </a:r>
          </a:p>
        </p:txBody>
      </p:sp>
    </p:spTree>
    <p:extLst>
      <p:ext uri="{BB962C8B-B14F-4D97-AF65-F5344CB8AC3E}">
        <p14:creationId xmlns:p14="http://schemas.microsoft.com/office/powerpoint/2010/main" val="6651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1144" y="89336"/>
            <a:ext cx="5114236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מקום היה שם אמה </a:t>
            </a:r>
            <a:r>
              <a:rPr lang="he-IL" sz="1700" dirty="0" err="1"/>
              <a:t>כו</a:t>
            </a:r>
            <a:r>
              <a:rPr lang="he-IL" sz="1700" dirty="0"/>
              <a:t>':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700" dirty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"ומן העפר אשר יהיה" -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יכול יתקן מבחוץ ויכניס?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תלמוד לומר: "בקרקע המשכן".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אי בקרקע המשכן יכול יחפור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בקרדומות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תלמוד לומר: "אשר יהיה".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 כיצד?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יש שם - הבא, אין שם - תן שם.</a:t>
            </a:r>
          </a:p>
          <a:p>
            <a:pPr>
              <a:lnSpc>
                <a:spcPct val="120000"/>
              </a:lnSpc>
            </a:pPr>
            <a:endParaRPr lang="he-IL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395536" y="980728"/>
            <a:ext cx="3888432" cy="936104"/>
          </a:xfrm>
          <a:prstGeom prst="wedgeRoundRectCallout">
            <a:avLst>
              <a:gd name="adj1" fmla="val 58056"/>
              <a:gd name="adj2" fmla="val 3163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במדבר ה/</a:t>
            </a:r>
            <a:r>
              <a:rPr lang="he-IL" sz="1500" dirty="0" err="1" smtClean="0">
                <a:solidFill>
                  <a:schemeClr val="tx1"/>
                </a:solidFill>
              </a:rPr>
              <a:t>יז</a:t>
            </a:r>
            <a:r>
              <a:rPr lang="he-IL" sz="15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2060"/>
                </a:solidFill>
              </a:rPr>
              <a:t>ולקח הכהן מים קדשים בכלי חרש ומן העפר </a:t>
            </a:r>
            <a:r>
              <a:rPr lang="he-IL" sz="1500" b="1" dirty="0">
                <a:solidFill>
                  <a:srgbClr val="FF0000"/>
                </a:solidFill>
              </a:rPr>
              <a:t>אשר יהיה</a:t>
            </a:r>
            <a:r>
              <a:rPr lang="he-IL" sz="1500" dirty="0">
                <a:solidFill>
                  <a:srgbClr val="002060"/>
                </a:solidFill>
              </a:rPr>
              <a:t> </a:t>
            </a:r>
            <a:r>
              <a:rPr lang="he-IL" sz="1500" b="1" dirty="0">
                <a:solidFill>
                  <a:srgbClr val="00B050"/>
                </a:solidFill>
              </a:rPr>
              <a:t>בקרקע המשכן </a:t>
            </a:r>
            <a:r>
              <a:rPr lang="he-IL" sz="1500" dirty="0" err="1">
                <a:solidFill>
                  <a:srgbClr val="002060"/>
                </a:solidFill>
              </a:rPr>
              <a:t>יקח</a:t>
            </a:r>
            <a:r>
              <a:rPr lang="he-IL" sz="1500" dirty="0">
                <a:solidFill>
                  <a:srgbClr val="002060"/>
                </a:solidFill>
              </a:rPr>
              <a:t> הכהן ונתן אל המים </a:t>
            </a:r>
          </a:p>
        </p:txBody>
      </p:sp>
    </p:spTree>
    <p:extLst>
      <p:ext uri="{BB962C8B-B14F-4D97-AF65-F5344CB8AC3E}">
        <p14:creationId xmlns:p14="http://schemas.microsoft.com/office/powerpoint/2010/main" val="237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1144" y="89336"/>
            <a:ext cx="5114236" cy="67218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מקום היה שם אמה </a:t>
            </a:r>
            <a:r>
              <a:rPr lang="he-IL" sz="1700" dirty="0" err="1"/>
              <a:t>כו</a:t>
            </a:r>
            <a:r>
              <a:rPr lang="he-IL" sz="1700" dirty="0"/>
              <a:t>':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700" dirty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"ומן העפר אשר יהיה" -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יכול יתקן מבחוץ ויכניס?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תלמוד לומר: "בקרקע המשכן".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אי בקרקע המשכן יכול יחפור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בקרדומות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תלמוד לומר: "אשר יהיה".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הא כיצד?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יש שם - הבא, אין שם - תן שם.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תניא </a:t>
            </a:r>
            <a:r>
              <a:rPr lang="he-IL" sz="1700" dirty="0" err="1" smtClean="0"/>
              <a:t>אידך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"ומן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העפר אשר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יהיה"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וגו' -</a:t>
            </a:r>
            <a:endParaRPr lang="he-IL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מלמד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שהיה מתקן מבחוץ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ומכניס. </a:t>
            </a: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"בקרקע המשכן" -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איסי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בן יהודה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להביא קרקע שילה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נוב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וגבעון ובית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עולמים.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איסי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בן מנחם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ומה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בטומאה קלה לא חלק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הכתוב,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בטומאת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אשת איש חמורה לא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כ'</a:t>
            </a: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'ש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>
                <a:solidFill>
                  <a:schemeClr val="accent6">
                    <a:lumMod val="50000"/>
                  </a:schemeClr>
                </a:solidFill>
              </a:rPr>
              <a:t>א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''כ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מה </a:t>
            </a:r>
            <a:r>
              <a:rPr lang="he-IL" sz="1700" dirty="0" err="1">
                <a:solidFill>
                  <a:schemeClr val="accent6">
                    <a:lumMod val="50000"/>
                  </a:schemeClr>
                </a:solidFill>
              </a:rPr>
              <a:t>ת''ל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 בקרקע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המשכן? </a:t>
            </a:r>
            <a:r>
              <a:rPr lang="he-IL" sz="1700" dirty="0">
                <a:solidFill>
                  <a:schemeClr val="accent6">
                    <a:lumMod val="50000"/>
                  </a:schemeClr>
                </a:solidFill>
              </a:rPr>
              <a:t>שלא יביא מתוך </a:t>
            </a:r>
            <a:r>
              <a:rPr lang="he-IL" sz="1700" dirty="0" smtClean="0">
                <a:solidFill>
                  <a:schemeClr val="accent6">
                    <a:lumMod val="50000"/>
                  </a:schemeClr>
                </a:solidFill>
              </a:rPr>
              <a:t>קופתו.</a:t>
            </a:r>
            <a:endParaRPr lang="he-IL" sz="17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3928" y="35332"/>
            <a:ext cx="3041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טו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3712" y="484186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395536" y="980728"/>
            <a:ext cx="3888432" cy="936104"/>
          </a:xfrm>
          <a:prstGeom prst="wedgeRoundRectCallout">
            <a:avLst>
              <a:gd name="adj1" fmla="val 58056"/>
              <a:gd name="adj2" fmla="val 3163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במדבר ה/</a:t>
            </a:r>
            <a:r>
              <a:rPr lang="he-IL" sz="1500" dirty="0" err="1" smtClean="0">
                <a:solidFill>
                  <a:schemeClr val="tx1"/>
                </a:solidFill>
              </a:rPr>
              <a:t>יז</a:t>
            </a:r>
            <a:r>
              <a:rPr lang="he-IL" sz="15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2060"/>
                </a:solidFill>
              </a:rPr>
              <a:t>ולקח הכהן מים קדשים בכלי חרש ומן העפר </a:t>
            </a:r>
            <a:r>
              <a:rPr lang="he-IL" sz="1500" b="1" dirty="0">
                <a:solidFill>
                  <a:srgbClr val="FF0000"/>
                </a:solidFill>
              </a:rPr>
              <a:t>אשר יהיה</a:t>
            </a:r>
            <a:r>
              <a:rPr lang="he-IL" sz="1500" dirty="0">
                <a:solidFill>
                  <a:srgbClr val="002060"/>
                </a:solidFill>
              </a:rPr>
              <a:t> </a:t>
            </a:r>
            <a:r>
              <a:rPr lang="he-IL" sz="1500" b="1" dirty="0">
                <a:solidFill>
                  <a:srgbClr val="00B050"/>
                </a:solidFill>
              </a:rPr>
              <a:t>בקרקע המשכן </a:t>
            </a:r>
            <a:r>
              <a:rPr lang="he-IL" sz="1500" dirty="0" err="1">
                <a:solidFill>
                  <a:srgbClr val="002060"/>
                </a:solidFill>
              </a:rPr>
              <a:t>יקח</a:t>
            </a:r>
            <a:r>
              <a:rPr lang="he-IL" sz="1500" dirty="0">
                <a:solidFill>
                  <a:srgbClr val="002060"/>
                </a:solidFill>
              </a:rPr>
              <a:t> הכהן ונתן אל המים </a:t>
            </a:r>
          </a:p>
        </p:txBody>
      </p:sp>
    </p:spTree>
    <p:extLst>
      <p:ext uri="{BB962C8B-B14F-4D97-AF65-F5344CB8AC3E}">
        <p14:creationId xmlns:p14="http://schemas.microsoft.com/office/powerpoint/2010/main" val="33887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260648"/>
            <a:ext cx="7200800" cy="27515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איבעיא</a:t>
            </a:r>
            <a:r>
              <a:rPr lang="he-IL" dirty="0" smtClean="0"/>
              <a:t> להו: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/>
              <a:t>שם עפר </a:t>
            </a:r>
            <a:r>
              <a:rPr lang="he-IL" dirty="0" smtClean="0"/>
              <a:t>- מהו </a:t>
            </a:r>
            <a:r>
              <a:rPr lang="he-IL" dirty="0" err="1"/>
              <a:t>שיתן</a:t>
            </a:r>
            <a:r>
              <a:rPr lang="he-IL" dirty="0"/>
              <a:t> </a:t>
            </a:r>
            <a:r>
              <a:rPr lang="he-IL" dirty="0" smtClean="0"/>
              <a:t>אפר?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אליבא </a:t>
            </a:r>
            <a:r>
              <a:rPr lang="he-IL" dirty="0" err="1"/>
              <a:t>דבית</a:t>
            </a:r>
            <a:r>
              <a:rPr lang="he-IL" dirty="0"/>
              <a:t> שמאי לא </a:t>
            </a:r>
            <a:r>
              <a:rPr lang="he-IL" dirty="0" err="1"/>
              <a:t>תיבעי</a:t>
            </a:r>
            <a:r>
              <a:rPr lang="he-IL" dirty="0"/>
              <a:t> </a:t>
            </a:r>
            <a:r>
              <a:rPr lang="he-IL" dirty="0" smtClean="0"/>
              <a:t>לך, </a:t>
            </a: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/>
              <a:t>לא מצינו אפר שקרוי </a:t>
            </a:r>
            <a:r>
              <a:rPr lang="he-IL" dirty="0" smtClean="0"/>
              <a:t>עפר.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תיבעי</a:t>
            </a:r>
            <a:r>
              <a:rPr lang="he-IL" dirty="0"/>
              <a:t> לך אליבא </a:t>
            </a:r>
            <a:r>
              <a:rPr lang="he-IL" dirty="0" err="1"/>
              <a:t>דבית</a:t>
            </a:r>
            <a:r>
              <a:rPr lang="he-IL" dirty="0"/>
              <a:t> </a:t>
            </a:r>
            <a:r>
              <a:rPr lang="he-IL" dirty="0" smtClean="0"/>
              <a:t>הלל, </a:t>
            </a: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/>
              <a:t>מצינו אפר שקרוי עפר -</a:t>
            </a:r>
            <a:r>
              <a:rPr lang="he-IL" dirty="0" smtClean="0"/>
              <a:t> מאי?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אע</a:t>
            </a:r>
            <a:r>
              <a:rPr lang="he-IL" dirty="0"/>
              <a:t>''ג </a:t>
            </a:r>
            <a:r>
              <a:rPr lang="he-IL" dirty="0" err="1"/>
              <a:t>דאיקרי</a:t>
            </a:r>
            <a:r>
              <a:rPr lang="he-IL" dirty="0"/>
              <a:t> </a:t>
            </a:r>
            <a:r>
              <a:rPr lang="he-IL" dirty="0" smtClean="0"/>
              <a:t>עפר, </a:t>
            </a:r>
            <a:r>
              <a:rPr lang="he-IL" dirty="0"/>
              <a:t>הכא </a:t>
            </a:r>
            <a:r>
              <a:rPr lang="he-IL" dirty="0" smtClean="0"/>
              <a:t>"בקרקע המשכן" כתיב,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או </a:t>
            </a:r>
            <a:r>
              <a:rPr lang="he-IL" dirty="0"/>
              <a:t>דילמא האי </a:t>
            </a:r>
            <a:r>
              <a:rPr lang="he-IL" dirty="0" smtClean="0"/>
              <a:t>"בקרקע המשכן" </a:t>
            </a:r>
            <a:r>
              <a:rPr lang="he-IL" dirty="0" err="1"/>
              <a:t>לכדאיסי</a:t>
            </a:r>
            <a:r>
              <a:rPr lang="he-IL" dirty="0"/>
              <a:t> בן יהודה </a:t>
            </a:r>
            <a:r>
              <a:rPr lang="he-IL" dirty="0" err="1"/>
              <a:t>ולכדאיסי</a:t>
            </a:r>
            <a:r>
              <a:rPr lang="he-IL" dirty="0"/>
              <a:t> בן מנחם הוא </a:t>
            </a:r>
            <a:r>
              <a:rPr lang="he-IL" dirty="0" err="1" smtClean="0"/>
              <a:t>דאתי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10" name="הסבר מלבני מעוגל 9"/>
          <p:cNvSpPr/>
          <p:nvPr/>
        </p:nvSpPr>
        <p:spPr>
          <a:xfrm>
            <a:off x="611560" y="2780928"/>
            <a:ext cx="4248472" cy="2520280"/>
          </a:xfrm>
          <a:prstGeom prst="wedgeRoundRectCallout">
            <a:avLst>
              <a:gd name="adj1" fmla="val 41392"/>
              <a:gd name="adj2" fmla="val -5456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"בקרקע המשכן" -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איסי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בן יהודה 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להביא קרקע שילה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נוב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וגבעון ובית עולמים. </a:t>
            </a:r>
          </a:p>
          <a:p>
            <a:pPr>
              <a:lnSpc>
                <a:spcPct val="120000"/>
              </a:lnSpc>
            </a:pPr>
            <a:endParaRPr lang="he-IL" sz="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accent6">
                    <a:lumMod val="50000"/>
                  </a:schemeClr>
                </a:solidFill>
              </a:rPr>
              <a:t>איסי 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בן מנחם 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אינו צריך,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ומה בטומאה קלה לא חלק הכתוב,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בטומאת אשת איש חמורה לא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כ''ש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א''כ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מה </a:t>
            </a:r>
            <a:r>
              <a:rPr lang="he-IL" sz="1500" dirty="0" err="1">
                <a:solidFill>
                  <a:schemeClr val="accent6">
                    <a:lumMod val="50000"/>
                  </a:schemeClr>
                </a:solidFill>
              </a:rPr>
              <a:t>ת''ל</a:t>
            </a:r>
            <a:r>
              <a:rPr lang="he-IL" sz="1500" dirty="0">
                <a:solidFill>
                  <a:schemeClr val="accent6">
                    <a:lumMod val="50000"/>
                  </a:schemeClr>
                </a:solidFill>
              </a:rPr>
              <a:t> בקרקע המשכן? שלא יביא מתוך קופתו.</a:t>
            </a:r>
          </a:p>
        </p:txBody>
      </p:sp>
    </p:spTree>
    <p:extLst>
      <p:ext uri="{BB962C8B-B14F-4D97-AF65-F5344CB8AC3E}">
        <p14:creationId xmlns:p14="http://schemas.microsoft.com/office/powerpoint/2010/main" val="413889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260648"/>
            <a:ext cx="7200800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איבעיא</a:t>
            </a:r>
            <a:r>
              <a:rPr lang="he-IL" dirty="0" smtClean="0"/>
              <a:t> להו: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אין </a:t>
            </a:r>
            <a:r>
              <a:rPr lang="he-IL" dirty="0"/>
              <a:t>שם עפר </a:t>
            </a:r>
            <a:r>
              <a:rPr lang="he-IL" dirty="0" smtClean="0"/>
              <a:t>- מהו </a:t>
            </a:r>
            <a:r>
              <a:rPr lang="he-IL" dirty="0" err="1"/>
              <a:t>שיתן</a:t>
            </a:r>
            <a:r>
              <a:rPr lang="he-IL" dirty="0"/>
              <a:t> </a:t>
            </a:r>
            <a:r>
              <a:rPr lang="he-IL" dirty="0" smtClean="0"/>
              <a:t>אפר?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אליבא </a:t>
            </a:r>
            <a:r>
              <a:rPr lang="he-IL" dirty="0" err="1"/>
              <a:t>דבית</a:t>
            </a:r>
            <a:r>
              <a:rPr lang="he-IL" dirty="0"/>
              <a:t> שמאי לא </a:t>
            </a:r>
            <a:r>
              <a:rPr lang="he-IL" dirty="0" err="1"/>
              <a:t>תיבעי</a:t>
            </a:r>
            <a:r>
              <a:rPr lang="he-IL" dirty="0"/>
              <a:t> </a:t>
            </a:r>
            <a:r>
              <a:rPr lang="he-IL" dirty="0" smtClean="0"/>
              <a:t>לך, </a:t>
            </a: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/>
              <a:t>לא מצינו אפר שקרוי </a:t>
            </a:r>
            <a:r>
              <a:rPr lang="he-IL" dirty="0" smtClean="0"/>
              <a:t>עפר.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כי </a:t>
            </a:r>
            <a:r>
              <a:rPr lang="he-IL" dirty="0" err="1"/>
              <a:t>תיבעי</a:t>
            </a:r>
            <a:r>
              <a:rPr lang="he-IL" dirty="0"/>
              <a:t> לך אליבא </a:t>
            </a:r>
            <a:r>
              <a:rPr lang="he-IL" dirty="0" err="1"/>
              <a:t>דבית</a:t>
            </a:r>
            <a:r>
              <a:rPr lang="he-IL" dirty="0"/>
              <a:t> </a:t>
            </a:r>
            <a:r>
              <a:rPr lang="he-IL" dirty="0" smtClean="0"/>
              <a:t>הלל, </a:t>
            </a:r>
            <a:r>
              <a:rPr lang="he-IL" dirty="0" err="1" smtClean="0"/>
              <a:t>דאמרי</a:t>
            </a:r>
            <a:r>
              <a:rPr lang="he-IL" dirty="0" smtClean="0"/>
              <a:t> </a:t>
            </a:r>
            <a:r>
              <a:rPr lang="he-IL" dirty="0"/>
              <a:t>מצינו אפר שקרוי עפר -</a:t>
            </a:r>
            <a:r>
              <a:rPr lang="he-IL" dirty="0" smtClean="0"/>
              <a:t> מאי?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אע</a:t>
            </a:r>
            <a:r>
              <a:rPr lang="he-IL" dirty="0"/>
              <a:t>''ג </a:t>
            </a:r>
            <a:r>
              <a:rPr lang="he-IL" dirty="0" err="1"/>
              <a:t>דאיקרי</a:t>
            </a:r>
            <a:r>
              <a:rPr lang="he-IL" dirty="0"/>
              <a:t> </a:t>
            </a:r>
            <a:r>
              <a:rPr lang="he-IL" dirty="0" smtClean="0"/>
              <a:t>עפר, </a:t>
            </a:r>
            <a:r>
              <a:rPr lang="he-IL" dirty="0"/>
              <a:t>הכא </a:t>
            </a:r>
            <a:r>
              <a:rPr lang="he-IL" dirty="0" smtClean="0"/>
              <a:t>"בקרקע המשכן" כתיב,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או </a:t>
            </a:r>
            <a:r>
              <a:rPr lang="he-IL" dirty="0"/>
              <a:t>דילמא האי </a:t>
            </a:r>
            <a:r>
              <a:rPr lang="he-IL" dirty="0" smtClean="0"/>
              <a:t>"בקרקע המשכן" </a:t>
            </a:r>
            <a:r>
              <a:rPr lang="he-IL" dirty="0" err="1"/>
              <a:t>לכדאיסי</a:t>
            </a:r>
            <a:r>
              <a:rPr lang="he-IL" dirty="0"/>
              <a:t> בן יהודה </a:t>
            </a:r>
            <a:r>
              <a:rPr lang="he-IL" dirty="0" err="1"/>
              <a:t>ולכדאיסי</a:t>
            </a:r>
            <a:r>
              <a:rPr lang="he-IL" dirty="0"/>
              <a:t> בן מנחם הוא </a:t>
            </a:r>
            <a:r>
              <a:rPr lang="he-IL" dirty="0" err="1" smtClean="0"/>
              <a:t>דאתי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dirty="0" err="1"/>
              <a:t>דא''ר</a:t>
            </a:r>
            <a:r>
              <a:rPr lang="he-IL" dirty="0"/>
              <a:t> יוחנן משום ר' </a:t>
            </a:r>
            <a:r>
              <a:rPr lang="he-IL" dirty="0" smtClean="0"/>
              <a:t>ישמעאל: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בשלשה </a:t>
            </a:r>
            <a:r>
              <a:rPr lang="he-IL" dirty="0"/>
              <a:t>מקומות הלכה עוקבת </a:t>
            </a:r>
            <a:r>
              <a:rPr lang="he-IL" dirty="0" smtClean="0"/>
              <a:t>מקרא 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התורה </a:t>
            </a:r>
            <a:r>
              <a:rPr lang="he-IL" dirty="0"/>
              <a:t>אמרה "</a:t>
            </a:r>
            <a:r>
              <a:rPr lang="he-IL" dirty="0" smtClean="0"/>
              <a:t>בעפר" </a:t>
            </a:r>
            <a:r>
              <a:rPr lang="he-IL" dirty="0"/>
              <a:t>והלכה בכל </a:t>
            </a:r>
            <a:r>
              <a:rPr lang="he-IL" dirty="0" smtClean="0"/>
              <a:t>דבר.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התורה </a:t>
            </a:r>
            <a:r>
              <a:rPr lang="he-IL" dirty="0"/>
              <a:t>אמרה </a:t>
            </a:r>
            <a:r>
              <a:rPr lang="he-IL" dirty="0" smtClean="0"/>
              <a:t>"בתער" </a:t>
            </a:r>
            <a:r>
              <a:rPr lang="he-IL" dirty="0"/>
              <a:t>והלכה בכל </a:t>
            </a:r>
            <a:r>
              <a:rPr lang="he-IL" dirty="0" smtClean="0"/>
              <a:t>דבר.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התורה </a:t>
            </a:r>
            <a:r>
              <a:rPr lang="he-IL" dirty="0"/>
              <a:t>אמרה </a:t>
            </a:r>
            <a:r>
              <a:rPr lang="he-IL" dirty="0" smtClean="0"/>
              <a:t>"ספר" </a:t>
            </a:r>
            <a:r>
              <a:rPr lang="he-IL" dirty="0"/>
              <a:t>והלכה בכל </a:t>
            </a:r>
            <a:r>
              <a:rPr lang="he-IL" dirty="0" smtClean="0"/>
              <a:t>דבר.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- ואם </a:t>
            </a:r>
            <a:r>
              <a:rPr lang="he-IL" dirty="0"/>
              <a:t>איתא </a:t>
            </a:r>
            <a:r>
              <a:rPr lang="he-IL" dirty="0" err="1"/>
              <a:t>ליחשוב</a:t>
            </a:r>
            <a:r>
              <a:rPr lang="he-IL" dirty="0"/>
              <a:t>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smtClean="0"/>
              <a:t>האי!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תנא ושייר. 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ומאי </a:t>
            </a:r>
            <a:r>
              <a:rPr lang="he-IL" dirty="0"/>
              <a:t>שייר </a:t>
            </a:r>
            <a:r>
              <a:rPr lang="he-IL" dirty="0" err="1"/>
              <a:t>דהאי</a:t>
            </a:r>
            <a:r>
              <a:rPr lang="he-IL" dirty="0"/>
              <a:t> </a:t>
            </a:r>
            <a:r>
              <a:rPr lang="he-IL" dirty="0" smtClean="0"/>
              <a:t>שייר?</a:t>
            </a:r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שייר מצורע, </a:t>
            </a:r>
            <a:r>
              <a:rPr lang="he-IL" dirty="0" err="1" smtClean="0"/>
              <a:t>דתניא</a:t>
            </a:r>
            <a:r>
              <a:rPr lang="he-IL" dirty="0" smtClean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3" name="חץ שמאלה 2"/>
          <p:cNvSpPr/>
          <p:nvPr/>
        </p:nvSpPr>
        <p:spPr>
          <a:xfrm>
            <a:off x="5220072" y="6007640"/>
            <a:ext cx="100811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הסבר מלבני מעוגל 5"/>
          <p:cNvSpPr/>
          <p:nvPr/>
        </p:nvSpPr>
        <p:spPr>
          <a:xfrm>
            <a:off x="323528" y="2636912"/>
            <a:ext cx="4032448" cy="2448272"/>
          </a:xfrm>
          <a:prstGeom prst="wedgeRoundRectCallout">
            <a:avLst>
              <a:gd name="adj1" fmla="val 52561"/>
              <a:gd name="adj2" fmla="val 6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ויקרא </a:t>
            </a:r>
            <a:r>
              <a:rPr lang="he-IL" sz="1200" dirty="0" err="1" smtClean="0">
                <a:solidFill>
                  <a:schemeClr val="tx1"/>
                </a:solidFill>
              </a:rPr>
              <a:t>יז</a:t>
            </a:r>
            <a:r>
              <a:rPr lang="he-IL" sz="1200" dirty="0" smtClean="0">
                <a:solidFill>
                  <a:schemeClr val="tx1"/>
                </a:solidFill>
              </a:rPr>
              <a:t>/</a:t>
            </a:r>
            <a:r>
              <a:rPr lang="he-IL" sz="1200" dirty="0" err="1" smtClean="0">
                <a:solidFill>
                  <a:schemeClr val="tx1"/>
                </a:solidFill>
              </a:rPr>
              <a:t>יג</a:t>
            </a:r>
            <a:r>
              <a:rPr lang="he-IL" sz="12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ואיש איש מבני ישראל ומן הגר </a:t>
            </a:r>
            <a:r>
              <a:rPr lang="he-IL" sz="1200" dirty="0" err="1">
                <a:solidFill>
                  <a:srgbClr val="002060"/>
                </a:solidFill>
              </a:rPr>
              <a:t>הגר</a:t>
            </a:r>
            <a:r>
              <a:rPr lang="he-IL" sz="1200" dirty="0">
                <a:solidFill>
                  <a:srgbClr val="002060"/>
                </a:solidFill>
              </a:rPr>
              <a:t> בתוכם אשר יצוד ציד חיה או עוף אשר יאכל ושפך את דמו וכסהו </a:t>
            </a:r>
            <a:r>
              <a:rPr lang="he-IL" sz="1200" b="1" dirty="0">
                <a:solidFill>
                  <a:srgbClr val="002060"/>
                </a:solidFill>
              </a:rPr>
              <a:t>בעפר </a:t>
            </a:r>
            <a:endParaRPr lang="he-IL" sz="1200" b="1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he-IL" sz="7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במדבר ו/ה: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כל ימי נדר נזרו </a:t>
            </a:r>
            <a:r>
              <a:rPr lang="he-IL" sz="1200" b="1" dirty="0">
                <a:solidFill>
                  <a:srgbClr val="002060"/>
                </a:solidFill>
              </a:rPr>
              <a:t>תער</a:t>
            </a:r>
            <a:r>
              <a:rPr lang="he-IL" sz="1200" dirty="0">
                <a:solidFill>
                  <a:srgbClr val="002060"/>
                </a:solidFill>
              </a:rPr>
              <a:t> לא יעבר על ראשו עד מלאת הימם אשר </a:t>
            </a:r>
            <a:r>
              <a:rPr lang="he-IL" sz="1200" dirty="0" err="1">
                <a:solidFill>
                  <a:srgbClr val="002060"/>
                </a:solidFill>
              </a:rPr>
              <a:t>יזיר</a:t>
            </a:r>
            <a:r>
              <a:rPr lang="he-IL" sz="1200" dirty="0">
                <a:solidFill>
                  <a:srgbClr val="002060"/>
                </a:solidFill>
              </a:rPr>
              <a:t> ליהוה קדש יהיה גדל פרע שער ראשו </a:t>
            </a:r>
            <a:endParaRPr lang="he-IL" sz="12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he-IL" sz="7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דברים כד/א: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כי </a:t>
            </a:r>
            <a:r>
              <a:rPr lang="he-IL" sz="1200" dirty="0" err="1">
                <a:solidFill>
                  <a:srgbClr val="002060"/>
                </a:solidFill>
              </a:rPr>
              <a:t>יקח</a:t>
            </a:r>
            <a:r>
              <a:rPr lang="he-IL" sz="1200" dirty="0">
                <a:solidFill>
                  <a:srgbClr val="002060"/>
                </a:solidFill>
              </a:rPr>
              <a:t> איש </a:t>
            </a:r>
            <a:r>
              <a:rPr lang="he-IL" sz="1200" dirty="0" err="1">
                <a:solidFill>
                  <a:srgbClr val="002060"/>
                </a:solidFill>
              </a:rPr>
              <a:t>אשה</a:t>
            </a:r>
            <a:r>
              <a:rPr lang="he-IL" sz="1200" dirty="0">
                <a:solidFill>
                  <a:srgbClr val="002060"/>
                </a:solidFill>
              </a:rPr>
              <a:t> ובעלה והיה אם לא תמצא חן בעיניו כי מצא בה ערות דבר וכתב לה </a:t>
            </a:r>
            <a:r>
              <a:rPr lang="he-IL" sz="1200" b="1" dirty="0">
                <a:solidFill>
                  <a:srgbClr val="002060"/>
                </a:solidFill>
              </a:rPr>
              <a:t>ספר</a:t>
            </a:r>
            <a:r>
              <a:rPr lang="he-IL" sz="1200" dirty="0">
                <a:solidFill>
                  <a:srgbClr val="002060"/>
                </a:solidFill>
              </a:rPr>
              <a:t> כריתת ונתן בידה ושלחה מביתו </a:t>
            </a:r>
          </a:p>
        </p:txBody>
      </p:sp>
    </p:spTree>
    <p:extLst>
      <p:ext uri="{BB962C8B-B14F-4D97-AF65-F5344CB8AC3E}">
        <p14:creationId xmlns:p14="http://schemas.microsoft.com/office/powerpoint/2010/main" val="418987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8648" y="-23616"/>
            <a:ext cx="7632848" cy="36656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שייר מצורע, </a:t>
            </a:r>
            <a:r>
              <a:rPr lang="he-IL" sz="1550" dirty="0" err="1"/>
              <a:t>דתניא</a:t>
            </a:r>
            <a:r>
              <a:rPr lang="he-IL" sz="155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והיה ביום השביעי יגלח את כל שערו" - כלל.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"את ראשו ואת זקנו ואת גבות עיניו" - פרט.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"ואת כל שערו יגלח" - חזר וכלל.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כלל ופרט וכלל אי אתה דן אלא כעין הפרט: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מה פרט מפורש מקום כינוס שער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ונראה,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אף כל מקום כינוס שער ונראה.</a:t>
            </a:r>
          </a:p>
          <a:p>
            <a:pPr>
              <a:lnSpc>
                <a:spcPct val="120000"/>
              </a:lnSpc>
            </a:pPr>
            <a:endParaRPr lang="he-IL" sz="2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מה רבי?  רבי </a:t>
            </a:r>
            <a:r>
              <a:rPr lang="he-IL" sz="1550" dirty="0"/>
              <a:t>שיער </a:t>
            </a:r>
            <a:r>
              <a:rPr lang="he-IL" sz="1550" dirty="0" smtClean="0"/>
              <a:t>הרגלים.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מאי מיעט?  מיעט </a:t>
            </a:r>
            <a:r>
              <a:rPr lang="he-IL" sz="1550" dirty="0" err="1"/>
              <a:t>דבית</a:t>
            </a:r>
            <a:r>
              <a:rPr lang="he-IL" sz="1550" dirty="0"/>
              <a:t> השחי </a:t>
            </a:r>
            <a:r>
              <a:rPr lang="he-IL" sz="1550" dirty="0" err="1"/>
              <a:t>ודכוליה</a:t>
            </a:r>
            <a:r>
              <a:rPr lang="he-IL" sz="1550" dirty="0"/>
              <a:t> </a:t>
            </a:r>
            <a:r>
              <a:rPr lang="he-IL" sz="1550" dirty="0" smtClean="0"/>
              <a:t>גופיה.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והלכתא - </a:t>
            </a:r>
            <a:r>
              <a:rPr lang="he-IL" sz="1550" dirty="0"/>
              <a:t>מגלח </a:t>
            </a:r>
            <a:r>
              <a:rPr lang="he-IL" sz="1550" dirty="0" smtClean="0"/>
              <a:t>כדלעת,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דתנן</a:t>
            </a:r>
            <a:r>
              <a:rPr lang="he-IL" sz="1550" dirty="0" smtClean="0"/>
              <a:t>: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בא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לו להקיף את המצורע מעביר תער על כל בשרו.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וקתני</a:t>
            </a:r>
            <a:r>
              <a:rPr lang="he-IL" sz="1550" dirty="0" smtClean="0"/>
              <a:t> סיפא: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וביום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השביעי מגלחו תגלחת שניה כתגלחת ראשונה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550" dirty="0" smtClean="0"/>
          </a:p>
          <a:p>
            <a:pPr>
              <a:lnSpc>
                <a:spcPct val="120000"/>
              </a:lnSpc>
            </a:pPr>
            <a:endParaRPr lang="he-IL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167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17290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8648" y="-23616"/>
            <a:ext cx="7632848" cy="712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שייר מצורע, </a:t>
            </a:r>
            <a:r>
              <a:rPr lang="he-IL" sz="1550" dirty="0" err="1"/>
              <a:t>דתניא</a:t>
            </a:r>
            <a:r>
              <a:rPr lang="he-IL" sz="155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והיה ביום השביעי יגלח את כל שערו" - כלל.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"את ראשו ואת זקנו ואת גבות עיניו" - פרט.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"ואת כל שערו יגלח" - חזר וכלל.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כלל ופרט וכלל אי אתה דן אלא כעין הפרט: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מה פרט מפורש מקום כינוס שער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ונראה,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אף כל מקום כינוס שער ונראה.</a:t>
            </a:r>
          </a:p>
          <a:p>
            <a:pPr>
              <a:lnSpc>
                <a:spcPct val="120000"/>
              </a:lnSpc>
            </a:pPr>
            <a:endParaRPr lang="he-IL" sz="2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מה רבי?  רבי </a:t>
            </a:r>
            <a:r>
              <a:rPr lang="he-IL" sz="1550" dirty="0"/>
              <a:t>שיער </a:t>
            </a:r>
            <a:r>
              <a:rPr lang="he-IL" sz="1550" dirty="0" smtClean="0"/>
              <a:t>הרגלים.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מאי מיעט?  מיעט </a:t>
            </a:r>
            <a:r>
              <a:rPr lang="he-IL" sz="1550" dirty="0" err="1"/>
              <a:t>דבית</a:t>
            </a:r>
            <a:r>
              <a:rPr lang="he-IL" sz="1550" dirty="0"/>
              <a:t> השחי </a:t>
            </a:r>
            <a:r>
              <a:rPr lang="he-IL" sz="1550" dirty="0" err="1"/>
              <a:t>ודכוליה</a:t>
            </a:r>
            <a:r>
              <a:rPr lang="he-IL" sz="1550" dirty="0"/>
              <a:t> </a:t>
            </a:r>
            <a:r>
              <a:rPr lang="he-IL" sz="1550" dirty="0" smtClean="0"/>
              <a:t>גופיה.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והלכתא - </a:t>
            </a:r>
            <a:r>
              <a:rPr lang="he-IL" sz="1550" dirty="0"/>
              <a:t>מגלח </a:t>
            </a:r>
            <a:r>
              <a:rPr lang="he-IL" sz="1550" dirty="0" smtClean="0"/>
              <a:t>כדלעת,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דתנן</a:t>
            </a:r>
            <a:r>
              <a:rPr lang="he-IL" sz="1550" dirty="0" smtClean="0"/>
              <a:t>: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בא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לו להקיף את המצורע מעביר תער על כל בשרו. </a:t>
            </a:r>
          </a:p>
          <a:p>
            <a:pPr>
              <a:lnSpc>
                <a:spcPct val="120000"/>
              </a:lnSpc>
            </a:pPr>
            <a:r>
              <a:rPr lang="he-IL" sz="1550" dirty="0" err="1" smtClean="0"/>
              <a:t>וקתני</a:t>
            </a:r>
            <a:r>
              <a:rPr lang="he-IL" sz="1550" dirty="0" smtClean="0"/>
              <a:t> סיפא: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וביום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השביעי מגלחו תגלחת שניה כתגלחת ראשונה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550" dirty="0" smtClean="0"/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אמר </a:t>
            </a:r>
            <a:r>
              <a:rPr lang="he-IL" sz="1550" dirty="0"/>
              <a:t>רב נחמן בר </a:t>
            </a:r>
            <a:r>
              <a:rPr lang="he-IL" sz="1550" dirty="0" smtClean="0"/>
              <a:t>יצחק: </a:t>
            </a:r>
            <a:r>
              <a:rPr lang="he-IL" sz="1550" dirty="0"/>
              <a:t>כי </a:t>
            </a:r>
            <a:r>
              <a:rPr lang="he-IL" sz="1550" dirty="0" err="1"/>
              <a:t>קא</a:t>
            </a:r>
            <a:r>
              <a:rPr lang="he-IL" sz="1550" dirty="0"/>
              <a:t> </a:t>
            </a:r>
            <a:r>
              <a:rPr lang="he-IL" sz="1550" dirty="0" err="1"/>
              <a:t>חשיב</a:t>
            </a:r>
            <a:r>
              <a:rPr lang="he-IL" sz="1550" dirty="0"/>
              <a:t> הלכה עוקבת </a:t>
            </a:r>
            <a:r>
              <a:rPr lang="he-IL" sz="1550" dirty="0" smtClean="0"/>
              <a:t>מקרא, </a:t>
            </a:r>
            <a:r>
              <a:rPr lang="he-IL" sz="1550" dirty="0"/>
              <a:t>הא עוקבת מדרבנן </a:t>
            </a:r>
            <a:r>
              <a:rPr lang="he-IL" sz="1550" dirty="0" smtClean="0"/>
              <a:t>היא.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רב </a:t>
            </a:r>
            <a:r>
              <a:rPr lang="he-IL" sz="1550" dirty="0" err="1"/>
              <a:t>פפא</a:t>
            </a:r>
            <a:r>
              <a:rPr lang="he-IL" sz="1550" dirty="0"/>
              <a:t> </a:t>
            </a:r>
            <a:r>
              <a:rPr lang="he-IL" sz="1550" dirty="0" smtClean="0"/>
              <a:t>אמר: </a:t>
            </a:r>
            <a:r>
              <a:rPr lang="he-IL" sz="1550" dirty="0"/>
              <a:t>כי </a:t>
            </a:r>
            <a:r>
              <a:rPr lang="he-IL" sz="1550" dirty="0" err="1"/>
              <a:t>קא</a:t>
            </a:r>
            <a:r>
              <a:rPr lang="he-IL" sz="1550" dirty="0"/>
              <a:t> </a:t>
            </a:r>
            <a:r>
              <a:rPr lang="he-IL" sz="1550" dirty="0" err="1"/>
              <a:t>חשיב</a:t>
            </a:r>
            <a:r>
              <a:rPr lang="he-IL" sz="1550" dirty="0"/>
              <a:t> הלכה עוקבת </a:t>
            </a:r>
            <a:r>
              <a:rPr lang="he-IL" sz="1550" dirty="0" smtClean="0"/>
              <a:t>ועוקרת, </a:t>
            </a:r>
            <a:r>
              <a:rPr lang="he-IL" sz="1550" dirty="0"/>
              <a:t>הא עוקבת ומוספת </a:t>
            </a:r>
            <a:r>
              <a:rPr lang="he-IL" sz="1550" dirty="0" smtClean="0"/>
              <a:t>היא.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550" dirty="0" smtClean="0"/>
              <a:t>רב אשי אמר: הא </a:t>
            </a:r>
            <a:r>
              <a:rPr lang="he-IL" sz="1550" dirty="0" err="1"/>
              <a:t>מתניתא</a:t>
            </a:r>
            <a:r>
              <a:rPr lang="he-IL" sz="1550" dirty="0"/>
              <a:t> מני </a:t>
            </a:r>
            <a:r>
              <a:rPr lang="he-IL" sz="1550" dirty="0" smtClean="0"/>
              <a:t>- רבי </a:t>
            </a:r>
            <a:r>
              <a:rPr lang="he-IL" sz="1550" dirty="0"/>
              <a:t>ישמעאל היא </a:t>
            </a:r>
            <a:r>
              <a:rPr lang="he-IL" sz="1550" dirty="0" err="1"/>
              <a:t>דדריש</a:t>
            </a:r>
            <a:r>
              <a:rPr lang="he-IL" sz="1550" dirty="0"/>
              <a:t> כללי </a:t>
            </a:r>
            <a:r>
              <a:rPr lang="he-IL" sz="1550" dirty="0" smtClean="0"/>
              <a:t>ופרטי, כדלעת </a:t>
            </a:r>
            <a:r>
              <a:rPr lang="he-IL" sz="1550" dirty="0"/>
              <a:t>מני </a:t>
            </a:r>
            <a:r>
              <a:rPr lang="he-IL" sz="1550" dirty="0" smtClean="0"/>
              <a:t>- </a:t>
            </a:r>
            <a:r>
              <a:rPr lang="he-IL" sz="1550" dirty="0" err="1" smtClean="0"/>
              <a:t>ר</a:t>
            </a:r>
            <a:r>
              <a:rPr lang="he-IL" sz="1550" dirty="0" err="1"/>
              <a:t>''ע</a:t>
            </a:r>
            <a:r>
              <a:rPr lang="he-IL" sz="1550" dirty="0"/>
              <a:t> היא </a:t>
            </a:r>
            <a:r>
              <a:rPr lang="he-IL" sz="1550" dirty="0" err="1"/>
              <a:t>דדריש</a:t>
            </a:r>
            <a:r>
              <a:rPr lang="he-IL" sz="1550" dirty="0"/>
              <a:t> ריבויי </a:t>
            </a:r>
            <a:r>
              <a:rPr lang="he-IL" sz="1550" dirty="0" smtClean="0"/>
              <a:t>ומיעוטי, </a:t>
            </a:r>
            <a:r>
              <a:rPr lang="he-IL" sz="1550" dirty="0" err="1" smtClean="0"/>
              <a:t>דתניא</a:t>
            </a:r>
            <a:r>
              <a:rPr lang="he-IL" sz="155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"והיה ביום השביעי יגלח את כל שערו"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ריבה,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"את ראשו ואת זקנו ואת גבות עיניו" </a:t>
            </a:r>
            <a:r>
              <a:rPr lang="he-IL" sz="155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מיעט,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"ואת כל שערו יגלח" - חזר וריבה.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ריבה ומיעט וריבה ריבה </a:t>
            </a:r>
            <a:r>
              <a:rPr lang="he-IL" sz="1550" dirty="0" err="1">
                <a:solidFill>
                  <a:schemeClr val="accent6">
                    <a:lumMod val="50000"/>
                  </a:schemeClr>
                </a:solidFill>
              </a:rPr>
              <a:t>הכל</a:t>
            </a:r>
            <a:r>
              <a:rPr lang="he-IL" sz="155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מאי ריבה? </a:t>
            </a:r>
            <a:r>
              <a:rPr lang="he-IL" sz="1550" dirty="0"/>
              <a:t>ריבה </a:t>
            </a:r>
            <a:r>
              <a:rPr lang="he-IL" sz="1550" dirty="0" err="1"/>
              <a:t>דכוליה</a:t>
            </a:r>
            <a:r>
              <a:rPr lang="he-IL" sz="1550" dirty="0"/>
              <a:t> </a:t>
            </a:r>
            <a:r>
              <a:rPr lang="he-IL" sz="1550" dirty="0" smtClean="0"/>
              <a:t>גופיה.</a:t>
            </a:r>
          </a:p>
          <a:p>
            <a:pPr>
              <a:lnSpc>
                <a:spcPct val="120000"/>
              </a:lnSpc>
            </a:pPr>
            <a:r>
              <a:rPr lang="he-IL" sz="1550" dirty="0" smtClean="0"/>
              <a:t>ומאי מיעט? </a:t>
            </a:r>
            <a:r>
              <a:rPr lang="he-IL" sz="1550" dirty="0"/>
              <a:t>מיעט שיער שבתוך </a:t>
            </a:r>
            <a:r>
              <a:rPr lang="he-IL" sz="1550" dirty="0" smtClean="0"/>
              <a:t>החוטם.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3113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6088" y="3547748"/>
            <a:ext cx="432048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700" dirty="0" smtClean="0"/>
              <a:t>①</a:t>
            </a:r>
          </a:p>
          <a:p>
            <a:endParaRPr lang="he-IL" sz="1300" dirty="0"/>
          </a:p>
          <a:p>
            <a:r>
              <a:rPr lang="he-IL" sz="1700" dirty="0" smtClean="0"/>
              <a:t>②</a:t>
            </a:r>
          </a:p>
          <a:p>
            <a:endParaRPr lang="he-IL" sz="1400" dirty="0"/>
          </a:p>
          <a:p>
            <a:r>
              <a:rPr lang="he-IL" sz="1700" dirty="0" smtClean="0"/>
              <a:t>③</a:t>
            </a:r>
            <a:endParaRPr lang="he-IL" sz="1700" dirty="0"/>
          </a:p>
        </p:txBody>
      </p:sp>
      <p:sp>
        <p:nvSpPr>
          <p:cNvPr id="6" name="TextBox 5"/>
          <p:cNvSpPr txBox="1"/>
          <p:nvPr/>
        </p:nvSpPr>
        <p:spPr>
          <a:xfrm>
            <a:off x="347882" y="45364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24581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8648" y="146936"/>
            <a:ext cx="7632848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F0000"/>
                </a:solidFill>
              </a:rPr>
              <a:t>איבעיא</a:t>
            </a:r>
            <a:r>
              <a:rPr lang="he-IL" sz="1200" dirty="0">
                <a:solidFill>
                  <a:srgbClr val="FF0000"/>
                </a:solidFill>
              </a:rPr>
              <a:t> להו: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אין שם עפר - מהו </a:t>
            </a:r>
            <a:r>
              <a:rPr lang="he-IL" sz="1200" dirty="0" err="1"/>
              <a:t>שיתן</a:t>
            </a:r>
            <a:r>
              <a:rPr lang="he-IL" sz="1200" dirty="0"/>
              <a:t> אפר?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אליבא </a:t>
            </a:r>
            <a:r>
              <a:rPr lang="he-IL" sz="1200" dirty="0" err="1"/>
              <a:t>דבית</a:t>
            </a:r>
            <a:r>
              <a:rPr lang="he-IL" sz="1200" dirty="0"/>
              <a:t> שמאי לא </a:t>
            </a:r>
            <a:r>
              <a:rPr lang="he-IL" sz="1200" dirty="0" err="1"/>
              <a:t>תיבעי</a:t>
            </a:r>
            <a:r>
              <a:rPr lang="he-IL" sz="1200" dirty="0"/>
              <a:t> לך, </a:t>
            </a:r>
            <a:r>
              <a:rPr lang="he-IL" sz="1200" dirty="0" err="1"/>
              <a:t>דאמרי</a:t>
            </a:r>
            <a:r>
              <a:rPr lang="he-IL" sz="1200" dirty="0"/>
              <a:t> לא מצינו אפר שקרוי עפר.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כי </a:t>
            </a:r>
            <a:r>
              <a:rPr lang="he-IL" sz="1200" dirty="0" err="1"/>
              <a:t>תיבעי</a:t>
            </a:r>
            <a:r>
              <a:rPr lang="he-IL" sz="1200" dirty="0"/>
              <a:t> לך אליבא </a:t>
            </a:r>
            <a:r>
              <a:rPr lang="he-IL" sz="1200" dirty="0" err="1"/>
              <a:t>דבית</a:t>
            </a:r>
            <a:r>
              <a:rPr lang="he-IL" sz="1200" dirty="0"/>
              <a:t> הלל, </a:t>
            </a:r>
            <a:r>
              <a:rPr lang="he-IL" sz="1200" dirty="0" err="1"/>
              <a:t>דאמרי</a:t>
            </a:r>
            <a:r>
              <a:rPr lang="he-IL" sz="1200" dirty="0"/>
              <a:t> מצינו אפר שקרוי עפר - מאי?</a:t>
            </a:r>
          </a:p>
          <a:p>
            <a:pPr>
              <a:lnSpc>
                <a:spcPct val="120000"/>
              </a:lnSpc>
            </a:pPr>
            <a:r>
              <a:rPr lang="he-IL" sz="1200" dirty="0" err="1"/>
              <a:t>אע</a:t>
            </a:r>
            <a:r>
              <a:rPr lang="he-IL" sz="1200" dirty="0"/>
              <a:t>''ג </a:t>
            </a:r>
            <a:r>
              <a:rPr lang="he-IL" sz="1200" dirty="0" err="1"/>
              <a:t>דאיקרי</a:t>
            </a:r>
            <a:r>
              <a:rPr lang="he-IL" sz="1200" dirty="0"/>
              <a:t> עפר, הכא "בקרקע המשכן" כתיב</a:t>
            </a:r>
            <a:r>
              <a:rPr lang="he-IL" sz="1200" dirty="0" smtClean="0"/>
              <a:t>, או </a:t>
            </a:r>
            <a:r>
              <a:rPr lang="he-IL" sz="1200" dirty="0"/>
              <a:t>דילמא האי "בקרקע המשכן" </a:t>
            </a:r>
            <a:r>
              <a:rPr lang="he-IL" sz="1200" dirty="0" err="1"/>
              <a:t>לכדאיסי</a:t>
            </a:r>
            <a:r>
              <a:rPr lang="he-IL" sz="1200" dirty="0"/>
              <a:t> בן יהודה </a:t>
            </a:r>
            <a:r>
              <a:rPr lang="he-IL" sz="1200" dirty="0" err="1"/>
              <a:t>ולכדאיסי</a:t>
            </a:r>
            <a:r>
              <a:rPr lang="he-IL" sz="1200" dirty="0"/>
              <a:t> בן מנחם הוא </a:t>
            </a:r>
            <a:r>
              <a:rPr lang="he-IL" sz="1200" dirty="0" err="1"/>
              <a:t>דאתי</a:t>
            </a:r>
            <a:r>
              <a:rPr lang="he-IL" sz="1200" dirty="0"/>
              <a:t>?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F0000"/>
                </a:solidFill>
              </a:rPr>
              <a:t>ת''ש</a:t>
            </a:r>
            <a:r>
              <a:rPr lang="he-IL" sz="1200" dirty="0">
                <a:solidFill>
                  <a:srgbClr val="FF0000"/>
                </a:solidFill>
              </a:rPr>
              <a:t> </a:t>
            </a:r>
            <a:r>
              <a:rPr lang="he-IL" sz="1200" dirty="0" err="1">
                <a:solidFill>
                  <a:srgbClr val="FF0000"/>
                </a:solidFill>
              </a:rPr>
              <a:t>דא''ר</a:t>
            </a:r>
            <a:r>
              <a:rPr lang="he-IL" sz="1200" dirty="0">
                <a:solidFill>
                  <a:srgbClr val="FF0000"/>
                </a:solidFill>
              </a:rPr>
              <a:t> יוחנן משום ר' ישמעאל: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בשלשה מקומות הלכה עוקבת מקרא -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התורה אמרה "בעפר" והלכה בכל דבר.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התורה אמרה "בתער" והלכה בכל דבר.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התורה אמרה "ספר" והלכה בכל דבר.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- ואם איתא </a:t>
            </a:r>
            <a:r>
              <a:rPr lang="he-IL" sz="1200" dirty="0" err="1"/>
              <a:t>ליחשוב</a:t>
            </a:r>
            <a:r>
              <a:rPr lang="he-IL" sz="1200" dirty="0"/>
              <a:t> </a:t>
            </a:r>
            <a:r>
              <a:rPr lang="he-IL" sz="1200" dirty="0" err="1"/>
              <a:t>נמי</a:t>
            </a:r>
            <a:r>
              <a:rPr lang="he-IL" sz="1200" dirty="0"/>
              <a:t> האי!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F0000"/>
                </a:solidFill>
              </a:rPr>
              <a:t>תנא ושייר.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200" dirty="0"/>
              <a:t>ומאי שייר </a:t>
            </a:r>
            <a:r>
              <a:rPr lang="he-IL" sz="1200" dirty="0" err="1"/>
              <a:t>דהאי</a:t>
            </a:r>
            <a:r>
              <a:rPr lang="he-IL" sz="1200" dirty="0"/>
              <a:t> שייר?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200" dirty="0" smtClean="0"/>
              <a:t>שייר </a:t>
            </a:r>
            <a:r>
              <a:rPr lang="he-IL" sz="1200" dirty="0"/>
              <a:t>מצורע, </a:t>
            </a:r>
            <a:r>
              <a:rPr lang="he-IL" sz="1200" dirty="0" err="1"/>
              <a:t>דתניא</a:t>
            </a:r>
            <a:r>
              <a:rPr lang="he-IL" sz="12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והיה ביום השביעי יגלח את כל שערו" - כלל.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"את ראשו ואת זקנו ואת גבות עיניו" - פרט.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"ואת כל שערו יגלח" - חזר וכלל.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כלל ופרט וכלל אי אתה דן אלא כעין הפרט: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מה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פרט מפורש מקום כינוס שער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ונראה,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אף כל מקום כינוס שער ונראה.</a:t>
            </a:r>
          </a:p>
          <a:p>
            <a:pPr>
              <a:lnSpc>
                <a:spcPct val="120000"/>
              </a:lnSpc>
            </a:pPr>
            <a:r>
              <a:rPr lang="he-IL" sz="1200" dirty="0" smtClean="0"/>
              <a:t>מה רבי?  רבי </a:t>
            </a:r>
            <a:r>
              <a:rPr lang="he-IL" sz="1200" dirty="0"/>
              <a:t>שיער </a:t>
            </a:r>
            <a:r>
              <a:rPr lang="he-IL" sz="1200" dirty="0" smtClean="0"/>
              <a:t>הרגלים. מאי מיעט?  מיעט </a:t>
            </a:r>
            <a:r>
              <a:rPr lang="he-IL" sz="1200" dirty="0" err="1"/>
              <a:t>דבית</a:t>
            </a:r>
            <a:r>
              <a:rPr lang="he-IL" sz="1200" dirty="0"/>
              <a:t> השחי </a:t>
            </a:r>
            <a:r>
              <a:rPr lang="he-IL" sz="1200" dirty="0" err="1"/>
              <a:t>ודכוליה</a:t>
            </a:r>
            <a:r>
              <a:rPr lang="he-IL" sz="1200" dirty="0"/>
              <a:t> </a:t>
            </a:r>
            <a:r>
              <a:rPr lang="he-IL" sz="1200" dirty="0" smtClean="0"/>
              <a:t>גופיה. </a:t>
            </a:r>
          </a:p>
          <a:p>
            <a:pPr>
              <a:lnSpc>
                <a:spcPct val="120000"/>
              </a:lnSpc>
            </a:pPr>
            <a:r>
              <a:rPr lang="he-IL" sz="1200" dirty="0" smtClean="0"/>
              <a:t>והלכתא - </a:t>
            </a:r>
            <a:r>
              <a:rPr lang="he-IL" sz="1200" dirty="0"/>
              <a:t>מגלח </a:t>
            </a:r>
            <a:r>
              <a:rPr lang="he-IL" sz="1200" dirty="0" smtClean="0"/>
              <a:t>כדלעת, </a:t>
            </a:r>
          </a:p>
          <a:p>
            <a:pPr>
              <a:lnSpc>
                <a:spcPct val="120000"/>
              </a:lnSpc>
            </a:pPr>
            <a:r>
              <a:rPr lang="he-IL" sz="1200" dirty="0" err="1" smtClean="0"/>
              <a:t>דתנן</a:t>
            </a:r>
            <a:r>
              <a:rPr lang="he-IL" sz="1200" dirty="0" smtClean="0"/>
              <a:t>: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בא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לו להקיף את המצורע מעביר תער על כל בשרו.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dirty="0" err="1" smtClean="0"/>
              <a:t>וקתני</a:t>
            </a:r>
            <a:r>
              <a:rPr lang="he-IL" sz="1200" dirty="0" smtClean="0"/>
              <a:t> סיפא: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וביום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השביעי מגלחו תגלחת שניה כתגלחת ראשונה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200" dirty="0" smtClean="0"/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200" dirty="0" smtClean="0"/>
              <a:t>אמר </a:t>
            </a:r>
            <a:r>
              <a:rPr lang="he-IL" sz="1200" dirty="0"/>
              <a:t>רב נחמן בר </a:t>
            </a:r>
            <a:r>
              <a:rPr lang="he-IL" sz="1200" dirty="0" smtClean="0"/>
              <a:t>יצחק: </a:t>
            </a:r>
            <a:r>
              <a:rPr lang="he-IL" sz="1200" dirty="0"/>
              <a:t>כי </a:t>
            </a:r>
            <a:r>
              <a:rPr lang="he-IL" sz="1200" dirty="0" err="1"/>
              <a:t>קא</a:t>
            </a:r>
            <a:r>
              <a:rPr lang="he-IL" sz="1200" dirty="0"/>
              <a:t> </a:t>
            </a:r>
            <a:r>
              <a:rPr lang="he-IL" sz="1200" dirty="0" err="1"/>
              <a:t>חשיב</a:t>
            </a:r>
            <a:r>
              <a:rPr lang="he-IL" sz="1200" dirty="0"/>
              <a:t> הלכה עוקבת </a:t>
            </a:r>
            <a:r>
              <a:rPr lang="he-IL" sz="1200" dirty="0" smtClean="0"/>
              <a:t>מקרא, </a:t>
            </a:r>
            <a:r>
              <a:rPr lang="he-IL" sz="1200" dirty="0"/>
              <a:t>הא עוקבת מדרבנן </a:t>
            </a:r>
            <a:r>
              <a:rPr lang="he-IL" sz="1200" dirty="0" smtClean="0"/>
              <a:t>היא.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200" dirty="0" smtClean="0"/>
              <a:t>רב </a:t>
            </a:r>
            <a:r>
              <a:rPr lang="he-IL" sz="1200" dirty="0" err="1"/>
              <a:t>פפא</a:t>
            </a:r>
            <a:r>
              <a:rPr lang="he-IL" sz="1200" dirty="0"/>
              <a:t> </a:t>
            </a:r>
            <a:r>
              <a:rPr lang="he-IL" sz="1200" dirty="0" smtClean="0"/>
              <a:t>אמר: </a:t>
            </a:r>
            <a:r>
              <a:rPr lang="he-IL" sz="1200" dirty="0"/>
              <a:t>כי </a:t>
            </a:r>
            <a:r>
              <a:rPr lang="he-IL" sz="1200" dirty="0" err="1"/>
              <a:t>קא</a:t>
            </a:r>
            <a:r>
              <a:rPr lang="he-IL" sz="1200" dirty="0"/>
              <a:t> </a:t>
            </a:r>
            <a:r>
              <a:rPr lang="he-IL" sz="1200" dirty="0" err="1"/>
              <a:t>חשיב</a:t>
            </a:r>
            <a:r>
              <a:rPr lang="he-IL" sz="1200" dirty="0"/>
              <a:t> הלכה עוקבת </a:t>
            </a:r>
            <a:r>
              <a:rPr lang="he-IL" sz="1200" dirty="0" smtClean="0"/>
              <a:t>ועוקרת, </a:t>
            </a:r>
            <a:r>
              <a:rPr lang="he-IL" sz="1200" dirty="0"/>
              <a:t>הא עוקבת ומוספת </a:t>
            </a:r>
            <a:r>
              <a:rPr lang="he-IL" sz="1200" dirty="0" smtClean="0"/>
              <a:t>היא.</a:t>
            </a:r>
          </a:p>
          <a:p>
            <a:pPr>
              <a:lnSpc>
                <a:spcPct val="120000"/>
              </a:lnSpc>
            </a:pPr>
            <a:endParaRPr lang="he-IL" sz="400" dirty="0" smtClean="0"/>
          </a:p>
          <a:p>
            <a:pPr>
              <a:lnSpc>
                <a:spcPct val="120000"/>
              </a:lnSpc>
            </a:pPr>
            <a:r>
              <a:rPr lang="he-IL" sz="1200" dirty="0" smtClean="0"/>
              <a:t>רב אשי אמר: הא </a:t>
            </a:r>
            <a:r>
              <a:rPr lang="he-IL" sz="1200" dirty="0" err="1"/>
              <a:t>מתניתא</a:t>
            </a:r>
            <a:r>
              <a:rPr lang="he-IL" sz="1200" dirty="0"/>
              <a:t> מני רבי ישמעאל היא </a:t>
            </a:r>
            <a:r>
              <a:rPr lang="he-IL" sz="1200" dirty="0" err="1"/>
              <a:t>דדריש</a:t>
            </a:r>
            <a:r>
              <a:rPr lang="he-IL" sz="1200" dirty="0"/>
              <a:t> כללי </a:t>
            </a:r>
            <a:r>
              <a:rPr lang="he-IL" sz="1200" dirty="0" smtClean="0"/>
              <a:t>ופרטי, כדלעת </a:t>
            </a:r>
            <a:r>
              <a:rPr lang="he-IL" sz="1200" dirty="0"/>
              <a:t>מני </a:t>
            </a:r>
            <a:r>
              <a:rPr lang="he-IL" sz="1200" dirty="0" err="1"/>
              <a:t>ר''ע</a:t>
            </a:r>
            <a:r>
              <a:rPr lang="he-IL" sz="1200" dirty="0"/>
              <a:t> היא </a:t>
            </a:r>
            <a:r>
              <a:rPr lang="he-IL" sz="1200" dirty="0" err="1"/>
              <a:t>דדריש</a:t>
            </a:r>
            <a:r>
              <a:rPr lang="he-IL" sz="1200" dirty="0"/>
              <a:t> ריבויי </a:t>
            </a:r>
            <a:r>
              <a:rPr lang="he-IL" sz="1200" dirty="0" smtClean="0"/>
              <a:t>ומיעוטי, </a:t>
            </a:r>
            <a:r>
              <a:rPr lang="he-IL" sz="1200" dirty="0" err="1" smtClean="0"/>
              <a:t>דתניא</a:t>
            </a:r>
            <a:r>
              <a:rPr lang="he-IL" sz="12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"והיה ביום השביעי יגלח את כל שערו"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ריבה,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את ראשו ואת זקנו ואת גבות עיניו"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מיעט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, "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ואת כל שערו יגלח" - חזר וריבה.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ריבה ומיעט וריבה ריבה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הכל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he-IL" sz="1200" dirty="0" smtClean="0"/>
              <a:t>מאי ריבה? </a:t>
            </a:r>
            <a:r>
              <a:rPr lang="he-IL" sz="1200" dirty="0"/>
              <a:t>ריבה </a:t>
            </a:r>
            <a:r>
              <a:rPr lang="he-IL" sz="1200" dirty="0" err="1"/>
              <a:t>דכוליה</a:t>
            </a:r>
            <a:r>
              <a:rPr lang="he-IL" sz="1200" dirty="0"/>
              <a:t> </a:t>
            </a:r>
            <a:r>
              <a:rPr lang="he-IL" sz="1200" dirty="0" smtClean="0"/>
              <a:t>גופיה. ומאי מיעט? </a:t>
            </a:r>
            <a:r>
              <a:rPr lang="he-IL" sz="1200" dirty="0"/>
              <a:t>מיעט שיער שבתוך </a:t>
            </a:r>
            <a:r>
              <a:rPr lang="he-IL" sz="1200" dirty="0" smtClean="0"/>
              <a:t>החוטם.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53928" y="35332"/>
            <a:ext cx="3113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8424" y="5397137"/>
            <a:ext cx="43204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/>
              <a:t>①</a:t>
            </a:r>
          </a:p>
          <a:p>
            <a:endParaRPr lang="he-IL" sz="800" dirty="0"/>
          </a:p>
          <a:p>
            <a:r>
              <a:rPr lang="he-IL" sz="1100" dirty="0" smtClean="0"/>
              <a:t>②</a:t>
            </a:r>
          </a:p>
          <a:p>
            <a:endParaRPr lang="he-IL" sz="900" dirty="0"/>
          </a:p>
          <a:p>
            <a:r>
              <a:rPr lang="he-IL" sz="1100" dirty="0" smtClean="0"/>
              <a:t>③</a:t>
            </a:r>
            <a:endParaRPr lang="he-IL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22832" y="59763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843808" y="2852936"/>
            <a:ext cx="5544616" cy="3838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3059832" y="2996952"/>
            <a:ext cx="5328592" cy="36948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48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</TotalTime>
  <Words>3482</Words>
  <Application>Microsoft Office PowerPoint</Application>
  <PresentationFormat>‫הצגה על המסך (4:3)</PresentationFormat>
  <Paragraphs>434</Paragraphs>
  <Slides>16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833</cp:revision>
  <dcterms:created xsi:type="dcterms:W3CDTF">2015-01-28T10:22:53Z</dcterms:created>
  <dcterms:modified xsi:type="dcterms:W3CDTF">2015-11-11T20:06:55Z</dcterms:modified>
</cp:coreProperties>
</file>