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276" r:id="rId2"/>
    <p:sldId id="348" r:id="rId3"/>
    <p:sldId id="349" r:id="rId4"/>
    <p:sldId id="350" r:id="rId5"/>
    <p:sldId id="351" r:id="rId6"/>
    <p:sldId id="352" r:id="rId7"/>
    <p:sldId id="354" r:id="rId8"/>
    <p:sldId id="355" r:id="rId9"/>
    <p:sldId id="356" r:id="rId10"/>
    <p:sldId id="357" r:id="rId11"/>
    <p:sldId id="293" r:id="rId12"/>
    <p:sldId id="274" r:id="rId1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83005" autoAdjust="0"/>
  </p:normalViewPr>
  <p:slideViewPr>
    <p:cSldViewPr>
      <p:cViewPr varScale="1">
        <p:scale>
          <a:sx n="58" d="100"/>
          <a:sy n="58" d="100"/>
        </p:scale>
        <p:origin x="16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63438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err="1" smtClean="0"/>
              <a:t>מ''ט</a:t>
            </a:r>
            <a:r>
              <a:rPr lang="he-IL" b="1" dirty="0" smtClean="0"/>
              <a:t> </a:t>
            </a:r>
            <a:r>
              <a:rPr lang="he-IL" b="1" dirty="0" err="1" smtClean="0"/>
              <a:t>דר''ש</a:t>
            </a:r>
            <a:r>
              <a:rPr lang="he-IL" dirty="0" smtClean="0"/>
              <a:t>. </a:t>
            </a:r>
            <a:r>
              <a:rPr lang="he-IL" dirty="0" err="1" smtClean="0"/>
              <a:t>דאמר</a:t>
            </a:r>
            <a:r>
              <a:rPr lang="he-IL" dirty="0" smtClean="0"/>
              <a:t> על גבי סיד כתבוה:</a:t>
            </a:r>
            <a:r>
              <a:rPr lang="he-IL" b="1" dirty="0" smtClean="0"/>
              <a:t> </a:t>
            </a:r>
          </a:p>
          <a:p>
            <a:pPr marL="0" marR="0" indent="0" algn="r" defTabSz="914400" rtl="1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smtClean="0"/>
              <a:t>על עסקי סיד</a:t>
            </a:r>
            <a:r>
              <a:rPr lang="he-IL" dirty="0" smtClean="0"/>
              <a:t>. שהתורה נכתבה עליו </a:t>
            </a:r>
            <a:r>
              <a:rPr lang="he-IL" dirty="0" err="1" smtClean="0"/>
              <a:t>והיתה</a:t>
            </a:r>
            <a:r>
              <a:rPr lang="he-IL" dirty="0" smtClean="0"/>
              <a:t> מגולה לפניהם ולא למדוה:</a:t>
            </a:r>
            <a:r>
              <a:rPr lang="he-IL" b="1" dirty="0" smtClean="0"/>
              <a:t> </a:t>
            </a:r>
          </a:p>
          <a:p>
            <a:pPr marL="0" marR="0" indent="0" algn="r" defTabSz="914400" rtl="1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smtClean="0"/>
              <a:t>אלא שריפה</a:t>
            </a:r>
            <a:r>
              <a:rPr lang="he-IL" dirty="0" smtClean="0"/>
              <a:t>. </a:t>
            </a:r>
            <a:r>
              <a:rPr lang="he-IL" dirty="0" err="1" smtClean="0"/>
              <a:t>גיהנם</a:t>
            </a:r>
            <a:r>
              <a:rPr lang="he-IL" dirty="0" smtClean="0"/>
              <a:t> שכל זמן שאין </a:t>
            </a:r>
            <a:r>
              <a:rPr lang="he-IL" dirty="0" err="1" smtClean="0"/>
              <a:t>מתגיירין</a:t>
            </a:r>
            <a:r>
              <a:rPr lang="he-IL" dirty="0" smtClean="0"/>
              <a:t> והם </a:t>
            </a:r>
            <a:r>
              <a:rPr lang="he-IL" dirty="0" err="1" smtClean="0"/>
              <a:t>קרויין</a:t>
            </a:r>
            <a:r>
              <a:rPr lang="he-IL" dirty="0" smtClean="0"/>
              <a:t> עמים אין חלקם אלא משרפות הסיד: </a:t>
            </a:r>
          </a:p>
          <a:p>
            <a:pPr marL="0" marR="0" indent="0" algn="r" defTabSz="914400" rtl="1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 smtClean="0"/>
          </a:p>
          <a:p>
            <a:pPr marL="0" marR="0" indent="0" algn="r" defTabSz="914400" rtl="1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 err="1" smtClean="0"/>
              <a:t>ה''ג</a:t>
            </a:r>
            <a:r>
              <a:rPr lang="he-IL" dirty="0" smtClean="0"/>
              <a:t> ושבית שביו לרבות כנענים </a:t>
            </a:r>
            <a:r>
              <a:rPr lang="he-IL" dirty="0" err="1" smtClean="0"/>
              <a:t>שבחו''ל</a:t>
            </a:r>
            <a:r>
              <a:rPr lang="he-IL" dirty="0" smtClean="0"/>
              <a:t> </a:t>
            </a:r>
            <a:r>
              <a:rPr lang="he-IL" dirty="0" err="1" smtClean="0"/>
              <a:t>דקרא</a:t>
            </a:r>
            <a:r>
              <a:rPr lang="he-IL" dirty="0" smtClean="0"/>
              <a:t> </a:t>
            </a:r>
            <a:r>
              <a:rPr lang="he-IL" dirty="0" err="1" smtClean="0"/>
              <a:t>בחו</a:t>
            </a:r>
            <a:r>
              <a:rPr lang="he-IL" dirty="0" smtClean="0"/>
              <a:t>''ל כתיב כי תצא למלחמה מארץ לחוצה לארץ והכי תניא בספרי כי תצא למלחמה במלחמת הרשות הכתוב מדבר </a:t>
            </a:r>
            <a:r>
              <a:rPr lang="he-IL" dirty="0" err="1" smtClean="0"/>
              <a:t>דכי</a:t>
            </a:r>
            <a:r>
              <a:rPr lang="he-IL" dirty="0" smtClean="0"/>
              <a:t> תצא משמע כשתעלה על דעתך לצאת ושבית שביו לרבות כנענים שבתוכם בא הכתוב להתיר כנענים שבחוצה לארץ ולקיים מהם יפת תואר שלא יהיו בכלל לא תחיה כל נשמה </a:t>
            </a:r>
            <a:r>
              <a:rPr lang="he-IL" dirty="0" err="1" smtClean="0"/>
              <a:t>דהאי</a:t>
            </a:r>
            <a:r>
              <a:rPr lang="he-IL" dirty="0" smtClean="0"/>
              <a:t> ושבית קרא </a:t>
            </a:r>
            <a:r>
              <a:rPr lang="he-IL" dirty="0" err="1" smtClean="0"/>
              <a:t>יתירא</a:t>
            </a:r>
            <a:r>
              <a:rPr lang="he-IL" dirty="0" smtClean="0"/>
              <a:t> הוא: </a:t>
            </a:r>
            <a:endParaRPr lang="he-IL" sz="1200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endParaRPr lang="he-IL" sz="1200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 smtClean="0">
                <a:solidFill>
                  <a:srgbClr val="002060"/>
                </a:solidFill>
              </a:rPr>
              <a:t>ישעיהו לג/</a:t>
            </a:r>
            <a:r>
              <a:rPr lang="he-IL" sz="1200" dirty="0" err="1" smtClean="0">
                <a:solidFill>
                  <a:srgbClr val="002060"/>
                </a:solidFill>
              </a:rPr>
              <a:t>יב</a:t>
            </a:r>
            <a:r>
              <a:rPr lang="he-IL" sz="1200" dirty="0" smtClean="0">
                <a:solidFill>
                  <a:srgbClr val="002060"/>
                </a:solidFill>
              </a:rPr>
              <a:t>:</a:t>
            </a:r>
            <a:r>
              <a:rPr lang="he-IL" sz="1200" baseline="0" dirty="0" smtClean="0">
                <a:solidFill>
                  <a:srgbClr val="002060"/>
                </a:solidFill>
              </a:rPr>
              <a:t> </a:t>
            </a:r>
            <a:r>
              <a:rPr lang="he-IL" dirty="0" smtClean="0"/>
              <a:t>וְהָיוּ עַמִּים, מִשְׂרְפוֹת שִׂיד; קוֹצִים כְּסוּחִים, בָּאֵשׁ </a:t>
            </a:r>
            <a:r>
              <a:rPr lang="he-IL" dirty="0" err="1" smtClean="0"/>
              <a:t>יִצַּתּו</a:t>
            </a:r>
            <a:r>
              <a:rPr lang="he-IL" dirty="0" smtClean="0"/>
              <a:t>ּ.</a:t>
            </a:r>
          </a:p>
          <a:p>
            <a:pPr>
              <a:lnSpc>
                <a:spcPct val="120000"/>
              </a:lnSpc>
            </a:pPr>
            <a:endParaRPr lang="he-IL" sz="1200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 smtClean="0">
                <a:solidFill>
                  <a:srgbClr val="002060"/>
                </a:solidFill>
              </a:rPr>
              <a:t>דברים </a:t>
            </a:r>
            <a:r>
              <a:rPr lang="he-IL" sz="1200" dirty="0" err="1" smtClean="0">
                <a:solidFill>
                  <a:srgbClr val="002060"/>
                </a:solidFill>
              </a:rPr>
              <a:t>כא</a:t>
            </a:r>
            <a:r>
              <a:rPr lang="he-IL" sz="1200" dirty="0" smtClean="0">
                <a:solidFill>
                  <a:srgbClr val="002060"/>
                </a:solidFill>
              </a:rPr>
              <a:t>/י: </a:t>
            </a:r>
            <a:r>
              <a:rPr lang="he-IL" dirty="0" smtClean="0"/>
              <a:t>כִּי-תֵצֵא לַמִּלְחָמָה, </a:t>
            </a:r>
            <a:r>
              <a:rPr lang="he-IL" dirty="0" err="1" smtClean="0"/>
              <a:t>עַל-אֹיְבֶיך</a:t>
            </a:r>
            <a:r>
              <a:rPr lang="he-IL" dirty="0" smtClean="0"/>
              <a:t>ָ; וּנְתָנוֹ יְהוָה </a:t>
            </a:r>
            <a:r>
              <a:rPr lang="he-IL" dirty="0" err="1" smtClean="0"/>
              <a:t>אֱלֹהֶיך</a:t>
            </a:r>
            <a:r>
              <a:rPr lang="he-IL" dirty="0" smtClean="0"/>
              <a:t>ָ, בְּיָדֶךָ--וְשָׁבִיתָ שִׁבְיוֹ</a:t>
            </a:r>
          </a:p>
          <a:p>
            <a:pPr>
              <a:lnSpc>
                <a:spcPct val="120000"/>
              </a:lnSpc>
            </a:pPr>
            <a:endParaRPr lang="he-IL" sz="1200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he-IL" b="1" dirty="0" smtClean="0"/>
              <a:t>כמאן כר' שמעון</a:t>
            </a:r>
            <a:r>
              <a:rPr lang="he-IL" dirty="0" smtClean="0"/>
              <a:t>. </a:t>
            </a:r>
            <a:r>
              <a:rPr lang="he-IL" dirty="0" err="1" smtClean="0"/>
              <a:t>דאמר</a:t>
            </a:r>
            <a:r>
              <a:rPr lang="he-IL" dirty="0" smtClean="0"/>
              <a:t> שכתב להם שיחזרו בתשובה ויקבלום </a:t>
            </a:r>
            <a:r>
              <a:rPr lang="he-IL" dirty="0" err="1" smtClean="0"/>
              <a:t>אלמא</a:t>
            </a:r>
            <a:r>
              <a:rPr lang="he-IL" dirty="0" smtClean="0"/>
              <a:t> לא היו </a:t>
            </a:r>
            <a:r>
              <a:rPr lang="he-IL" dirty="0" err="1" smtClean="0"/>
              <a:t>העומדין</a:t>
            </a:r>
            <a:r>
              <a:rPr lang="he-IL" dirty="0" smtClean="0"/>
              <a:t> חוץ </a:t>
            </a:r>
            <a:r>
              <a:rPr lang="he-IL" dirty="0" err="1" smtClean="0"/>
              <a:t>לגבולין</a:t>
            </a:r>
            <a:r>
              <a:rPr lang="he-IL" dirty="0" smtClean="0"/>
              <a:t> בכלל לא תחיה כל נשמה אבל </a:t>
            </a:r>
            <a:r>
              <a:rPr lang="he-IL" dirty="0" err="1" smtClean="0"/>
              <a:t>לר</a:t>
            </a:r>
            <a:r>
              <a:rPr lang="he-IL" dirty="0" smtClean="0"/>
              <a:t>' יהודה כולן בכלל לא תחיה</a:t>
            </a:r>
            <a:endParaRPr lang="he-IL" sz="1200" dirty="0" smtClean="0">
              <a:solidFill>
                <a:srgbClr val="002060"/>
              </a:solidFill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1713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וילכו </a:t>
            </a:r>
            <a:r>
              <a:rPr lang="he-IL" dirty="0" err="1" smtClean="0"/>
              <a:t>יתירא</a:t>
            </a:r>
            <a:r>
              <a:rPr lang="he-IL" dirty="0" smtClean="0"/>
              <a:t> הוא כיון </a:t>
            </a:r>
            <a:r>
              <a:rPr lang="he-IL" dirty="0" err="1" smtClean="0"/>
              <a:t>דכתיב</a:t>
            </a:r>
            <a:r>
              <a:rPr lang="he-IL" dirty="0" smtClean="0"/>
              <a:t> [לעיל] וישובו לא </a:t>
            </a:r>
            <a:r>
              <a:rPr lang="he-IL" dirty="0" err="1" smtClean="0"/>
              <a:t>הוה</a:t>
            </a:r>
            <a:r>
              <a:rPr lang="he-IL" dirty="0" smtClean="0"/>
              <a:t> ליה </a:t>
            </a:r>
            <a:r>
              <a:rPr lang="he-IL" dirty="0" err="1" smtClean="0"/>
              <a:t>למימר</a:t>
            </a:r>
            <a:r>
              <a:rPr lang="he-IL" dirty="0" smtClean="0"/>
              <a:t> אלא ויבאו אל משה וגו':</a:t>
            </a:r>
            <a:r>
              <a:rPr lang="he-IL" b="1" dirty="0" smtClean="0"/>
              <a:t> </a:t>
            </a:r>
          </a:p>
          <a:p>
            <a:r>
              <a:rPr lang="he-IL" b="1" dirty="0" smtClean="0"/>
              <a:t>מקיש הליכתן</a:t>
            </a:r>
            <a:r>
              <a:rPr lang="he-IL" dirty="0" smtClean="0"/>
              <a:t>. שהלכו לתור לביאתן:</a:t>
            </a:r>
            <a:r>
              <a:rPr lang="he-IL" b="1" dirty="0" smtClean="0"/>
              <a:t> </a:t>
            </a:r>
          </a:p>
          <a:p>
            <a:r>
              <a:rPr lang="he-IL" b="1" dirty="0" smtClean="0"/>
              <a:t>אף הליכתן בעצה רעה</a:t>
            </a:r>
            <a:r>
              <a:rPr lang="he-IL" dirty="0" smtClean="0"/>
              <a:t>. שמתחילה להוציא </a:t>
            </a:r>
            <a:r>
              <a:rPr lang="he-IL" dirty="0" err="1" smtClean="0"/>
              <a:t>דבה</a:t>
            </a:r>
            <a:r>
              <a:rPr lang="he-IL" dirty="0" smtClean="0"/>
              <a:t> </a:t>
            </a:r>
            <a:r>
              <a:rPr lang="he-IL" dirty="0" err="1" smtClean="0"/>
              <a:t>נתכוונו</a:t>
            </a:r>
            <a:r>
              <a:rPr lang="he-IL" dirty="0" smtClean="0"/>
              <a:t>:</a:t>
            </a:r>
            <a:r>
              <a:rPr lang="he-IL" b="1" dirty="0" smtClean="0"/>
              <a:t> </a:t>
            </a:r>
          </a:p>
          <a:p>
            <a:endParaRPr lang="he-IL" b="1" dirty="0" smtClean="0"/>
          </a:p>
          <a:p>
            <a:r>
              <a:rPr lang="he-IL" b="1" dirty="0" smtClean="0"/>
              <a:t>הסימן הוא על מאמרי רבי יוחנן בשם רבי מאיר במסכת זו, אמת זה המאמר שלפנינו, והשאר זה בהמשך המסכת.</a:t>
            </a:r>
          </a:p>
          <a:p>
            <a:endParaRPr lang="he-IL" b="1" dirty="0" smtClean="0"/>
          </a:p>
          <a:p>
            <a:r>
              <a:rPr lang="he-IL" b="1" dirty="0" smtClean="0"/>
              <a:t>אינו מתקיים</a:t>
            </a:r>
            <a:r>
              <a:rPr lang="he-IL" dirty="0" smtClean="0"/>
              <a:t>. </a:t>
            </a:r>
            <a:r>
              <a:rPr lang="he-IL" dirty="0" err="1" smtClean="0"/>
              <a:t>שמחזיקין</a:t>
            </a:r>
            <a:r>
              <a:rPr lang="he-IL" dirty="0" smtClean="0"/>
              <a:t> אותן </a:t>
            </a:r>
            <a:r>
              <a:rPr lang="he-IL" dirty="0" err="1" smtClean="0"/>
              <a:t>השומעין</a:t>
            </a:r>
            <a:r>
              <a:rPr lang="he-IL" dirty="0" smtClean="0"/>
              <a:t> </a:t>
            </a:r>
            <a:r>
              <a:rPr lang="he-IL" dirty="0" err="1" smtClean="0"/>
              <a:t>כבדאין</a:t>
            </a:r>
            <a:r>
              <a:rPr lang="he-IL" dirty="0" smtClean="0"/>
              <a:t> לפיכך אומר דבר אמת תחילה כדי שיאמינו ואף מרגלים לכך פתחו בשבח הארץ תחילה:</a:t>
            </a:r>
            <a:r>
              <a:rPr lang="he-IL" b="1" dirty="0" smtClean="0"/>
              <a:t> </a:t>
            </a:r>
          </a:p>
          <a:p>
            <a:endParaRPr lang="he-IL" b="1" dirty="0" smtClean="0"/>
          </a:p>
          <a:p>
            <a:r>
              <a:rPr lang="he-IL" b="1" dirty="0" err="1" smtClean="0"/>
              <a:t>ויהס</a:t>
            </a:r>
            <a:r>
              <a:rPr lang="he-IL" dirty="0" smtClean="0"/>
              <a:t>. שיתקן:</a:t>
            </a:r>
            <a:r>
              <a:rPr lang="he-IL" b="1" dirty="0" smtClean="0"/>
              <a:t> </a:t>
            </a:r>
          </a:p>
          <a:p>
            <a:r>
              <a:rPr lang="he-IL" b="1" dirty="0" smtClean="0"/>
              <a:t>אל משה</a:t>
            </a:r>
            <a:r>
              <a:rPr lang="he-IL" dirty="0" smtClean="0"/>
              <a:t>. בדברים שהתחיל לדבר במשה והיו סבורים שבגנותו רוצה לספר:</a:t>
            </a:r>
            <a:r>
              <a:rPr lang="he-IL" b="1" dirty="0" smtClean="0"/>
              <a:t> </a:t>
            </a:r>
          </a:p>
          <a:p>
            <a:r>
              <a:rPr lang="he-IL" b="1" dirty="0" smtClean="0"/>
              <a:t>גרסת ספרים אחרים: </a:t>
            </a:r>
            <a:r>
              <a:rPr lang="he-IL" b="1" dirty="0" err="1" smtClean="0"/>
              <a:t>דחזייה</a:t>
            </a:r>
            <a:r>
              <a:rPr lang="he-IL" b="1" dirty="0" smtClean="0"/>
              <a:t> ליהושע</a:t>
            </a:r>
          </a:p>
          <a:p>
            <a:r>
              <a:rPr lang="he-IL" b="1" dirty="0" err="1" smtClean="0"/>
              <a:t>דחזייה</a:t>
            </a:r>
            <a:r>
              <a:rPr lang="he-IL" dirty="0" smtClean="0"/>
              <a:t>. כלב ליהושע שרצה לדבר ושיתקוהו בנזיפה ואמרו לו ראש הקטוע ידבר מי שראשו קטוע שאין לו בנים ליטול חלק בארץ הוא ידבר בפנינו:</a:t>
            </a:r>
            <a:r>
              <a:rPr lang="he-IL" b="1" dirty="0" smtClean="0"/>
              <a:t> </a:t>
            </a:r>
          </a:p>
          <a:p>
            <a:r>
              <a:rPr lang="he-IL" b="1" dirty="0" smtClean="0"/>
              <a:t>בערוך</a:t>
            </a:r>
            <a:r>
              <a:rPr lang="he-IL" b="1" baseline="0" dirty="0" smtClean="0"/>
              <a:t> הפירוש הוא שראש השם שלו קטוע האות י היא קטועה</a:t>
            </a:r>
            <a:endParaRPr lang="he-IL" b="1" dirty="0" smtClean="0"/>
          </a:p>
          <a:p>
            <a:r>
              <a:rPr lang="he-IL" b="1" dirty="0" smtClean="0"/>
              <a:t>וחסמין לי</a:t>
            </a:r>
            <a:r>
              <a:rPr lang="he-IL" dirty="0" smtClean="0"/>
              <a:t>. משתקין אותי:</a:t>
            </a:r>
            <a:r>
              <a:rPr lang="he-IL" b="1" dirty="0" smtClean="0"/>
              <a:t> </a:t>
            </a:r>
          </a:p>
          <a:p>
            <a:r>
              <a:rPr lang="he-IL" b="1" dirty="0" smtClean="0"/>
              <a:t>עלה נעלה</a:t>
            </a:r>
            <a:r>
              <a:rPr lang="he-IL" dirty="0" smtClean="0"/>
              <a:t>. אף לשמים אם </a:t>
            </a:r>
            <a:r>
              <a:rPr lang="he-IL" dirty="0" err="1" smtClean="0"/>
              <a:t>יצוה</a:t>
            </a:r>
            <a:r>
              <a:rPr lang="he-IL" dirty="0" smtClean="0"/>
              <a:t> עלינו:</a:t>
            </a:r>
            <a:r>
              <a:rPr lang="he-IL" b="1" dirty="0" smtClean="0"/>
              <a:t> </a:t>
            </a:r>
          </a:p>
          <a:p>
            <a:endParaRPr lang="he-IL" b="1" dirty="0" smtClean="0"/>
          </a:p>
          <a:p>
            <a:r>
              <a:rPr lang="he-IL" b="1" dirty="0" smtClean="0"/>
              <a:t>במדבר </a:t>
            </a:r>
            <a:r>
              <a:rPr lang="he-IL" b="1" dirty="0" err="1" smtClean="0"/>
              <a:t>יג</a:t>
            </a:r>
            <a:r>
              <a:rPr lang="he-IL" b="1" dirty="0" smtClean="0"/>
              <a:t>/לא: </a:t>
            </a:r>
            <a:r>
              <a:rPr lang="he-IL" dirty="0" smtClean="0"/>
              <a:t>וְהָאֲנָשִׁים אֲשֶׁר-עָלוּ עִמּוֹ, אָמְרוּ, לֹא נוּכַל, לַעֲלוֹת אֶל-הָעָם:  כִּי-חָזָק הוּא, מִמֶּנּוּ.</a:t>
            </a:r>
            <a:endParaRPr lang="he-IL" b="1" dirty="0" smtClean="0"/>
          </a:p>
          <a:p>
            <a:r>
              <a:rPr lang="he-IL" b="1" dirty="0" smtClean="0"/>
              <a:t>ממנו</a:t>
            </a:r>
            <a:r>
              <a:rPr lang="he-IL" dirty="0" smtClean="0"/>
              <a:t>. מן </a:t>
            </a:r>
            <a:r>
              <a:rPr lang="he-IL" dirty="0" err="1" smtClean="0"/>
              <a:t>הקב''ה</a:t>
            </a:r>
            <a:r>
              <a:rPr lang="he-IL" dirty="0" smtClean="0"/>
              <a:t>:</a:t>
            </a:r>
            <a:r>
              <a:rPr lang="he-IL" b="1" dirty="0" smtClean="0"/>
              <a:t> </a:t>
            </a:r>
          </a:p>
          <a:p>
            <a:r>
              <a:rPr lang="he-IL" b="1" dirty="0" smtClean="0"/>
              <a:t>אל תקרי</a:t>
            </a:r>
            <a:r>
              <a:rPr lang="he-IL" dirty="0" smtClean="0"/>
              <a:t>. לא גרס שאין הפרש </a:t>
            </a:r>
            <a:r>
              <a:rPr lang="he-IL" dirty="0" err="1" smtClean="0"/>
              <a:t>קרייה</a:t>
            </a:r>
            <a:r>
              <a:rPr lang="he-IL" dirty="0" smtClean="0"/>
              <a:t> בין ממנו הנאמר על יחיד שנדברים עליו לממנו של רבים שאומרים על עצמן:</a:t>
            </a:r>
            <a:r>
              <a:rPr lang="he-IL" b="1" dirty="0" smtClean="0"/>
              <a:t> </a:t>
            </a:r>
          </a:p>
          <a:p>
            <a:r>
              <a:rPr lang="he-IL" b="1" dirty="0" smtClean="0"/>
              <a:t>אינו יכול להוציא כליו</a:t>
            </a:r>
            <a:r>
              <a:rPr lang="he-IL" dirty="0" smtClean="0"/>
              <a:t>. אם הפקידם שם:</a:t>
            </a:r>
            <a:r>
              <a:rPr lang="he-IL" b="1" dirty="0" smtClean="0"/>
              <a:t> </a:t>
            </a:r>
          </a:p>
          <a:p>
            <a:r>
              <a:rPr lang="he-IL" b="1" dirty="0" smtClean="0"/>
              <a:t>בעל הבית</a:t>
            </a:r>
            <a:r>
              <a:rPr lang="he-IL" dirty="0" smtClean="0"/>
              <a:t>. אדון העולם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0279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b="1" dirty="0" smtClean="0"/>
              <a:t>אני </a:t>
            </a:r>
            <a:r>
              <a:rPr lang="he-IL" b="1" dirty="0" err="1" smtClean="0"/>
              <a:t>חשבתיה</a:t>
            </a:r>
            <a:r>
              <a:rPr lang="he-IL" b="1" dirty="0" smtClean="0"/>
              <a:t> לטובה</a:t>
            </a:r>
            <a:r>
              <a:rPr lang="he-IL" dirty="0" smtClean="0"/>
              <a:t>. שהראיתיה להם כאוכלת יושביה שמתים בה תדיר:</a:t>
            </a:r>
            <a:r>
              <a:rPr lang="he-IL" b="1" dirty="0" smtClean="0"/>
              <a:t> </a:t>
            </a:r>
          </a:p>
          <a:p>
            <a:r>
              <a:rPr lang="he-IL" b="1" dirty="0" smtClean="0"/>
              <a:t>שכיב איוב</a:t>
            </a:r>
            <a:r>
              <a:rPr lang="he-IL" dirty="0" smtClean="0"/>
              <a:t>. שלא </a:t>
            </a:r>
            <a:r>
              <a:rPr lang="he-IL" dirty="0" err="1" smtClean="0"/>
              <a:t>תגין</a:t>
            </a:r>
            <a:r>
              <a:rPr lang="he-IL" dirty="0" smtClean="0"/>
              <a:t> זכותו עליהם והיינו </a:t>
            </a:r>
            <a:r>
              <a:rPr lang="he-IL" dirty="0" err="1" smtClean="0"/>
              <a:t>דקאמר</a:t>
            </a:r>
            <a:r>
              <a:rPr lang="he-IL" dirty="0" smtClean="0"/>
              <a:t> כלב סר צלם מעליהם:</a:t>
            </a:r>
            <a:r>
              <a:rPr lang="he-IL" b="1" dirty="0" smtClean="0"/>
              <a:t> </a:t>
            </a:r>
          </a:p>
          <a:p>
            <a:endParaRPr lang="he-IL" b="1" dirty="0" smtClean="0"/>
          </a:p>
          <a:p>
            <a:r>
              <a:rPr lang="he-IL" b="1" dirty="0" err="1" smtClean="0"/>
              <a:t>ה''ג</a:t>
            </a:r>
            <a:r>
              <a:rPr lang="he-IL" b="1" dirty="0" smtClean="0"/>
              <a:t> ולא היא כי הוו מברי </a:t>
            </a:r>
            <a:r>
              <a:rPr lang="he-IL" b="1" dirty="0" err="1" smtClean="0"/>
              <a:t>אבילי</a:t>
            </a:r>
            <a:r>
              <a:rPr lang="he-IL" b="1" dirty="0" smtClean="0"/>
              <a:t> תותי ארזי הוו מברי</a:t>
            </a:r>
            <a:r>
              <a:rPr lang="he-IL" dirty="0" smtClean="0"/>
              <a:t>. ולא היו שקרנים בזאת </a:t>
            </a:r>
            <a:r>
              <a:rPr lang="he-IL" dirty="0" err="1" smtClean="0"/>
              <a:t>דאינהו</a:t>
            </a:r>
            <a:r>
              <a:rPr lang="he-IL" dirty="0" smtClean="0"/>
              <a:t> </a:t>
            </a:r>
            <a:r>
              <a:rPr lang="he-IL" dirty="0" err="1" smtClean="0"/>
              <a:t>שמעינהו</a:t>
            </a:r>
            <a:r>
              <a:rPr lang="he-IL" dirty="0" smtClean="0"/>
              <a:t> לאמוריים שקורין אותן חגבים </a:t>
            </a:r>
            <a:r>
              <a:rPr lang="he-IL" dirty="0" err="1" smtClean="0"/>
              <a:t>דכי</a:t>
            </a:r>
            <a:r>
              <a:rPr lang="he-IL" dirty="0" smtClean="0"/>
              <a:t> הוו אמוריים </a:t>
            </a:r>
            <a:r>
              <a:rPr lang="he-IL" dirty="0" err="1" smtClean="0"/>
              <a:t>מברין</a:t>
            </a:r>
            <a:r>
              <a:rPr lang="he-IL" dirty="0" smtClean="0"/>
              <a:t> את </a:t>
            </a:r>
            <a:r>
              <a:rPr lang="he-IL" dirty="0" err="1" smtClean="0"/>
              <a:t>אביליהם</a:t>
            </a:r>
            <a:r>
              <a:rPr lang="he-IL" dirty="0" smtClean="0"/>
              <a:t> </a:t>
            </a:r>
            <a:r>
              <a:rPr lang="he-IL" dirty="0" err="1" smtClean="0"/>
              <a:t>כשחוזרין</a:t>
            </a:r>
            <a:r>
              <a:rPr lang="he-IL" dirty="0" smtClean="0"/>
              <a:t> מן הקבר </a:t>
            </a:r>
            <a:r>
              <a:rPr lang="he-IL" dirty="0" err="1" smtClean="0"/>
              <a:t>כדאמר</a:t>
            </a:r>
            <a:r>
              <a:rPr lang="he-IL" dirty="0" smtClean="0"/>
              <a:t> לעיל </a:t>
            </a:r>
            <a:r>
              <a:rPr lang="he-IL" dirty="0" err="1" smtClean="0"/>
              <a:t>דכל</a:t>
            </a:r>
            <a:r>
              <a:rPr lang="he-IL" dirty="0" smtClean="0"/>
              <a:t> </a:t>
            </a:r>
            <a:r>
              <a:rPr lang="he-IL" dirty="0" err="1" smtClean="0"/>
              <a:t>היכא</a:t>
            </a:r>
            <a:r>
              <a:rPr lang="he-IL" dirty="0" smtClean="0"/>
              <a:t> </a:t>
            </a:r>
            <a:r>
              <a:rPr lang="he-IL" dirty="0" err="1" smtClean="0"/>
              <a:t>דמטו</a:t>
            </a:r>
            <a:r>
              <a:rPr lang="he-IL" dirty="0" smtClean="0"/>
              <a:t> שכיב </a:t>
            </a:r>
            <a:r>
              <a:rPr lang="he-IL" dirty="0" err="1" smtClean="0"/>
              <a:t>חשיבא</a:t>
            </a:r>
            <a:r>
              <a:rPr lang="he-IL" dirty="0" smtClean="0"/>
              <a:t> </a:t>
            </a:r>
            <a:r>
              <a:rPr lang="he-IL" dirty="0" err="1" smtClean="0"/>
              <a:t>מנייהו</a:t>
            </a:r>
            <a:r>
              <a:rPr lang="he-IL" dirty="0" smtClean="0"/>
              <a:t> </a:t>
            </a:r>
            <a:r>
              <a:rPr lang="he-IL" dirty="0" err="1" smtClean="0"/>
              <a:t>ומברין</a:t>
            </a:r>
            <a:r>
              <a:rPr lang="he-IL" dirty="0" smtClean="0"/>
              <a:t> לאבל סעודה לנחמו תותי ארזי הוו מברי ליה:</a:t>
            </a:r>
            <a:r>
              <a:rPr lang="he-IL" b="1" dirty="0" smtClean="0"/>
              <a:t> </a:t>
            </a:r>
          </a:p>
          <a:p>
            <a:r>
              <a:rPr lang="he-IL" b="1" dirty="0" err="1" smtClean="0"/>
              <a:t>וכדחזינהו</a:t>
            </a:r>
            <a:r>
              <a:rPr lang="he-IL" dirty="0" smtClean="0"/>
              <a:t>. והם יראים לעמוד לפניהם סלקי </a:t>
            </a:r>
            <a:r>
              <a:rPr lang="he-IL" dirty="0" err="1" smtClean="0"/>
              <a:t>ויתבי</a:t>
            </a:r>
            <a:r>
              <a:rPr lang="he-IL" dirty="0" smtClean="0"/>
              <a:t> באילני:</a:t>
            </a:r>
          </a:p>
          <a:p>
            <a:endParaRPr lang="he-IL" dirty="0" smtClean="0"/>
          </a:p>
          <a:p>
            <a:r>
              <a:rPr lang="he-IL" dirty="0" smtClean="0"/>
              <a:t>לעומת הירושלמי: </a:t>
            </a:r>
            <a:r>
              <a:rPr lang="en-US" dirty="0" smtClean="0"/>
              <a:t>http://daf-yomi.com/DYItemDetails.aspx?itemId=31994</a:t>
            </a:r>
            <a:endParaRPr lang="he-IL" dirty="0" smtClean="0"/>
          </a:p>
          <a:p>
            <a:endParaRPr lang="he-IL" dirty="0" smtClean="0"/>
          </a:p>
          <a:p>
            <a:r>
              <a:rPr lang="he-IL" dirty="0" smtClean="0"/>
              <a:t>ספרים אחרים: אותו הלילה ליל תשעה באב היה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4691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smtClean="0"/>
              <a:t>וזרקום כלפי מעלה</a:t>
            </a:r>
            <a:r>
              <a:rPr lang="he-IL" dirty="0" smtClean="0"/>
              <a:t>. שרצו לרגום אותם [</a:t>
            </a:r>
            <a:r>
              <a:rPr lang="he-IL" dirty="0" err="1" smtClean="0"/>
              <a:t>וקאי</a:t>
            </a:r>
            <a:r>
              <a:rPr lang="he-IL" dirty="0" smtClean="0"/>
              <a:t>] </a:t>
            </a:r>
            <a:r>
              <a:rPr lang="he-IL" dirty="0" err="1" smtClean="0"/>
              <a:t>נמי</a:t>
            </a:r>
            <a:r>
              <a:rPr lang="he-IL" dirty="0" smtClean="0"/>
              <a:t> </a:t>
            </a:r>
            <a:r>
              <a:rPr lang="he-IL" dirty="0" err="1" smtClean="0"/>
              <a:t>אכבוד</a:t>
            </a:r>
            <a:r>
              <a:rPr lang="he-IL" dirty="0" smtClean="0"/>
              <a:t> ה':</a:t>
            </a:r>
            <a:r>
              <a:rPr lang="he-IL" b="1" dirty="0" smtClean="0"/>
              <a:t> 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 smtClean="0"/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smtClean="0"/>
              <a:t>במגפה</a:t>
            </a:r>
            <a:r>
              <a:rPr lang="he-IL" dirty="0" smtClean="0"/>
              <a:t>. </a:t>
            </a:r>
            <a:r>
              <a:rPr lang="he-IL" dirty="0" err="1" smtClean="0"/>
              <a:t>מדלא</a:t>
            </a:r>
            <a:r>
              <a:rPr lang="he-IL" dirty="0" smtClean="0"/>
              <a:t> קרינן במגפה משמע במיוחדת וראויה להם </a:t>
            </a:r>
            <a:r>
              <a:rPr lang="he-IL" dirty="0" err="1" smtClean="0"/>
              <a:t>במדה</a:t>
            </a:r>
            <a:r>
              <a:rPr lang="he-IL" dirty="0" smtClean="0"/>
              <a:t> כנגד מדה:</a:t>
            </a:r>
            <a:r>
              <a:rPr lang="he-IL" b="1" dirty="0" smtClean="0"/>
              <a:t> 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smtClean="0"/>
              <a:t>באסכרה מתו</a:t>
            </a:r>
            <a:r>
              <a:rPr lang="he-IL" dirty="0" smtClean="0"/>
              <a:t>. שהיא באה על לשון הרע </a:t>
            </a:r>
            <a:r>
              <a:rPr lang="he-IL" dirty="0" err="1" smtClean="0"/>
              <a:t>כדאמרינן</a:t>
            </a:r>
            <a:r>
              <a:rPr lang="he-IL" dirty="0" smtClean="0"/>
              <a:t> בבמה </a:t>
            </a:r>
            <a:r>
              <a:rPr lang="he-IL" dirty="0" err="1" smtClean="0"/>
              <a:t>מדליקין</a:t>
            </a:r>
            <a:r>
              <a:rPr lang="he-IL" dirty="0" smtClean="0"/>
              <a:t> (שבת דף לג:):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2522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b="1" dirty="0" smtClean="0"/>
              <a:t>וכיון שעלה </a:t>
            </a:r>
            <a:r>
              <a:rPr lang="he-IL" b="1" dirty="0" err="1" smtClean="0"/>
              <a:t>כו</a:t>
            </a:r>
            <a:r>
              <a:rPr lang="he-IL" b="1" dirty="0" smtClean="0"/>
              <a:t>'</a:t>
            </a:r>
            <a:r>
              <a:rPr lang="he-IL" dirty="0" smtClean="0"/>
              <a:t>. סיפא </a:t>
            </a:r>
            <a:r>
              <a:rPr lang="he-IL" dirty="0" err="1" smtClean="0"/>
              <a:t>דברייתא</a:t>
            </a:r>
            <a:r>
              <a:rPr lang="he-IL" dirty="0" smtClean="0"/>
              <a:t> דלעיל היא מדף לד עמוד</a:t>
            </a:r>
            <a:r>
              <a:rPr lang="he-IL" baseline="0" dirty="0" smtClean="0"/>
              <a:t> א</a:t>
            </a:r>
            <a:r>
              <a:rPr lang="he-IL" dirty="0" smtClean="0"/>
              <a:t> אלא איידי </a:t>
            </a:r>
            <a:r>
              <a:rPr lang="he-IL" dirty="0" err="1" smtClean="0"/>
              <a:t>דתנא</a:t>
            </a:r>
            <a:r>
              <a:rPr lang="he-IL" dirty="0" smtClean="0"/>
              <a:t> בה ומכאן אתה מחשב לאשכול נקט לה לפרשת מרגלים הכא: </a:t>
            </a:r>
          </a:p>
          <a:p>
            <a:r>
              <a:rPr lang="he-IL" b="1" dirty="0" smtClean="0"/>
              <a:t>שבו המים למקומם</a:t>
            </a:r>
            <a:r>
              <a:rPr lang="he-IL" dirty="0" smtClean="0"/>
              <a:t>. </a:t>
            </a:r>
            <a:r>
              <a:rPr lang="he-IL" dirty="0" err="1" smtClean="0"/>
              <a:t>שהכהנים</a:t>
            </a:r>
            <a:r>
              <a:rPr lang="he-IL" dirty="0" smtClean="0"/>
              <a:t> עמדו במקומם עד שעברו כל העם וכשעברו נתקו כפות רגלי </a:t>
            </a:r>
            <a:r>
              <a:rPr lang="he-IL" dirty="0" err="1" smtClean="0"/>
              <a:t>הכהנים</a:t>
            </a:r>
            <a:r>
              <a:rPr lang="he-IL" dirty="0" smtClean="0"/>
              <a:t> אל החרבה ונמשכו לאחוריהם פסיעה אחת נמצאו </a:t>
            </a:r>
            <a:r>
              <a:rPr lang="he-IL" dirty="0" err="1" smtClean="0"/>
              <a:t>כהנים</a:t>
            </a:r>
            <a:r>
              <a:rPr lang="he-IL" dirty="0" smtClean="0"/>
              <a:t> מצד זה </a:t>
            </a:r>
            <a:r>
              <a:rPr lang="he-IL" dirty="0" err="1" smtClean="0"/>
              <a:t>כו</a:t>
            </a:r>
            <a:r>
              <a:rPr lang="he-IL" dirty="0" smtClean="0"/>
              <a:t>' </a:t>
            </a:r>
            <a:r>
              <a:rPr lang="he-IL" dirty="0" err="1" smtClean="0"/>
              <a:t>ואע</a:t>
            </a:r>
            <a:r>
              <a:rPr lang="he-IL" dirty="0" smtClean="0"/>
              <a:t>''ג </a:t>
            </a:r>
            <a:r>
              <a:rPr lang="he-IL" dirty="0" err="1" smtClean="0"/>
              <a:t>דההוא</a:t>
            </a:r>
            <a:r>
              <a:rPr lang="he-IL" dirty="0" smtClean="0"/>
              <a:t> קרא </a:t>
            </a:r>
            <a:r>
              <a:rPr lang="he-IL" dirty="0" err="1" smtClean="0"/>
              <a:t>דויהי</a:t>
            </a:r>
            <a:r>
              <a:rPr lang="he-IL" dirty="0" smtClean="0"/>
              <a:t> כאשר תם כל העם לעבור קדים </a:t>
            </a:r>
            <a:r>
              <a:rPr lang="he-IL" dirty="0" err="1" smtClean="0"/>
              <a:t>דמשמע</a:t>
            </a:r>
            <a:r>
              <a:rPr lang="he-IL" dirty="0" smtClean="0"/>
              <a:t> </a:t>
            </a:r>
            <a:r>
              <a:rPr lang="he-IL" dirty="0" err="1" smtClean="0"/>
              <a:t>דהאי</a:t>
            </a:r>
            <a:r>
              <a:rPr lang="he-IL" dirty="0" smtClean="0"/>
              <a:t> נתקו רגלי </a:t>
            </a:r>
            <a:r>
              <a:rPr lang="he-IL" dirty="0" err="1" smtClean="0"/>
              <a:t>הכהנים</a:t>
            </a:r>
            <a:r>
              <a:rPr lang="he-IL" dirty="0" smtClean="0"/>
              <a:t> בעבר השני כתיב לא הוי הכי אלא אין מוקדם ומאוחר דאי כסדרן כתיב הא נפקי להו מן הירדן </a:t>
            </a:r>
            <a:r>
              <a:rPr lang="he-IL" dirty="0" err="1" smtClean="0"/>
              <a:t>דכתיב</a:t>
            </a:r>
            <a:r>
              <a:rPr lang="he-IL" dirty="0" smtClean="0"/>
              <a:t> ויעבור ארון ה' </a:t>
            </a:r>
            <a:r>
              <a:rPr lang="he-IL" dirty="0" err="1" smtClean="0"/>
              <a:t>והכהנים</a:t>
            </a:r>
            <a:r>
              <a:rPr lang="he-IL" dirty="0" smtClean="0"/>
              <a:t> לפני העם והעם עלו וכיון </a:t>
            </a:r>
            <a:r>
              <a:rPr lang="he-IL" dirty="0" err="1" smtClean="0"/>
              <a:t>דארון</a:t>
            </a:r>
            <a:r>
              <a:rPr lang="he-IL" dirty="0" smtClean="0"/>
              <a:t> </a:t>
            </a:r>
            <a:r>
              <a:rPr lang="he-IL" dirty="0" err="1" smtClean="0"/>
              <a:t>והכהנים</a:t>
            </a:r>
            <a:r>
              <a:rPr lang="he-IL" dirty="0" smtClean="0"/>
              <a:t> עלו ועברו אחריהם עד שבאו לפניהם הרי יצאו מן הירדן ומאי תו </a:t>
            </a:r>
            <a:r>
              <a:rPr lang="he-IL" dirty="0" err="1" smtClean="0"/>
              <a:t>דקאמר</a:t>
            </a:r>
            <a:r>
              <a:rPr lang="he-IL" dirty="0" smtClean="0"/>
              <a:t> ויצו יהושע את </a:t>
            </a:r>
            <a:r>
              <a:rPr lang="he-IL" dirty="0" err="1" smtClean="0"/>
              <a:t>הכהנים</a:t>
            </a:r>
            <a:r>
              <a:rPr lang="he-IL" dirty="0" smtClean="0"/>
              <a:t> </a:t>
            </a:r>
            <a:r>
              <a:rPr lang="he-IL" dirty="0" err="1" smtClean="0"/>
              <a:t>לאמר</a:t>
            </a:r>
            <a:r>
              <a:rPr lang="he-IL" dirty="0" smtClean="0"/>
              <a:t> עלו מן הירדן אלא אין מוקדם ומאוחר והאי עלו מן הירדן </a:t>
            </a:r>
            <a:r>
              <a:rPr lang="he-IL" dirty="0" err="1" smtClean="0"/>
              <a:t>דקאמר</a:t>
            </a:r>
            <a:r>
              <a:rPr lang="he-IL" dirty="0" smtClean="0"/>
              <a:t> להו הכי </a:t>
            </a:r>
            <a:r>
              <a:rPr lang="he-IL" dirty="0" err="1" smtClean="0"/>
              <a:t>קאמר</a:t>
            </a:r>
            <a:r>
              <a:rPr lang="he-IL" dirty="0" smtClean="0"/>
              <a:t> להו סלקו רגליכם לאחוריכם ועודם בעבר המזרחית וכתיב בתריה נתקו כפות רגלי </a:t>
            </a:r>
            <a:r>
              <a:rPr lang="he-IL" dirty="0" err="1" smtClean="0"/>
              <a:t>הכהנים</a:t>
            </a:r>
            <a:r>
              <a:rPr lang="he-IL" dirty="0" smtClean="0"/>
              <a:t> אל החרבה וישובו מי הירדן אל מקומם:</a:t>
            </a:r>
            <a:r>
              <a:rPr lang="he-IL" b="1" dirty="0" smtClean="0"/>
              <a:t> </a:t>
            </a:r>
          </a:p>
          <a:p>
            <a:r>
              <a:rPr lang="he-IL" b="1" dirty="0" smtClean="0"/>
              <a:t>נשא ארון את נושאיו ועבר</a:t>
            </a:r>
            <a:r>
              <a:rPr lang="he-IL" dirty="0" smtClean="0"/>
              <a:t>. והיינו קרא קמא </a:t>
            </a:r>
            <a:r>
              <a:rPr lang="he-IL" dirty="0" err="1" smtClean="0"/>
              <a:t>דכתיב</a:t>
            </a:r>
            <a:r>
              <a:rPr lang="he-IL" dirty="0" smtClean="0"/>
              <a:t> ויהי כאשר תם כל העם לעבור [ויעבור] ארון ה' וגו':</a:t>
            </a:r>
          </a:p>
          <a:p>
            <a:endParaRPr lang="he-IL" dirty="0" smtClean="0"/>
          </a:p>
          <a:p>
            <a:r>
              <a:rPr lang="he-IL" dirty="0" smtClean="0"/>
              <a:t>יהושע ד/</a:t>
            </a:r>
            <a:r>
              <a:rPr lang="he-IL" dirty="0" err="1" smtClean="0"/>
              <a:t>יח</a:t>
            </a:r>
            <a:r>
              <a:rPr lang="he-IL" dirty="0" smtClean="0"/>
              <a:t>: וַיְהִי בעלות (כַּעֲלוֹת) </a:t>
            </a:r>
            <a:r>
              <a:rPr lang="he-IL" dirty="0" err="1" smtClean="0"/>
              <a:t>הַכֹּהֲנִים</a:t>
            </a:r>
            <a:r>
              <a:rPr lang="he-IL" dirty="0" smtClean="0"/>
              <a:t> נֹשְׂאֵי אֲרוֹן בְּרִית-יְהוָה, מִתּוֹךְ הַיַּרְדֵּן, נִתְּקוּ כַּפּוֹת רַגְלֵי </a:t>
            </a:r>
            <a:r>
              <a:rPr lang="he-IL" dirty="0" err="1" smtClean="0"/>
              <a:t>הַכֹּהֲנִים</a:t>
            </a:r>
            <a:r>
              <a:rPr lang="he-IL" dirty="0" smtClean="0"/>
              <a:t>, אֶל הֶחָרָבָה; וַיָּשֻׁבוּ מֵי-הַיַּרְדֵּן לִמְקוֹמָם, וַיֵּלְכוּ כִתְמוֹל-שִׁלְשׁוֹם עַל-כָּל-גְּדוֹתָיו</a:t>
            </a:r>
          </a:p>
          <a:p>
            <a:r>
              <a:rPr lang="he-IL" dirty="0" smtClean="0"/>
              <a:t>יהושע ד/יא: וַיְהִי כַּאֲשֶׁר-תַּם כָּל-הָעָם, לַעֲבוֹר; וַיַּעֲבֹר אֲרוֹן-יְהוָה </a:t>
            </a:r>
            <a:r>
              <a:rPr lang="he-IL" dirty="0" err="1" smtClean="0"/>
              <a:t>וְהַכֹּהֲנִים</a:t>
            </a:r>
            <a:r>
              <a:rPr lang="he-IL" dirty="0" smtClean="0"/>
              <a:t>, לִפְנֵי הָעָם.</a:t>
            </a:r>
          </a:p>
          <a:p>
            <a:endParaRPr lang="he-IL" dirty="0" smtClean="0"/>
          </a:p>
          <a:p>
            <a:endParaRPr lang="he-IL" dirty="0" smtClean="0"/>
          </a:p>
          <a:p>
            <a:r>
              <a:rPr lang="he-IL" dirty="0" smtClean="0"/>
              <a:t>ועל דבר זה נענש </a:t>
            </a:r>
            <a:r>
              <a:rPr lang="he-IL" dirty="0" err="1" smtClean="0"/>
              <a:t>עוזא</a:t>
            </a:r>
            <a:r>
              <a:rPr lang="he-IL" dirty="0" smtClean="0"/>
              <a:t> בשעה</a:t>
            </a:r>
            <a:r>
              <a:rPr lang="he-IL" baseline="0" dirty="0" smtClean="0"/>
              <a:t> שהעלה דוד את הארון מקרית יערים על גבי עגלה הרתומה לבקר</a:t>
            </a:r>
            <a:endParaRPr lang="he-IL" dirty="0" smtClean="0"/>
          </a:p>
          <a:p>
            <a:endParaRPr lang="he-IL" dirty="0" smtClean="0"/>
          </a:p>
          <a:p>
            <a:r>
              <a:rPr lang="he-IL" dirty="0" smtClean="0"/>
              <a:t>דברי הימים א </a:t>
            </a:r>
            <a:r>
              <a:rPr lang="he-IL" dirty="0" err="1" smtClean="0"/>
              <a:t>יג</a:t>
            </a:r>
            <a:r>
              <a:rPr lang="he-IL" dirty="0" smtClean="0"/>
              <a:t>/ט: וַיָּבֹאוּ, עַד-גֹּרֶן כִּידֹן; וַיִּשְׁלַח </a:t>
            </a:r>
            <a:r>
              <a:rPr lang="he-IL" dirty="0" err="1" smtClean="0"/>
              <a:t>עֻזָּא</a:t>
            </a:r>
            <a:r>
              <a:rPr lang="he-IL" dirty="0" smtClean="0"/>
              <a:t> אֶת-יָדוֹ, לֶאֱחֹז אֶת-הָאָרוֹן--כִּי שָׁמְטוּ, הַבָּקָר</a:t>
            </a:r>
          </a:p>
          <a:p>
            <a:endParaRPr lang="he-IL" dirty="0" smtClean="0"/>
          </a:p>
          <a:p>
            <a:r>
              <a:rPr lang="he-IL" dirty="0" smtClean="0"/>
              <a:t>שמואל ב ו/ז: </a:t>
            </a:r>
            <a:r>
              <a:rPr lang="he-IL" dirty="0" err="1" smtClean="0"/>
              <a:t>וַיִּחַר-אַף</a:t>
            </a:r>
            <a:r>
              <a:rPr lang="he-IL" dirty="0" smtClean="0"/>
              <a:t> יְהוָה בְּעֻזָּה, וַיַּכֵּהוּ שָׁם </a:t>
            </a:r>
            <a:r>
              <a:rPr lang="he-IL" dirty="0" err="1" smtClean="0"/>
              <a:t>הָאֱלֹהִים</a:t>
            </a:r>
            <a:r>
              <a:rPr lang="he-IL" dirty="0" smtClean="0"/>
              <a:t> עַל-הַשַּׁל; וַיָּמָת שָׁם, עִם אֲרוֹן </a:t>
            </a:r>
            <a:r>
              <a:rPr lang="he-IL" dirty="0" err="1" smtClean="0"/>
              <a:t>הָאֱלֹהִים</a:t>
            </a:r>
            <a:endParaRPr lang="he-IL" dirty="0" smtClean="0"/>
          </a:p>
          <a:p>
            <a:endParaRPr lang="he-IL" dirty="0" smtClean="0"/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smtClean="0"/>
              <a:t>על עסקי שלו</a:t>
            </a:r>
            <a:r>
              <a:rPr lang="he-IL" dirty="0" smtClean="0"/>
              <a:t>. שגגה ששגג לאחוז בו:</a:t>
            </a:r>
            <a:r>
              <a:rPr lang="he-IL" b="1" dirty="0" smtClean="0"/>
              <a:t> 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smtClean="0"/>
              <a:t>שָלּוּ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smtClean="0"/>
              <a:t>שעשה צרכיו</a:t>
            </a:r>
            <a:r>
              <a:rPr lang="he-IL" dirty="0" smtClean="0"/>
              <a:t>. ושל לשון כי </a:t>
            </a:r>
            <a:r>
              <a:rPr lang="he-IL" dirty="0" err="1" smtClean="0"/>
              <a:t>ישל</a:t>
            </a:r>
            <a:r>
              <a:rPr lang="he-IL" dirty="0" smtClean="0"/>
              <a:t> זיתך (דברים </a:t>
            </a:r>
            <a:r>
              <a:rPr lang="he-IL" dirty="0" err="1" smtClean="0"/>
              <a:t>כח</a:t>
            </a:r>
            <a:r>
              <a:rPr lang="he-IL" dirty="0" smtClean="0"/>
              <a:t>) ובשלייתה (שם) דבר המוטל מלמעלה למטה:</a:t>
            </a:r>
            <a:r>
              <a:rPr lang="he-IL" b="1" dirty="0" smtClean="0"/>
              <a:t> 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 smtClean="0"/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smtClean="0"/>
              <a:t>הארון קיים לעולם</a:t>
            </a:r>
            <a:r>
              <a:rPr lang="he-IL" dirty="0" smtClean="0"/>
              <a:t>. שהרי נגנז </a:t>
            </a:r>
            <a:r>
              <a:rPr lang="he-IL" dirty="0" err="1" smtClean="0"/>
              <a:t>כדאמר</a:t>
            </a:r>
            <a:r>
              <a:rPr lang="he-IL" dirty="0" smtClean="0"/>
              <a:t> </a:t>
            </a:r>
            <a:r>
              <a:rPr lang="he-IL" dirty="0" err="1" smtClean="0"/>
              <a:t>ביומא</a:t>
            </a:r>
            <a:r>
              <a:rPr lang="he-IL" dirty="0" smtClean="0"/>
              <a:t> (דף נב:) שגנזו יאשיהו: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30367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 smtClean="0"/>
              <a:t>שמואל ב ו/ח: </a:t>
            </a:r>
            <a:r>
              <a:rPr lang="he-IL" dirty="0" err="1" smtClean="0"/>
              <a:t>וַיִּחַר</a:t>
            </a:r>
            <a:r>
              <a:rPr lang="he-IL" dirty="0" smtClean="0"/>
              <a:t> לְדָוִד, עַל אֲשֶׁר פָּרַץ יְהוָה פֶּרֶץ בְּעֻזָּה; וַיִּקְרָא לַמָּקוֹם הַהוּא, פֶּרֶץ עֻזָּה, עַד, הַיּוֹם הַזֶּה</a:t>
            </a:r>
          </a:p>
          <a:p>
            <a:endParaRPr lang="he-IL" dirty="0" smtClean="0"/>
          </a:p>
          <a:p>
            <a:r>
              <a:rPr lang="he-IL" b="1" dirty="0" smtClean="0"/>
              <a:t>חררה</a:t>
            </a:r>
            <a:r>
              <a:rPr lang="he-IL" dirty="0" smtClean="0"/>
              <a:t>. עוגה </a:t>
            </a:r>
            <a:r>
              <a:rPr lang="he-IL" dirty="0" err="1" smtClean="0"/>
              <a:t>שאופין</a:t>
            </a:r>
            <a:r>
              <a:rPr lang="he-IL" dirty="0" smtClean="0"/>
              <a:t> על פני הגחלים:</a:t>
            </a:r>
            <a:r>
              <a:rPr lang="he-IL" b="1" dirty="0" smtClean="0"/>
              <a:t> </a:t>
            </a:r>
          </a:p>
          <a:p>
            <a:endParaRPr lang="he-IL" b="1" dirty="0" smtClean="0"/>
          </a:p>
          <a:p>
            <a:r>
              <a:rPr lang="he-IL" b="1" dirty="0" smtClean="0"/>
              <a:t>נענש דוד</a:t>
            </a:r>
            <a:r>
              <a:rPr lang="he-IL" dirty="0" smtClean="0"/>
              <a:t>. שמת </a:t>
            </a:r>
            <a:r>
              <a:rPr lang="he-IL" dirty="0" err="1" smtClean="0"/>
              <a:t>עוזא</a:t>
            </a:r>
            <a:r>
              <a:rPr lang="he-IL" dirty="0" smtClean="0"/>
              <a:t> על ידו:</a:t>
            </a:r>
            <a:r>
              <a:rPr lang="he-IL" b="1" dirty="0" smtClean="0"/>
              <a:t> </a:t>
            </a:r>
          </a:p>
          <a:p>
            <a:r>
              <a:rPr lang="he-IL" b="1" dirty="0" smtClean="0"/>
              <a:t>זמירות היו לי חוקיך בבית מגורי</a:t>
            </a:r>
            <a:r>
              <a:rPr lang="he-IL" dirty="0" smtClean="0"/>
              <a:t>. כשהייתי בורח מפני אויבי ואגור מפניהם הייתי משתעשע בחוקיך והיו לי לזמירות לשעשעני:</a:t>
            </a:r>
          </a:p>
          <a:p>
            <a:endParaRPr lang="he-IL" dirty="0" smtClean="0"/>
          </a:p>
          <a:p>
            <a:r>
              <a:rPr lang="he-IL" dirty="0" smtClean="0"/>
              <a:t>משלי </a:t>
            </a:r>
            <a:r>
              <a:rPr lang="he-IL" dirty="0" err="1" smtClean="0"/>
              <a:t>כג</a:t>
            </a:r>
            <a:r>
              <a:rPr lang="he-IL" dirty="0" smtClean="0"/>
              <a:t>/ה:</a:t>
            </a:r>
            <a:r>
              <a:rPr lang="he-IL" baseline="0" dirty="0" smtClean="0"/>
              <a:t> </a:t>
            </a:r>
            <a:r>
              <a:rPr lang="he-IL" dirty="0" err="1" smtClean="0">
                <a:effectLst/>
              </a:rPr>
              <a:t>התעוף</a:t>
            </a:r>
            <a:r>
              <a:rPr lang="he-IL" dirty="0" smtClean="0">
                <a:effectLst/>
              </a:rPr>
              <a:t> (</a:t>
            </a:r>
            <a:r>
              <a:rPr lang="he-IL" dirty="0" err="1" smtClean="0">
                <a:effectLst/>
              </a:rPr>
              <a:t>הֲתָעִיף</a:t>
            </a:r>
            <a:r>
              <a:rPr lang="he-IL" dirty="0" smtClean="0">
                <a:effectLst/>
              </a:rPr>
              <a:t>) עֵינֶיךָ בּוֹ, וְאֵינֶנּוּ:</a:t>
            </a:r>
          </a:p>
          <a:p>
            <a:endParaRPr lang="he-IL" dirty="0" smtClean="0">
              <a:effectLst/>
            </a:endParaRP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err="1" smtClean="0"/>
              <a:t>התעיף</a:t>
            </a:r>
            <a:r>
              <a:rPr lang="he-IL" dirty="0" smtClean="0"/>
              <a:t>. לשון [כפול] וכפלת </a:t>
            </a:r>
            <a:r>
              <a:rPr lang="he-IL" dirty="0" err="1" smtClean="0"/>
              <a:t>מתרגמינן</a:t>
            </a:r>
            <a:r>
              <a:rPr lang="he-IL" dirty="0" smtClean="0"/>
              <a:t> </a:t>
            </a:r>
            <a:r>
              <a:rPr lang="he-IL" dirty="0" err="1" smtClean="0"/>
              <a:t>ותיעוף</a:t>
            </a:r>
            <a:r>
              <a:rPr lang="he-IL" dirty="0" smtClean="0"/>
              <a:t> (שמות </a:t>
            </a:r>
            <a:r>
              <a:rPr lang="he-IL" dirty="0" err="1" smtClean="0"/>
              <a:t>כז</a:t>
            </a:r>
            <a:r>
              <a:rPr lang="he-IL" dirty="0" smtClean="0"/>
              <a:t>) שאם תכפיל עיניך לסתום עין </a:t>
            </a:r>
            <a:r>
              <a:rPr lang="he-IL" dirty="0" err="1" smtClean="0"/>
              <a:t>בהסח</a:t>
            </a:r>
            <a:r>
              <a:rPr lang="he-IL" dirty="0" smtClean="0"/>
              <a:t> הדעת מהסתכל בהן מיד ואיננו:</a:t>
            </a:r>
            <a:r>
              <a:rPr lang="he-IL" b="1" dirty="0" smtClean="0"/>
              <a:t> 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smtClean="0"/>
              <a:t>לא נתן</a:t>
            </a:r>
            <a:r>
              <a:rPr lang="he-IL" dirty="0" smtClean="0"/>
              <a:t>. עגלות משה לבני קהת לפי שיש עליהם לשאת בכתף כי לא היו ממונים אלא על דבר קדושת הארון והשולחן [והמנורה ומזבח הזהב]: 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 smtClean="0"/>
          </a:p>
          <a:p>
            <a:r>
              <a:rPr lang="he-IL" dirty="0" smtClean="0">
                <a:effectLst/>
              </a:rPr>
              <a:t>שמואל א ו/</a:t>
            </a:r>
            <a:r>
              <a:rPr lang="he-IL" dirty="0" err="1" smtClean="0">
                <a:effectLst/>
              </a:rPr>
              <a:t>יג</a:t>
            </a:r>
            <a:r>
              <a:rPr lang="he-IL" dirty="0" smtClean="0">
                <a:effectLst/>
              </a:rPr>
              <a:t>: ובית שמש קוצרים קציר חטים בעמק </a:t>
            </a:r>
            <a:r>
              <a:rPr lang="he-IL" dirty="0" err="1" smtClean="0">
                <a:effectLst/>
              </a:rPr>
              <a:t>וישאו</a:t>
            </a:r>
            <a:r>
              <a:rPr lang="he-IL" dirty="0" smtClean="0">
                <a:effectLst/>
              </a:rPr>
              <a:t> את עיניהם ויראו את הארון וישמחו לראות</a:t>
            </a:r>
          </a:p>
          <a:p>
            <a:r>
              <a:rPr lang="he-IL" dirty="0" smtClean="0">
                <a:effectLst/>
              </a:rPr>
              <a:t>שמואל </a:t>
            </a:r>
            <a:r>
              <a:rPr lang="he-IL" dirty="0" smtClean="0">
                <a:effectLst/>
              </a:rPr>
              <a:t>א ו/</a:t>
            </a:r>
            <a:r>
              <a:rPr lang="he-IL" dirty="0" err="1" smtClean="0">
                <a:effectLst/>
              </a:rPr>
              <a:t>יט</a:t>
            </a:r>
            <a:r>
              <a:rPr lang="he-IL" dirty="0" smtClean="0">
                <a:effectLst/>
              </a:rPr>
              <a:t>: </a:t>
            </a:r>
            <a:r>
              <a:rPr lang="he-IL" dirty="0" err="1" smtClean="0"/>
              <a:t>וַיַּך</a:t>
            </a:r>
            <a:r>
              <a:rPr lang="he-IL" dirty="0" smtClean="0"/>
              <a:t>ְ בְּאַנְשֵׁי בֵית-שֶׁמֶשׁ, כִּי רָאוּ בַּאֲרוֹן יְהוָה</a:t>
            </a:r>
          </a:p>
          <a:p>
            <a:endParaRPr lang="he-IL" dirty="0" smtClean="0"/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 err="1" smtClean="0"/>
              <a:t>ויך</a:t>
            </a:r>
            <a:r>
              <a:rPr lang="he-IL" dirty="0" smtClean="0"/>
              <a:t> באנשי בית שמש לא </a:t>
            </a:r>
            <a:r>
              <a:rPr lang="he-IL" dirty="0" err="1" smtClean="0"/>
              <a:t>בהך</a:t>
            </a:r>
            <a:r>
              <a:rPr lang="he-IL" dirty="0" smtClean="0"/>
              <a:t> הבאה </a:t>
            </a:r>
            <a:r>
              <a:rPr lang="he-IL" dirty="0" err="1" smtClean="0"/>
              <a:t>דדוד</a:t>
            </a:r>
            <a:r>
              <a:rPr lang="he-IL" dirty="0" smtClean="0"/>
              <a:t> כתיב אלא כשהביאוהו הפרות </a:t>
            </a:r>
            <a:r>
              <a:rPr lang="he-IL" dirty="0" err="1" smtClean="0"/>
              <a:t>מפלשתים</a:t>
            </a:r>
            <a:r>
              <a:rPr lang="he-IL" dirty="0" smtClean="0"/>
              <a:t> ואיידי </a:t>
            </a:r>
            <a:r>
              <a:rPr lang="he-IL" dirty="0" err="1" smtClean="0"/>
              <a:t>דאיירי</a:t>
            </a:r>
            <a:r>
              <a:rPr lang="he-IL" dirty="0" smtClean="0"/>
              <a:t> בארון נקט לה:</a:t>
            </a:r>
            <a:r>
              <a:rPr lang="he-IL" b="1" dirty="0" smtClean="0"/>
              <a:t> 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smtClean="0"/>
              <a:t>משום </a:t>
            </a:r>
            <a:r>
              <a:rPr lang="he-IL" b="1" dirty="0" err="1" smtClean="0"/>
              <a:t>דראו</a:t>
            </a:r>
            <a:r>
              <a:rPr lang="he-IL" dirty="0" smtClean="0"/>
              <a:t>. </a:t>
            </a:r>
            <a:r>
              <a:rPr lang="he-IL" dirty="0" err="1" smtClean="0"/>
              <a:t>ונסתכלו</a:t>
            </a:r>
            <a:r>
              <a:rPr lang="he-IL" dirty="0" smtClean="0"/>
              <a:t> בו </a:t>
            </a:r>
            <a:r>
              <a:rPr lang="he-IL" dirty="0" err="1" smtClean="0"/>
              <a:t>ויך</a:t>
            </a:r>
            <a:r>
              <a:rPr lang="he-IL" dirty="0" smtClean="0"/>
              <a:t> </a:t>
            </a:r>
            <a:r>
              <a:rPr lang="he-IL" dirty="0" err="1" smtClean="0"/>
              <a:t>בתמיה</a:t>
            </a:r>
            <a:r>
              <a:rPr lang="he-IL" dirty="0" smtClean="0"/>
              <a:t>:</a:t>
            </a:r>
            <a:r>
              <a:rPr lang="he-IL" b="1" dirty="0" smtClean="0"/>
              <a:t> 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err="1" smtClean="0"/>
              <a:t>קוצרין</a:t>
            </a:r>
            <a:r>
              <a:rPr lang="he-IL" b="1" dirty="0" smtClean="0"/>
              <a:t> </a:t>
            </a:r>
            <a:r>
              <a:rPr lang="he-IL" b="1" dirty="0" err="1" smtClean="0"/>
              <a:t>ומשתחוים</a:t>
            </a:r>
            <a:r>
              <a:rPr lang="he-IL" b="1" dirty="0" smtClean="0"/>
              <a:t> היו</a:t>
            </a:r>
            <a:r>
              <a:rPr lang="he-IL" dirty="0" smtClean="0"/>
              <a:t>. לא בטלו ממלאכתן לכבדו והאי ראו לשון בזיון כמו אל תראוני שאני </a:t>
            </a:r>
            <a:r>
              <a:rPr lang="he-IL" dirty="0" err="1" smtClean="0"/>
              <a:t>שחרחורת</a:t>
            </a:r>
            <a:r>
              <a:rPr lang="he-IL" dirty="0" smtClean="0"/>
              <a:t> (שיר א): 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 smtClean="0"/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smtClean="0"/>
              <a:t>מאן אמריך </a:t>
            </a:r>
            <a:r>
              <a:rPr lang="he-IL" b="1" dirty="0" err="1" smtClean="0"/>
              <a:t>דאימריית</a:t>
            </a:r>
            <a:r>
              <a:rPr lang="he-IL" dirty="0" smtClean="0"/>
              <a:t>. מי הכעיסך כשכעסת ולא הצלת את עצמך מן השבייה ועתה מי מפייסך </a:t>
            </a:r>
            <a:r>
              <a:rPr lang="he-IL" dirty="0" err="1" smtClean="0"/>
              <a:t>כשנתפייסת</a:t>
            </a:r>
            <a:r>
              <a:rPr lang="he-IL" dirty="0" smtClean="0"/>
              <a:t> לבא מאליך: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91661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שמואל א ו/</a:t>
            </a:r>
            <a:r>
              <a:rPr lang="he-IL" dirty="0" err="1" smtClean="0"/>
              <a:t>יט</a:t>
            </a:r>
            <a:r>
              <a:rPr lang="he-IL" dirty="0" smtClean="0"/>
              <a:t>: </a:t>
            </a:r>
            <a:r>
              <a:rPr lang="he-IL" dirty="0" err="1" smtClean="0"/>
              <a:t>וַיַּך</a:t>
            </a:r>
            <a:r>
              <a:rPr lang="he-IL" dirty="0" smtClean="0"/>
              <a:t>ְ בְּאַנְשֵׁי בֵית-שֶׁמֶשׁ, כִּי רָאוּ בַּאֲרוֹן יְהוָה, </a:t>
            </a:r>
            <a:r>
              <a:rPr lang="he-IL" dirty="0" err="1" smtClean="0"/>
              <a:t>וַיַּך</a:t>
            </a:r>
            <a:r>
              <a:rPr lang="he-IL" dirty="0" smtClean="0"/>
              <a:t>ְ בָּעָם שִׁבְעִים אִישׁ, חֲמִשִּׁים אֶלֶף אִישׁ; וַיִּתְאַבְּלוּ הָעָם, כִּי-הִכָּה יְהוָה בָּעָם מַכָּה גְדוֹלָה. </a:t>
            </a:r>
          </a:p>
          <a:p>
            <a:endParaRPr lang="he-IL" dirty="0" smtClean="0"/>
          </a:p>
          <a:p>
            <a:r>
              <a:rPr lang="he-IL" dirty="0" smtClean="0"/>
              <a:t>אחרי </a:t>
            </a:r>
            <a:r>
              <a:rPr lang="he-IL" dirty="0" err="1" smtClean="0"/>
              <a:t>שעוזא</a:t>
            </a:r>
            <a:r>
              <a:rPr lang="he-IL" dirty="0" smtClean="0"/>
              <a:t> מת בגלל</a:t>
            </a:r>
            <a:r>
              <a:rPr lang="he-IL" baseline="0" dirty="0" smtClean="0"/>
              <a:t> ששלח ידו לאחוז בארון לא רצה דוד להמשיך לקחת את הארון לירושלים והביא אותו לבית עובד אדום </a:t>
            </a:r>
            <a:r>
              <a:rPr lang="he-IL" baseline="0" dirty="0" err="1" smtClean="0"/>
              <a:t>הגתי</a:t>
            </a:r>
            <a:r>
              <a:rPr lang="he-IL" baseline="0" dirty="0" smtClean="0"/>
              <a:t> ושם היה 3 חודשים עד אשר שמע כי ביתו של עובד התברך בזכות הארון ואז העלה אותו ברוב שמחה לירושלים ובמהלך הדרך הקריבו קרבנות לפני הארון כדלהלן:</a:t>
            </a:r>
            <a:endParaRPr lang="he-IL" dirty="0" smtClean="0"/>
          </a:p>
          <a:p>
            <a:endParaRPr lang="he-IL" dirty="0" smtClean="0"/>
          </a:p>
          <a:p>
            <a:r>
              <a:rPr lang="he-IL" dirty="0" smtClean="0"/>
              <a:t>שמואל ב ו/</a:t>
            </a:r>
            <a:r>
              <a:rPr lang="he-IL" dirty="0" err="1" smtClean="0"/>
              <a:t>יג</a:t>
            </a:r>
            <a:r>
              <a:rPr lang="he-IL" dirty="0" smtClean="0"/>
              <a:t>: וַיְהִי, כִּי צָעֲדוּ נֹשְׂאֵי אֲרוֹן-יְהוָה--שִׁשָּׁה צְעָדִים:  וַיִּזְבַּח שׁוֹר, </a:t>
            </a:r>
            <a:r>
              <a:rPr lang="he-IL" dirty="0" err="1" smtClean="0"/>
              <a:t>וּמְרִיא</a:t>
            </a:r>
            <a:endParaRPr lang="he-IL" dirty="0" smtClean="0"/>
          </a:p>
          <a:p>
            <a:endParaRPr lang="he-IL" dirty="0" smtClean="0"/>
          </a:p>
          <a:p>
            <a:r>
              <a:rPr lang="he-IL" dirty="0" smtClean="0"/>
              <a:t>דברי הימים א טו/</a:t>
            </a:r>
            <a:r>
              <a:rPr lang="he-IL" dirty="0" err="1" smtClean="0"/>
              <a:t>כו</a:t>
            </a:r>
            <a:r>
              <a:rPr lang="he-IL" dirty="0" smtClean="0"/>
              <a:t>: וַיְהִי, בֶּעְזֹר </a:t>
            </a:r>
            <a:r>
              <a:rPr lang="he-IL" dirty="0" err="1" smtClean="0"/>
              <a:t>הָאֱלֹהִים</a:t>
            </a:r>
            <a:r>
              <a:rPr lang="he-IL" dirty="0" smtClean="0"/>
              <a:t>, </a:t>
            </a:r>
            <a:r>
              <a:rPr lang="he-IL" dirty="0" err="1" smtClean="0"/>
              <a:t>אֶת-הַלְוִיִּם</a:t>
            </a:r>
            <a:r>
              <a:rPr lang="he-IL" dirty="0" smtClean="0"/>
              <a:t>, נֹשְׂאֵי אֲרוֹן בְּרִית-יְהוָה; וַיִּזְבְּחוּ שִׁבְעָה-פָרִים, וְשִׁבְעָה אֵילִים</a:t>
            </a:r>
          </a:p>
          <a:p>
            <a:endParaRPr lang="he-IL" dirty="0" smtClean="0"/>
          </a:p>
          <a:p>
            <a:r>
              <a:rPr lang="he-IL" dirty="0" smtClean="0"/>
              <a:t>להסבר רב </a:t>
            </a:r>
            <a:r>
              <a:rPr lang="he-IL" dirty="0" err="1" smtClean="0"/>
              <a:t>חסדא</a:t>
            </a:r>
            <a:r>
              <a:rPr lang="he-IL" dirty="0" smtClean="0"/>
              <a:t> מבאר </a:t>
            </a:r>
            <a:r>
              <a:rPr lang="he-IL" dirty="0" err="1" smtClean="0"/>
              <a:t>המהרש"א</a:t>
            </a:r>
            <a:r>
              <a:rPr lang="he-IL" dirty="0" smtClean="0"/>
              <a:t> שלמרות שלא כתוב בדברי הימים שזה היה לאחר 6 סדרים הרי שיש ללמוד סתום מן המפורש שכמו ששור </a:t>
            </a:r>
            <a:r>
              <a:rPr lang="he-IL" dirty="0" err="1" smtClean="0"/>
              <a:t>ומריא</a:t>
            </a:r>
            <a:r>
              <a:rPr lang="he-IL" dirty="0" smtClean="0"/>
              <a:t> הקריבו לאחר 6 צעדים אז גם את הפרים והאילים הקריבו לאחר 6 סדרים</a:t>
            </a:r>
          </a:p>
          <a:p>
            <a:endParaRPr lang="he-IL" dirty="0" smtClean="0"/>
          </a:p>
          <a:p>
            <a:r>
              <a:rPr lang="he-IL" dirty="0" err="1" smtClean="0"/>
              <a:t>מריא</a:t>
            </a:r>
            <a:r>
              <a:rPr lang="he-IL" dirty="0" smtClean="0"/>
              <a:t> </a:t>
            </a:r>
            <a:r>
              <a:rPr lang="en-US" dirty="0" smtClean="0"/>
              <a:t>https://daf-yomi.com/DYItemDetails.aspx?itemId=31359</a:t>
            </a:r>
            <a:endParaRPr lang="he-IL" dirty="0" smtClean="0"/>
          </a:p>
          <a:p>
            <a:endParaRPr lang="he-IL" dirty="0" smtClean="0"/>
          </a:p>
          <a:p>
            <a:r>
              <a:rPr lang="he-IL" dirty="0" smtClean="0"/>
              <a:t>דברי הימים א </a:t>
            </a:r>
            <a:r>
              <a:rPr lang="he-IL" dirty="0" err="1" smtClean="0"/>
              <a:t>יג</a:t>
            </a:r>
            <a:r>
              <a:rPr lang="he-IL" dirty="0" smtClean="0"/>
              <a:t>/ט: </a:t>
            </a:r>
            <a:r>
              <a:rPr lang="he-IL" dirty="0" smtClean="0">
                <a:effectLst/>
              </a:rPr>
              <a:t>וַיָּבֹאוּ, עַד-גֹּרֶן כִּידֹן; וַיִּשְׁלַח </a:t>
            </a:r>
            <a:r>
              <a:rPr lang="he-IL" dirty="0" err="1" smtClean="0">
                <a:effectLst/>
              </a:rPr>
              <a:t>עֻזָּא</a:t>
            </a:r>
            <a:r>
              <a:rPr lang="he-IL" dirty="0" smtClean="0">
                <a:effectLst/>
              </a:rPr>
              <a:t> אֶת-יָדוֹ, לֶאֱחֹז אֶת-הָאָרוֹן--כִּי שָׁמְטוּ, הַבָּקָר</a:t>
            </a:r>
            <a:endParaRPr lang="he-IL" dirty="0" smtClean="0"/>
          </a:p>
          <a:p>
            <a:endParaRPr lang="he-IL" dirty="0" smtClean="0"/>
          </a:p>
          <a:p>
            <a:r>
              <a:rPr lang="he-IL" dirty="0" smtClean="0"/>
              <a:t>שמואל</a:t>
            </a:r>
            <a:r>
              <a:rPr lang="he-IL" baseline="0" dirty="0" smtClean="0"/>
              <a:t> ב ו/ו: </a:t>
            </a:r>
            <a:r>
              <a:rPr lang="he-IL" dirty="0" smtClean="0"/>
              <a:t>וַיָּבֹאוּ, עַד-גֹּרֶן נָכוֹן; וַיִּשְׁלַח עֻזָּה אֶל-אֲרוֹן </a:t>
            </a:r>
            <a:r>
              <a:rPr lang="he-IL" dirty="0" err="1" smtClean="0"/>
              <a:t>הָאֱלֹהִים</a:t>
            </a:r>
            <a:r>
              <a:rPr lang="he-IL" dirty="0" smtClean="0"/>
              <a:t>, וַיֹּאחֶז בּוֹ--כִּי שָׁמְטוּ, הַבָּקָר</a:t>
            </a:r>
          </a:p>
          <a:p>
            <a:endParaRPr lang="he-IL" dirty="0" smtClean="0"/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err="1" smtClean="0"/>
              <a:t>בתחלה</a:t>
            </a:r>
            <a:r>
              <a:rPr lang="he-IL" dirty="0" smtClean="0"/>
              <a:t>. כשבא הארון שם נעשה להם ככידון ההורג שהרג </a:t>
            </a:r>
            <a:r>
              <a:rPr lang="he-IL" dirty="0" err="1" smtClean="0"/>
              <a:t>עוזא</a:t>
            </a:r>
            <a:r>
              <a:rPr lang="he-IL" dirty="0" smtClean="0"/>
              <a:t>:</a:t>
            </a:r>
            <a:r>
              <a:rPr lang="he-IL" b="1" dirty="0" smtClean="0"/>
              <a:t> 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smtClean="0"/>
              <a:t>ולבסוף</a:t>
            </a:r>
            <a:r>
              <a:rPr lang="he-IL" dirty="0" smtClean="0"/>
              <a:t>. לאחר שנשתהה שם שלשה חדשים בבית עובד אדום נעשה נכון שהכין את ביתו </a:t>
            </a:r>
            <a:r>
              <a:rPr lang="he-IL" dirty="0" err="1" smtClean="0"/>
              <a:t>דכתיב</a:t>
            </a:r>
            <a:r>
              <a:rPr lang="he-IL" dirty="0" smtClean="0"/>
              <a:t> (שמואל ב ו) ויברך ה' את עובד אדום (אשתו ושמנה כלותיה) אשתו של עובד אדום ושמנה כלותיה ילדו ששה </a:t>
            </a:r>
            <a:r>
              <a:rPr lang="he-IL" dirty="0" err="1" smtClean="0"/>
              <a:t>ששה</a:t>
            </a:r>
            <a:r>
              <a:rPr lang="he-IL" dirty="0" smtClean="0"/>
              <a:t> בכרס אחד והיינו </a:t>
            </a:r>
            <a:r>
              <a:rPr lang="he-IL" dirty="0" err="1" smtClean="0"/>
              <a:t>דכתיב</a:t>
            </a:r>
            <a:r>
              <a:rPr lang="he-IL" dirty="0" smtClean="0"/>
              <a:t> פעלתי השמיני כי ברכו </a:t>
            </a:r>
            <a:r>
              <a:rPr lang="he-IL" dirty="0" err="1" smtClean="0"/>
              <a:t>אלהי</a:t>
            </a:r>
            <a:r>
              <a:rPr lang="he-IL" dirty="0" smtClean="0"/>
              <a:t>' (</a:t>
            </a:r>
            <a:r>
              <a:rPr lang="he-IL" dirty="0" err="1" smtClean="0"/>
              <a:t>דה''א</a:t>
            </a:r>
            <a:r>
              <a:rPr lang="he-IL" dirty="0" smtClean="0"/>
              <a:t> </a:t>
            </a:r>
            <a:r>
              <a:rPr lang="he-IL" dirty="0" err="1" smtClean="0"/>
              <a:t>כו</a:t>
            </a:r>
            <a:r>
              <a:rPr lang="he-IL" dirty="0" smtClean="0"/>
              <a:t>) וכתיב </a:t>
            </a:r>
            <a:r>
              <a:rPr lang="he-IL" dirty="0" err="1" smtClean="0"/>
              <a:t>אח''כ</a:t>
            </a:r>
            <a:r>
              <a:rPr lang="he-IL" dirty="0" smtClean="0"/>
              <a:t> ששים ושנים לעובד אדום 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 smtClean="0"/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 smtClean="0"/>
              <a:t>ושמעתי בשם ר' מנחם בר' חלבו גורן נכון הוא גורן ארונה היבוסי </a:t>
            </a:r>
            <a:r>
              <a:rPr lang="he-IL" dirty="0" err="1" smtClean="0"/>
              <a:t>וא</a:t>
            </a:r>
            <a:r>
              <a:rPr lang="he-IL" dirty="0" smtClean="0"/>
              <a:t>''כ הוא </a:t>
            </a:r>
            <a:r>
              <a:rPr lang="he-IL" dirty="0" err="1" smtClean="0"/>
              <a:t>ה''ג</a:t>
            </a:r>
            <a:r>
              <a:rPr lang="he-IL" dirty="0" smtClean="0"/>
              <a:t> בתחילה נכון ולבסוף כידון על שם המזבח שתחילתו בנוי וסופו חרב וכידון לשון שבר וחורבן הוא כמו יראו עיניו כידו (איוב </a:t>
            </a:r>
            <a:r>
              <a:rPr lang="he-IL" dirty="0" err="1" smtClean="0"/>
              <a:t>כא</a:t>
            </a:r>
            <a:r>
              <a:rPr lang="he-IL" dirty="0" smtClean="0"/>
              <a:t>):</a:t>
            </a:r>
            <a:r>
              <a:rPr lang="he-IL" b="1" dirty="0" smtClean="0"/>
              <a:t> </a:t>
            </a:r>
            <a:endParaRPr lang="he-IL" dirty="0" smtClean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55572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b="1" dirty="0" smtClean="0"/>
              <a:t>נמצאת</a:t>
            </a:r>
            <a:r>
              <a:rPr lang="he-IL" dirty="0" smtClean="0"/>
              <a:t>. סיפא </a:t>
            </a:r>
            <a:r>
              <a:rPr lang="he-IL" dirty="0" err="1" smtClean="0"/>
              <a:t>דברייתא</a:t>
            </a:r>
            <a:r>
              <a:rPr lang="he-IL" dirty="0" smtClean="0"/>
              <a:t> דלעיל הוא אלא משום </a:t>
            </a:r>
            <a:r>
              <a:rPr lang="he-IL" dirty="0" err="1" smtClean="0"/>
              <a:t>דתנא</a:t>
            </a:r>
            <a:r>
              <a:rPr lang="he-IL" dirty="0" smtClean="0"/>
              <a:t> בה ועל דבר זה נענש </a:t>
            </a:r>
            <a:r>
              <a:rPr lang="he-IL" dirty="0" err="1" smtClean="0"/>
              <a:t>עוזא</a:t>
            </a:r>
            <a:r>
              <a:rPr lang="he-IL" dirty="0" smtClean="0"/>
              <a:t> </a:t>
            </a:r>
            <a:r>
              <a:rPr lang="he-IL" dirty="0" err="1" smtClean="0"/>
              <a:t>אפסקיה</a:t>
            </a:r>
            <a:r>
              <a:rPr lang="he-IL" dirty="0" smtClean="0"/>
              <a:t> בכל הני:</a:t>
            </a:r>
            <a:r>
              <a:rPr lang="he-IL" b="1" dirty="0" smtClean="0"/>
              <a:t> </a:t>
            </a:r>
          </a:p>
          <a:p>
            <a:r>
              <a:rPr lang="he-IL" b="1" dirty="0" smtClean="0"/>
              <a:t>שהעמיד משה בעבר הירדן בערבות מואב</a:t>
            </a:r>
            <a:r>
              <a:rPr lang="he-IL" dirty="0" smtClean="0"/>
              <a:t>. ותנא </a:t>
            </a:r>
            <a:r>
              <a:rPr lang="he-IL" dirty="0" err="1" smtClean="0"/>
              <a:t>דברייתא</a:t>
            </a:r>
            <a:r>
              <a:rPr lang="he-IL" dirty="0" smtClean="0"/>
              <a:t> כי </a:t>
            </a:r>
            <a:r>
              <a:rPr lang="he-IL" dirty="0" err="1" smtClean="0"/>
              <a:t>קאי</a:t>
            </a:r>
            <a:r>
              <a:rPr lang="he-IL" dirty="0" smtClean="0"/>
              <a:t> בארץ כנען קרי עבר המזרח עבר הירדן וכי </a:t>
            </a:r>
            <a:r>
              <a:rPr lang="he-IL" dirty="0" err="1" smtClean="0"/>
              <a:t>קאי</a:t>
            </a:r>
            <a:r>
              <a:rPr lang="he-IL" dirty="0" smtClean="0"/>
              <a:t> בערבות מואב או בשאר המסעות קרי ארץ כנען עבר הירדן והוא עבר המערבי:</a:t>
            </a:r>
            <a:r>
              <a:rPr lang="he-IL" b="1" dirty="0" smtClean="0"/>
              <a:t> </a:t>
            </a:r>
          </a:p>
          <a:p>
            <a:endParaRPr lang="he-IL" b="1" dirty="0" smtClean="0"/>
          </a:p>
          <a:p>
            <a:r>
              <a:rPr lang="he-IL" b="1" dirty="0" smtClean="0"/>
              <a:t>בגלגל</a:t>
            </a:r>
            <a:r>
              <a:rPr lang="he-IL" dirty="0" smtClean="0"/>
              <a:t>. לאחר שבנו מהן המזבח בהר עיבל קיפלום והביאום לגלגל וקבעום שם:</a:t>
            </a:r>
          </a:p>
          <a:p>
            <a:endParaRPr lang="he-IL" dirty="0" smtClean="0"/>
          </a:p>
          <a:p>
            <a:r>
              <a:rPr lang="he-IL" dirty="0" smtClean="0"/>
              <a:t>יהושע ד/כ: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וְאֵת שְׁתֵּים עֶשְׂרֵה הָאֲבָנִים הָאֵלֶּה אֲשֶׁר לָקְחוּ מִן הַיַּרְדֵּן, הֵקִים יְהוֹשֻׁעַ בַּגִּלְגָּל</a:t>
            </a:r>
            <a:endParaRPr lang="he-IL" dirty="0" smtClean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35089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he-IL" b="1" dirty="0" smtClean="0"/>
              <a:t>כיצד כתבו</a:t>
            </a:r>
            <a:r>
              <a:rPr lang="he-IL" dirty="0" smtClean="0"/>
              <a:t>. על המזבח בהר עיבל:</a:t>
            </a:r>
            <a:r>
              <a:rPr lang="he-IL" b="1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he-IL" b="1" dirty="0" smtClean="0"/>
              <a:t>היאך למדו אומות העולם</a:t>
            </a:r>
            <a:r>
              <a:rPr lang="he-IL" dirty="0" smtClean="0"/>
              <a:t>. העתיקות תורה הלא לא </a:t>
            </a:r>
            <a:r>
              <a:rPr lang="he-IL" dirty="0" err="1" smtClean="0"/>
              <a:t>נצטוו</a:t>
            </a:r>
            <a:r>
              <a:rPr lang="he-IL" dirty="0" smtClean="0"/>
              <a:t> לכותבה בשבעים לשון אלא לבא וללמדה כל הרוצה שלא יהא פתחון פה לאותם האומות לומר לא היה לנו מהיכן ללומדה:</a:t>
            </a:r>
            <a:r>
              <a:rPr lang="he-IL" b="1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he-IL" b="1" dirty="0" err="1" smtClean="0"/>
              <a:t>נוטירין</a:t>
            </a:r>
            <a:r>
              <a:rPr lang="he-IL" b="1" dirty="0" smtClean="0"/>
              <a:t> שלהן</a:t>
            </a:r>
            <a:r>
              <a:rPr lang="he-IL" dirty="0" smtClean="0"/>
              <a:t>. סופרים שלהם והם קורין אותן </a:t>
            </a:r>
            <a:r>
              <a:rPr lang="he-IL" dirty="0" err="1" smtClean="0"/>
              <a:t>נוטירין</a:t>
            </a:r>
            <a:r>
              <a:rPr lang="he-IL" dirty="0" smtClean="0"/>
              <a:t>:</a:t>
            </a:r>
            <a:r>
              <a:rPr lang="he-IL" b="1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he-IL" b="1" dirty="0" smtClean="0"/>
              <a:t>והשיאוה</a:t>
            </a:r>
            <a:r>
              <a:rPr lang="he-IL" dirty="0" smtClean="0"/>
              <a:t>. והעתיקוה כלומר </a:t>
            </a:r>
            <a:r>
              <a:rPr lang="he-IL" dirty="0" err="1" smtClean="0"/>
              <a:t>נטלוה</a:t>
            </a:r>
            <a:r>
              <a:rPr lang="he-IL" dirty="0" smtClean="0"/>
              <a:t> משם </a:t>
            </a:r>
            <a:r>
              <a:rPr lang="he-IL" dirty="0" err="1" smtClean="0"/>
              <a:t>ע''י</a:t>
            </a:r>
            <a:r>
              <a:rPr lang="he-IL" dirty="0" smtClean="0"/>
              <a:t> העתקה:</a:t>
            </a:r>
            <a:r>
              <a:rPr lang="he-IL" b="1" dirty="0" smtClean="0"/>
              <a:t> </a:t>
            </a:r>
          </a:p>
          <a:p>
            <a:pPr>
              <a:lnSpc>
                <a:spcPct val="120000"/>
              </a:lnSpc>
            </a:pPr>
            <a:endParaRPr lang="he-IL" b="1" dirty="0" smtClean="0"/>
          </a:p>
          <a:p>
            <a:pPr>
              <a:lnSpc>
                <a:spcPct val="120000"/>
              </a:lnSpc>
            </a:pPr>
            <a:r>
              <a:rPr lang="he-IL" b="1" dirty="0" smtClean="0"/>
              <a:t>וכתבו מלמטה</a:t>
            </a:r>
            <a:r>
              <a:rPr lang="he-IL" dirty="0" smtClean="0"/>
              <a:t>. בסוף הדף למען אשר לא ילמדו</a:t>
            </a:r>
            <a:r>
              <a:rPr lang="he-IL" baseline="0" dirty="0" smtClean="0"/>
              <a:t> </a:t>
            </a:r>
            <a:r>
              <a:rPr lang="he-IL" dirty="0" smtClean="0"/>
              <a:t>וגו' לעיל מיניה כתיב כי החרם תחרימם ודבר זה כתבו למטה להודיע לשבעה אומות היושבים חוץ מגבולי ישראל שלא </a:t>
            </a:r>
            <a:r>
              <a:rPr lang="he-IL" dirty="0" err="1" smtClean="0"/>
              <a:t>נצטוו</a:t>
            </a:r>
            <a:r>
              <a:rPr lang="he-IL" dirty="0" smtClean="0"/>
              <a:t> להחרימם אלא אותן שבתוך גבולם </a:t>
            </a:r>
            <a:r>
              <a:rPr lang="he-IL" dirty="0" err="1" smtClean="0"/>
              <a:t>נצטוו</a:t>
            </a:r>
            <a:r>
              <a:rPr lang="he-IL" dirty="0" smtClean="0"/>
              <a:t> להחרים כדי שלא ילמדו אותנו מעשיהם המקולקלים אבל אתם היושבים חוצה לה אם אתם </a:t>
            </a:r>
            <a:r>
              <a:rPr lang="he-IL" dirty="0" err="1" smtClean="0"/>
              <a:t>חוזרין</a:t>
            </a:r>
            <a:r>
              <a:rPr lang="he-IL" dirty="0" smtClean="0"/>
              <a:t> בתשובה נקבל אתכם ושבתוכה אין </a:t>
            </a:r>
            <a:r>
              <a:rPr lang="he-IL" dirty="0" err="1" smtClean="0"/>
              <a:t>מקבלין</a:t>
            </a:r>
            <a:r>
              <a:rPr lang="he-IL" dirty="0" smtClean="0"/>
              <a:t> שמחמת יראה </a:t>
            </a:r>
            <a:r>
              <a:rPr lang="he-IL" dirty="0" err="1" smtClean="0"/>
              <a:t>עושין</a:t>
            </a:r>
            <a:r>
              <a:rPr lang="he-IL" dirty="0" smtClean="0"/>
              <a:t> </a:t>
            </a:r>
            <a:r>
              <a:rPr lang="he-IL" dirty="0" err="1" smtClean="0"/>
              <a:t>וה</a:t>
            </a:r>
            <a:r>
              <a:rPr lang="he-IL" dirty="0" smtClean="0"/>
              <a:t>''ג לה </a:t>
            </a:r>
            <a:r>
              <a:rPr lang="he-IL" dirty="0" err="1" smtClean="0"/>
              <a:t>בהדיא</a:t>
            </a:r>
            <a:r>
              <a:rPr lang="he-IL" dirty="0" smtClean="0"/>
              <a:t> </a:t>
            </a:r>
            <a:r>
              <a:rPr lang="he-IL" dirty="0" err="1" smtClean="0"/>
              <a:t>בתוספתא</a:t>
            </a:r>
            <a:r>
              <a:rPr lang="he-IL" dirty="0" smtClean="0"/>
              <a:t> (</a:t>
            </a:r>
            <a:r>
              <a:rPr lang="he-IL" dirty="0" err="1" smtClean="0"/>
              <a:t>פ''ח</a:t>
            </a:r>
            <a:r>
              <a:rPr lang="he-IL" dirty="0" smtClean="0"/>
              <a:t>) אם אתם </a:t>
            </a:r>
            <a:r>
              <a:rPr lang="he-IL" dirty="0" err="1" smtClean="0"/>
              <a:t>חוזרין</a:t>
            </a:r>
            <a:r>
              <a:rPr lang="he-IL" dirty="0" smtClean="0"/>
              <a:t> בכם אנו מקבלים אתכם:</a:t>
            </a:r>
          </a:p>
          <a:p>
            <a:pPr>
              <a:lnSpc>
                <a:spcPct val="120000"/>
              </a:lnSpc>
            </a:pPr>
            <a:endParaRPr lang="he-IL" sz="1200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he-IL" dirty="0" smtClean="0"/>
              <a:t>דברים כ/</a:t>
            </a:r>
            <a:r>
              <a:rPr lang="he-IL" dirty="0" err="1" smtClean="0"/>
              <a:t>יח</a:t>
            </a:r>
            <a:r>
              <a:rPr lang="he-IL" dirty="0" smtClean="0"/>
              <a:t>: לְמַעַן, אֲשֶׁר לֹא-יְלַמְּדוּ אֶתְכֶם לַעֲשׂוֹת, כְּכֹל תּוֹעֲבֹתָם, אֲשֶׁר עָשׂוּ </a:t>
            </a:r>
            <a:r>
              <a:rPr lang="he-IL" dirty="0" err="1" smtClean="0"/>
              <a:t>לֵאלֹהֵיהֶם</a:t>
            </a:r>
            <a:r>
              <a:rPr lang="he-IL" dirty="0" smtClean="0"/>
              <a:t>; וַחֲטָאתֶם, לַיהוָה </a:t>
            </a:r>
            <a:r>
              <a:rPr lang="he-IL" dirty="0" err="1" smtClean="0"/>
              <a:t>אֱלֹהֵיכֶם</a:t>
            </a:r>
            <a:endParaRPr lang="he-IL" dirty="0" smtClean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1449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daf-yomi@daf-yomi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daf-yomi@daf-yomi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6" y="1282828"/>
            <a:ext cx="8424936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>
                <a:solidFill>
                  <a:srgbClr val="EEECE1">
                    <a:lumMod val="50000"/>
                  </a:srgbClr>
                </a:solidFill>
              </a:rPr>
              <a:t>ברוכים </a:t>
            </a:r>
            <a:r>
              <a:rPr lang="he-IL" sz="2800" b="1" dirty="0" smtClean="0">
                <a:solidFill>
                  <a:srgbClr val="EEECE1">
                    <a:lumMod val="50000"/>
                  </a:srgbClr>
                </a:solidFill>
              </a:rPr>
              <a:t>הבאים ל</a:t>
            </a:r>
            <a:endParaRPr lang="he-IL" sz="28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4000" b="1" dirty="0" smtClean="0">
                <a:solidFill>
                  <a:srgbClr val="C0504D">
                    <a:lumMod val="75000"/>
                  </a:srgbClr>
                </a:solidFill>
              </a:rPr>
              <a:t>שיעור דף יומי אונליין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 smtClean="0">
                <a:solidFill>
                  <a:srgbClr val="C0504D">
                    <a:lumMod val="75000"/>
                  </a:srgbClr>
                </a:solidFill>
              </a:rPr>
              <a:t>יום שני י"ח בכסלו תשע"ו</a:t>
            </a:r>
          </a:p>
          <a:p>
            <a:pPr algn="ctr"/>
            <a:endParaRPr lang="he-IL" sz="2400" b="1" dirty="0" smtClean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 smtClean="0">
                <a:solidFill>
                  <a:srgbClr val="C0504D">
                    <a:lumMod val="75000"/>
                  </a:srgbClr>
                </a:solidFill>
              </a:rPr>
              <a:t>השיעור יתחיל בשעה 21:00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מסכת סוטה לד ע"ב (שורה אחרונה) - לו ע"א (שורה </a:t>
            </a:r>
            <a:r>
              <a:rPr lang="he-IL" sz="2400" b="1" dirty="0" smtClean="0">
                <a:solidFill>
                  <a:srgbClr val="C0504D">
                    <a:lumMod val="75000"/>
                  </a:srgbClr>
                </a:solidFill>
              </a:rPr>
              <a:t>ראשונה)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 smtClean="0">
                <a:solidFill>
                  <a:srgbClr val="C0504D">
                    <a:lumMod val="75000"/>
                  </a:srgbClr>
                </a:solidFill>
              </a:rPr>
              <a:t>מגיד השיעור: הראל שפירא</a:t>
            </a: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lvl="0"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השיעור היום מוקדש </a:t>
            </a:r>
            <a:r>
              <a:rPr lang="he-IL" sz="2400" b="1" dirty="0" smtClean="0">
                <a:solidFill>
                  <a:srgbClr val="EEECE1">
                    <a:lumMod val="50000"/>
                  </a:srgbClr>
                </a:solidFill>
              </a:rPr>
              <a:t>לרפואת אלעד צפריר בן דנה</a:t>
            </a:r>
            <a:endParaRPr lang="he-IL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71575"/>
      </p:ext>
    </p:extLst>
  </p:cSld>
  <p:clrMapOvr>
    <a:masterClrMapping/>
  </p:clrMapOvr>
  <p:transition spd="slow" advClick="0" advTm="4000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94868" y="35332"/>
            <a:ext cx="308269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bg1">
                    <a:lumMod val="50000"/>
                  </a:schemeClr>
                </a:solidFill>
              </a:rPr>
              <a:t>דף לה עמוד ב - דף לו עמוד א</a:t>
            </a:r>
            <a:endParaRPr lang="he-IL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2400" y="98420"/>
            <a:ext cx="8214836" cy="67957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lnSpc>
                <a:spcPct val="120000"/>
              </a:lnSpc>
            </a:pPr>
            <a:r>
              <a:rPr lang="he-IL" sz="1700" dirty="0" err="1" smtClean="0"/>
              <a:t>ת</a:t>
            </a:r>
            <a:r>
              <a:rPr lang="he-IL" sz="1700" dirty="0" err="1"/>
              <a:t>'</a:t>
            </a:r>
            <a:r>
              <a:rPr lang="he-IL" sz="1700" dirty="0" err="1" smtClean="0"/>
              <a:t>'ר</a:t>
            </a:r>
            <a:r>
              <a:rPr lang="he-IL" sz="1700" dirty="0" smtClean="0"/>
              <a:t>: </a:t>
            </a:r>
          </a:p>
          <a:p>
            <a:pPr lvl="0">
              <a:lnSpc>
                <a:spcPct val="120000"/>
              </a:lnSpc>
            </a:pP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כיצד כתבו ישראל את התורה? </a:t>
            </a:r>
          </a:p>
          <a:p>
            <a:pPr lvl="0">
              <a:lnSpc>
                <a:spcPct val="120000"/>
              </a:lnSpc>
            </a:pPr>
            <a:endParaRPr lang="he-IL" sz="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רבי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יהודה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אומר: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על גבי אבנים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כתבוה, </a:t>
            </a:r>
            <a:endParaRPr lang="he-IL" sz="17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שנאמר "</a:t>
            </a:r>
            <a:r>
              <a:rPr lang="he-IL" sz="1700" dirty="0" smtClean="0">
                <a:solidFill>
                  <a:srgbClr val="002060"/>
                </a:solidFill>
              </a:rPr>
              <a:t>וכתבת </a:t>
            </a:r>
            <a:r>
              <a:rPr lang="he-IL" sz="1700" dirty="0">
                <a:solidFill>
                  <a:srgbClr val="002060"/>
                </a:solidFill>
              </a:rPr>
              <a:t>על האבנים את כל דברי התורה </a:t>
            </a:r>
            <a:r>
              <a:rPr lang="he-IL" sz="1700" dirty="0" smtClean="0">
                <a:solidFill>
                  <a:srgbClr val="002060"/>
                </a:solidFill>
              </a:rPr>
              <a:t>הזאת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"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וגו' </a:t>
            </a:r>
          </a:p>
          <a:p>
            <a:pPr lvl="0">
              <a:lnSpc>
                <a:spcPct val="120000"/>
              </a:lnSpc>
            </a:pP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ואחר כך סדו אותן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בסיד.</a:t>
            </a:r>
          </a:p>
          <a:p>
            <a:pPr lvl="0">
              <a:lnSpc>
                <a:spcPct val="120000"/>
              </a:lnSpc>
            </a:pPr>
            <a:endParaRPr lang="he-IL" sz="3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אמר לו רבי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שמעון: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לדבריך היאך למדו אומות של אותו הזמן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תורה? </a:t>
            </a:r>
            <a:endParaRPr lang="he-IL" sz="17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endParaRPr lang="he-IL" sz="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אמר לו: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בינה יתירה נתן בהם </a:t>
            </a:r>
            <a:r>
              <a:rPr lang="he-IL" sz="1700" dirty="0" err="1">
                <a:solidFill>
                  <a:schemeClr val="accent6">
                    <a:lumMod val="50000"/>
                  </a:schemeClr>
                </a:solidFill>
              </a:rPr>
              <a:t>הקב''ה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 ושיגרו </a:t>
            </a:r>
            <a:r>
              <a:rPr lang="he-IL" sz="1700" dirty="0" err="1">
                <a:solidFill>
                  <a:schemeClr val="accent6">
                    <a:lumMod val="50000"/>
                  </a:schemeClr>
                </a:solidFill>
              </a:rPr>
              <a:t>נוטירין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 שלהן וקילפו את הסיד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והשיאוה. </a:t>
            </a:r>
            <a:endParaRPr lang="he-IL" sz="17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endParaRPr lang="he-IL" sz="5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ועל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דבר זה </a:t>
            </a:r>
            <a:r>
              <a:rPr lang="he-IL" sz="1700" dirty="0" err="1">
                <a:solidFill>
                  <a:schemeClr val="accent6">
                    <a:lumMod val="50000"/>
                  </a:schemeClr>
                </a:solidFill>
              </a:rPr>
              <a:t>נתחתם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 גזר דינם לבאר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שחת,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שהיה להן ללמד ולא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למדו.</a:t>
            </a:r>
            <a:endParaRPr lang="he-IL" sz="17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endParaRPr lang="he-IL" sz="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ר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' שמעון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אומר: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על גבי סיד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כתבוה,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וכתבו להן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למטה "</a:t>
            </a:r>
            <a:r>
              <a:rPr lang="he-IL" sz="1700" dirty="0" smtClean="0">
                <a:solidFill>
                  <a:srgbClr val="002060"/>
                </a:solidFill>
              </a:rPr>
              <a:t>למען </a:t>
            </a:r>
            <a:r>
              <a:rPr lang="he-IL" sz="1700" dirty="0">
                <a:solidFill>
                  <a:srgbClr val="002060"/>
                </a:solidFill>
              </a:rPr>
              <a:t>אשר לא ילמדו אתכם לעשות </a:t>
            </a:r>
            <a:r>
              <a:rPr lang="he-IL" sz="1700" dirty="0" smtClean="0">
                <a:solidFill>
                  <a:srgbClr val="002060"/>
                </a:solidFill>
              </a:rPr>
              <a:t>ככל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"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וגו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',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הא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למדת,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שאם היו </a:t>
            </a:r>
            <a:r>
              <a:rPr lang="he-IL" sz="1700" dirty="0" err="1">
                <a:solidFill>
                  <a:schemeClr val="accent6">
                    <a:lumMod val="50000"/>
                  </a:schemeClr>
                </a:solidFill>
              </a:rPr>
              <a:t>חוזרין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 בתשובה היו </a:t>
            </a:r>
            <a:r>
              <a:rPr lang="he-IL" sz="1700" dirty="0" err="1">
                <a:solidFill>
                  <a:schemeClr val="accent6">
                    <a:lumMod val="50000"/>
                  </a:schemeClr>
                </a:solidFill>
              </a:rPr>
              <a:t>מקבלין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אותן. </a:t>
            </a:r>
            <a:endParaRPr lang="he-IL" sz="17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endParaRPr lang="he-IL" sz="1600" dirty="0"/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אמר </a:t>
            </a:r>
            <a:r>
              <a:rPr lang="he-IL" sz="1700" dirty="0"/>
              <a:t>רבא בר </a:t>
            </a:r>
            <a:r>
              <a:rPr lang="he-IL" sz="1700" dirty="0" err="1" smtClean="0"/>
              <a:t>שילא</a:t>
            </a:r>
            <a:r>
              <a:rPr lang="he-IL" sz="1700" dirty="0" smtClean="0"/>
              <a:t>: </a:t>
            </a:r>
          </a:p>
          <a:p>
            <a:pPr lvl="0">
              <a:lnSpc>
                <a:spcPct val="120000"/>
              </a:lnSpc>
            </a:pPr>
            <a:r>
              <a:rPr lang="he-IL" sz="1700" dirty="0" err="1" smtClean="0"/>
              <a:t>מ</a:t>
            </a:r>
            <a:r>
              <a:rPr lang="he-IL" sz="1700" dirty="0" err="1"/>
              <a:t>''ט</a:t>
            </a:r>
            <a:r>
              <a:rPr lang="he-IL" sz="1700" dirty="0"/>
              <a:t> דרבי </a:t>
            </a:r>
            <a:r>
              <a:rPr lang="he-IL" sz="1700" dirty="0" smtClean="0"/>
              <a:t>שמעון? </a:t>
            </a:r>
          </a:p>
          <a:p>
            <a:pPr lvl="0">
              <a:lnSpc>
                <a:spcPct val="120000"/>
              </a:lnSpc>
            </a:pPr>
            <a:r>
              <a:rPr lang="he-IL" sz="1700" dirty="0" err="1" smtClean="0"/>
              <a:t>דכתיב</a:t>
            </a:r>
            <a:r>
              <a:rPr lang="he-IL" sz="1700" dirty="0" smtClean="0"/>
              <a:t> "</a:t>
            </a:r>
            <a:r>
              <a:rPr lang="he-IL" sz="1700" dirty="0" smtClean="0">
                <a:solidFill>
                  <a:srgbClr val="002060"/>
                </a:solidFill>
              </a:rPr>
              <a:t>והיו </a:t>
            </a:r>
            <a:r>
              <a:rPr lang="he-IL" sz="1700" dirty="0">
                <a:solidFill>
                  <a:srgbClr val="002060"/>
                </a:solidFill>
              </a:rPr>
              <a:t>עמים משרפות </a:t>
            </a:r>
            <a:r>
              <a:rPr lang="he-IL" sz="1700" dirty="0" smtClean="0">
                <a:solidFill>
                  <a:srgbClr val="002060"/>
                </a:solidFill>
              </a:rPr>
              <a:t>סיד</a:t>
            </a:r>
            <a:r>
              <a:rPr lang="he-IL" sz="1700" dirty="0" smtClean="0"/>
              <a:t>" - על </a:t>
            </a:r>
            <a:r>
              <a:rPr lang="he-IL" sz="1700" dirty="0"/>
              <a:t>עסקי </a:t>
            </a:r>
            <a:r>
              <a:rPr lang="he-IL" sz="1700" dirty="0" smtClean="0"/>
              <a:t>סיד</a:t>
            </a:r>
            <a:r>
              <a:rPr lang="he-IL" sz="1700" dirty="0"/>
              <a:t>.</a:t>
            </a:r>
            <a:endParaRPr lang="he-IL" sz="1700" dirty="0" smtClean="0"/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ור</a:t>
            </a:r>
            <a:r>
              <a:rPr lang="he-IL" sz="1700" dirty="0"/>
              <a:t>' </a:t>
            </a:r>
            <a:r>
              <a:rPr lang="he-IL" sz="1700" dirty="0" smtClean="0"/>
              <a:t>יהודה: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כי סיד, </a:t>
            </a:r>
            <a:r>
              <a:rPr lang="he-IL" sz="1700" dirty="0"/>
              <a:t>מה סיד אין לו תקנה אלא </a:t>
            </a:r>
            <a:r>
              <a:rPr lang="he-IL" sz="1700" dirty="0" smtClean="0"/>
              <a:t>שריפה, </a:t>
            </a:r>
            <a:r>
              <a:rPr lang="he-IL" sz="1700" dirty="0"/>
              <a:t>אף אותם הכותים אין להם תקנה אלא </a:t>
            </a:r>
            <a:r>
              <a:rPr lang="he-IL" sz="1700" dirty="0" smtClean="0"/>
              <a:t>שריפה.</a:t>
            </a:r>
          </a:p>
          <a:p>
            <a:pPr lvl="0">
              <a:lnSpc>
                <a:spcPct val="120000"/>
              </a:lnSpc>
            </a:pPr>
            <a:endParaRPr lang="he-IL" sz="1600" dirty="0" smtClean="0"/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כמאן </a:t>
            </a:r>
            <a:r>
              <a:rPr lang="he-IL" sz="1700" dirty="0"/>
              <a:t>אזלא </a:t>
            </a:r>
            <a:r>
              <a:rPr lang="he-IL" sz="1700" dirty="0" smtClean="0"/>
              <a:t>הא, </a:t>
            </a:r>
            <a:r>
              <a:rPr lang="he-IL" sz="1700" dirty="0" err="1" smtClean="0"/>
              <a:t>דתניא</a:t>
            </a:r>
            <a:r>
              <a:rPr lang="he-IL" sz="1700" dirty="0" smtClean="0"/>
              <a:t>: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he-IL" sz="1700" dirty="0" smtClean="0">
                <a:solidFill>
                  <a:srgbClr val="002060"/>
                </a:solidFill>
              </a:rPr>
              <a:t>ושבית </a:t>
            </a:r>
            <a:r>
              <a:rPr lang="he-IL" sz="1700" dirty="0">
                <a:solidFill>
                  <a:srgbClr val="002060"/>
                </a:solidFill>
              </a:rPr>
              <a:t>שביו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" לרבות כנענים שבחוצה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לארץ,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שאם </a:t>
            </a:r>
            <a:r>
              <a:rPr lang="he-IL" sz="1700" dirty="0" err="1">
                <a:solidFill>
                  <a:schemeClr val="accent6">
                    <a:lumMod val="50000"/>
                  </a:schemeClr>
                </a:solidFill>
              </a:rPr>
              <a:t>חוזרין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 בתשובה </a:t>
            </a:r>
            <a:r>
              <a:rPr lang="he-IL" sz="1700" dirty="0" err="1">
                <a:solidFill>
                  <a:schemeClr val="accent6">
                    <a:lumMod val="50000"/>
                  </a:schemeClr>
                </a:solidFill>
              </a:rPr>
              <a:t>מקבלין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אותן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he-IL" sz="1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כמאן? </a:t>
            </a:r>
            <a:r>
              <a:rPr lang="he-IL" sz="1700" dirty="0"/>
              <a:t>כר' </a:t>
            </a:r>
            <a:r>
              <a:rPr lang="he-IL" sz="1700" dirty="0" smtClean="0"/>
              <a:t>שמעון.</a:t>
            </a:r>
            <a:endParaRPr lang="he-IL" sz="17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82565" y="6452184"/>
            <a:ext cx="576064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 smtClean="0"/>
              <a:t>עמוד א</a:t>
            </a:r>
            <a:endParaRPr lang="he-IL" sz="800" dirty="0"/>
          </a:p>
        </p:txBody>
      </p:sp>
    </p:spTree>
    <p:extLst>
      <p:ext uri="{BB962C8B-B14F-4D97-AF65-F5344CB8AC3E}">
        <p14:creationId xmlns:p14="http://schemas.microsoft.com/office/powerpoint/2010/main" val="179469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4772" y="1282828"/>
            <a:ext cx="8568952" cy="52168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600" b="1" dirty="0" smtClean="0">
                <a:solidFill>
                  <a:schemeClr val="accent2">
                    <a:lumMod val="75000"/>
                  </a:schemeClr>
                </a:solidFill>
              </a:rPr>
              <a:t>שיעור דף יומי אונליין</a:t>
            </a:r>
          </a:p>
          <a:p>
            <a:pPr algn="ctr"/>
            <a:endParaRPr lang="he-IL" sz="2000" b="1" dirty="0">
              <a:solidFill>
                <a:schemeClr val="accent2">
                  <a:lumMod val="75000"/>
                </a:schemeClr>
              </a:solidFill>
            </a:endParaRPr>
          </a:p>
          <a:p>
            <a:pPr lvl="0"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מתקיים בשעה </a:t>
            </a:r>
            <a:r>
              <a:rPr lang="he-IL" sz="2400" b="1" dirty="0" smtClean="0">
                <a:solidFill>
                  <a:srgbClr val="C0504D">
                    <a:lumMod val="75000"/>
                  </a:srgbClr>
                </a:solidFill>
              </a:rPr>
              <a:t>21:00-21:40 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בימים א-ה</a:t>
            </a:r>
          </a:p>
          <a:p>
            <a:pPr lvl="0"/>
            <a:endParaRPr lang="he-IL" dirty="0">
              <a:solidFill>
                <a:prstClr val="black"/>
              </a:solidFill>
            </a:endParaRPr>
          </a:p>
          <a:p>
            <a:pPr lvl="0"/>
            <a:endParaRPr lang="he-IL" sz="800" dirty="0">
              <a:solidFill>
                <a:prstClr val="black"/>
              </a:solidFill>
            </a:endParaRPr>
          </a:p>
          <a:p>
            <a:pPr lvl="0"/>
            <a:endParaRPr lang="he-IL" dirty="0" smtClean="0">
              <a:solidFill>
                <a:prstClr val="black"/>
              </a:solidFill>
            </a:endParaRPr>
          </a:p>
          <a:p>
            <a:pPr lvl="0"/>
            <a:endParaRPr lang="he-IL" dirty="0">
              <a:solidFill>
                <a:prstClr val="black"/>
              </a:solidFill>
            </a:endParaRPr>
          </a:p>
          <a:p>
            <a:pPr lvl="0"/>
            <a:endParaRPr lang="he-IL" dirty="0" smtClean="0">
              <a:solidFill>
                <a:prstClr val="black"/>
              </a:solidFill>
            </a:endParaRPr>
          </a:p>
          <a:p>
            <a:pPr lvl="0"/>
            <a:endParaRPr lang="he-IL" dirty="0">
              <a:solidFill>
                <a:prstClr val="black"/>
              </a:solidFill>
            </a:endParaRPr>
          </a:p>
          <a:p>
            <a:pPr lvl="0"/>
            <a:endParaRPr lang="he-IL" dirty="0" smtClean="0">
              <a:solidFill>
                <a:prstClr val="black"/>
              </a:solidFill>
            </a:endParaRPr>
          </a:p>
          <a:p>
            <a:pPr lvl="0"/>
            <a:endParaRPr lang="he-IL" dirty="0">
              <a:solidFill>
                <a:prstClr val="black"/>
              </a:solidFill>
            </a:endParaRPr>
          </a:p>
          <a:p>
            <a:pPr lvl="0"/>
            <a:endParaRPr lang="he-IL" dirty="0" smtClean="0">
              <a:solidFill>
                <a:prstClr val="black"/>
              </a:solidFill>
            </a:endParaRPr>
          </a:p>
          <a:p>
            <a:pPr lvl="0"/>
            <a:endParaRPr lang="he-IL" dirty="0">
              <a:solidFill>
                <a:prstClr val="black"/>
              </a:solidFill>
            </a:endParaRPr>
          </a:p>
          <a:p>
            <a:pPr lvl="0"/>
            <a:endParaRPr lang="he-IL" dirty="0" smtClean="0">
              <a:solidFill>
                <a:prstClr val="black"/>
              </a:solidFill>
            </a:endParaRPr>
          </a:p>
          <a:p>
            <a:pPr lvl="0"/>
            <a:endParaRPr lang="he-IL" dirty="0">
              <a:solidFill>
                <a:prstClr val="black"/>
              </a:solidFill>
            </a:endParaRPr>
          </a:p>
          <a:p>
            <a:pPr lvl="0"/>
            <a:endParaRPr lang="he-IL" dirty="0">
              <a:solidFill>
                <a:prstClr val="black"/>
              </a:solidFill>
            </a:endParaRPr>
          </a:p>
          <a:p>
            <a:pPr lvl="0"/>
            <a:endParaRPr lang="he-IL" sz="1100" dirty="0">
              <a:solidFill>
                <a:prstClr val="black"/>
              </a:solidFill>
            </a:endParaRPr>
          </a:p>
          <a:p>
            <a:pPr lvl="0" algn="ctr"/>
            <a:r>
              <a:rPr lang="he-IL" dirty="0" smtClean="0">
                <a:solidFill>
                  <a:prstClr val="black"/>
                </a:solidFill>
              </a:rPr>
              <a:t>לסיוע טכני ולהקדשת </a:t>
            </a:r>
            <a:r>
              <a:rPr lang="he-IL" dirty="0">
                <a:solidFill>
                  <a:prstClr val="black"/>
                </a:solidFill>
              </a:rPr>
              <a:t>שיעורים:</a:t>
            </a:r>
            <a:r>
              <a:rPr lang="en-US" dirty="0">
                <a:solidFill>
                  <a:prstClr val="black"/>
                </a:solidFill>
                <a:hlinkClick r:id="rId3"/>
              </a:rPr>
              <a:t>daf-yomi@daf-yomi.com</a:t>
            </a:r>
            <a:r>
              <a:rPr lang="en-US" dirty="0">
                <a:solidFill>
                  <a:prstClr val="black"/>
                </a:solidFill>
              </a:rPr>
              <a:t> </a:t>
            </a:r>
            <a:endParaRPr lang="he-IL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44408" y="3313692"/>
            <a:ext cx="30128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dirty="0" smtClean="0">
                <a:solidFill>
                  <a:schemeClr val="accent2"/>
                </a:solidFill>
              </a:rPr>
              <a:t>√</a:t>
            </a:r>
            <a:endParaRPr lang="he-IL" sz="2800" b="1" dirty="0">
              <a:solidFill>
                <a:schemeClr val="accent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44408" y="3841884"/>
            <a:ext cx="30128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dirty="0" smtClean="0">
                <a:solidFill>
                  <a:schemeClr val="accent2"/>
                </a:solidFill>
              </a:rPr>
              <a:t>√</a:t>
            </a:r>
            <a:endParaRPr lang="he-IL" sz="2800" b="1" dirty="0">
              <a:solidFill>
                <a:schemeClr val="accent2"/>
              </a:solidFill>
            </a:endParaRPr>
          </a:p>
        </p:txBody>
      </p:sp>
      <p:graphicFrame>
        <p:nvGraphicFramePr>
          <p:cNvPr id="10" name="טבלה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784397"/>
              </p:ext>
            </p:extLst>
          </p:nvPr>
        </p:nvGraphicFramePr>
        <p:xfrm>
          <a:off x="1115615" y="2996952"/>
          <a:ext cx="6912769" cy="2879208"/>
        </p:xfrm>
        <a:graphic>
          <a:graphicData uri="http://schemas.openxmlformats.org/drawingml/2006/table">
            <a:tbl>
              <a:tblPr rtl="1" firstRow="1" firstCol="1" bandRow="1"/>
              <a:tblGrid>
                <a:gridCol w="1420354"/>
                <a:gridCol w="3909827"/>
                <a:gridCol w="1582588"/>
              </a:tblGrid>
              <a:tr h="30834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יום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תוכן השיעור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מגיד השיעור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53190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dirty="0">
                          <a:effectLst/>
                          <a:latin typeface="Calibri"/>
                          <a:ea typeface="Calibri"/>
                          <a:cs typeface="Arial"/>
                        </a:rPr>
                        <a:t>יום א </a:t>
                      </a:r>
                      <a:r>
                        <a:rPr lang="he-IL" sz="15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(י"ז</a:t>
                      </a:r>
                      <a:r>
                        <a:rPr lang="he-IL" sz="1500" baseline="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כסלו</a:t>
                      </a:r>
                      <a:r>
                        <a:rPr lang="he-IL" sz="15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)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לג </a:t>
                      </a:r>
                      <a:r>
                        <a:rPr lang="he-IL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ע"ב (3 שורות מלמטה) - לד ע"ב (שורה אחרונה)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6525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שמואל נבון</a:t>
                      </a:r>
                      <a:endParaRPr lang="en-US" sz="15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90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dirty="0">
                          <a:effectLst/>
                          <a:latin typeface="Calibri"/>
                          <a:ea typeface="Calibri"/>
                          <a:cs typeface="Arial"/>
                        </a:rPr>
                        <a:t>יום ב </a:t>
                      </a:r>
                      <a:r>
                        <a:rPr lang="he-IL" sz="15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(י"ח </a:t>
                      </a:r>
                      <a:r>
                        <a:rPr lang="he-IL" sz="1500" baseline="0" dirty="0" smtClean="0">
                          <a:effectLst/>
                          <a:latin typeface="+mn-lt"/>
                          <a:ea typeface="Calibri"/>
                          <a:cs typeface="Arial"/>
                        </a:rPr>
                        <a:t>כסלו)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לד ע"ב (שורה אחרונה) - לו ע"א (שורה ראשונה)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6525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הראל שפירא</a:t>
                      </a:r>
                      <a:endParaRPr lang="en-US" sz="15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90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dirty="0">
                          <a:effectLst/>
                          <a:latin typeface="Calibri"/>
                          <a:ea typeface="Calibri"/>
                          <a:cs typeface="Arial"/>
                        </a:rPr>
                        <a:t>יום ג </a:t>
                      </a:r>
                      <a:r>
                        <a:rPr lang="he-IL" sz="15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(י"ט </a:t>
                      </a:r>
                      <a:r>
                        <a:rPr lang="he-IL" sz="1500" baseline="0" dirty="0" smtClean="0">
                          <a:effectLst/>
                          <a:latin typeface="+mn-lt"/>
                          <a:ea typeface="Calibri"/>
                          <a:cs typeface="Arial"/>
                        </a:rPr>
                        <a:t>כסלו</a:t>
                      </a:r>
                      <a:r>
                        <a:rPr lang="he-IL" sz="15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)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לו ע"א (שורה ראשונה) - לו ע"ב (2 שורות מלמטה)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6525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הראל שפירא</a:t>
                      </a:r>
                      <a:endParaRPr lang="en-US" sz="15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90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יום ד (כ'</a:t>
                      </a:r>
                      <a:r>
                        <a:rPr lang="he-IL" sz="1500" baseline="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he-IL" sz="1500" baseline="0" dirty="0" smtClean="0">
                          <a:effectLst/>
                          <a:latin typeface="+mn-lt"/>
                          <a:ea typeface="Calibri"/>
                          <a:cs typeface="Arial"/>
                        </a:rPr>
                        <a:t>כסלו</a:t>
                      </a:r>
                      <a:r>
                        <a:rPr lang="he-IL" sz="15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)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לו ע"ב (2 שורות</a:t>
                      </a:r>
                      <a:r>
                        <a:rPr lang="he-IL" sz="15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 מלמטה</a:t>
                      </a:r>
                      <a:r>
                        <a:rPr lang="he-IL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) - </a:t>
                      </a:r>
                      <a:r>
                        <a:rPr lang="he-IL" sz="15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לז</a:t>
                      </a:r>
                      <a:r>
                        <a:rPr lang="he-IL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 ע"ב (משנה)</a:t>
                      </a:r>
                      <a:endParaRPr lang="en-US" sz="15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6525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דובי שחור</a:t>
                      </a:r>
                      <a:endParaRPr lang="en-US" sz="15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251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יום ה (כ"א</a:t>
                      </a:r>
                      <a:r>
                        <a:rPr lang="he-IL" sz="1500" baseline="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he-IL" sz="1500" baseline="0" dirty="0" smtClean="0">
                          <a:effectLst/>
                          <a:latin typeface="+mn-lt"/>
                          <a:ea typeface="Calibri"/>
                          <a:cs typeface="Arial"/>
                        </a:rPr>
                        <a:t>כסלו</a:t>
                      </a:r>
                      <a:r>
                        <a:rPr lang="he-IL" sz="15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)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לז</a:t>
                      </a:r>
                      <a:r>
                        <a:rPr lang="he-IL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 ע"ב (משנה) - לח ע"ב (2 </a:t>
                      </a:r>
                      <a:r>
                        <a:rPr lang="he-IL" sz="15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שורות מלמטה)</a:t>
                      </a:r>
                      <a:endParaRPr lang="en-US" sz="15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6525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שמואל נבון</a:t>
                      </a:r>
                      <a:endParaRPr lang="en-US" sz="15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36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2612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4772" y="116632"/>
            <a:ext cx="8568952" cy="63802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lnSpc>
                <a:spcPct val="130000"/>
              </a:lnSpc>
            </a:pPr>
            <a:endParaRPr lang="he-IL" sz="1400" b="1" dirty="0" smtClean="0">
              <a:solidFill>
                <a:schemeClr val="accent2"/>
              </a:solidFill>
            </a:endParaRPr>
          </a:p>
          <a:p>
            <a:pPr lvl="0">
              <a:lnSpc>
                <a:spcPct val="130000"/>
              </a:lnSpc>
            </a:pPr>
            <a:r>
              <a:rPr lang="he-IL" sz="2800" b="1" dirty="0" smtClean="0">
                <a:solidFill>
                  <a:schemeClr val="accent2"/>
                </a:solidFill>
              </a:rPr>
              <a:t>להתראות מחר בשיעור הבא</a:t>
            </a:r>
            <a:endParaRPr lang="he-IL" sz="2000" dirty="0">
              <a:solidFill>
                <a:prstClr val="black"/>
              </a:solidFill>
            </a:endParaRPr>
          </a:p>
          <a:p>
            <a:pPr lvl="0">
              <a:lnSpc>
                <a:spcPct val="130000"/>
              </a:lnSpc>
            </a:pPr>
            <a:endParaRPr lang="he-IL" sz="2000" dirty="0" smtClean="0">
              <a:solidFill>
                <a:prstClr val="black"/>
              </a:solidFill>
            </a:endParaRPr>
          </a:p>
          <a:p>
            <a:pPr lvl="0">
              <a:lnSpc>
                <a:spcPct val="130000"/>
              </a:lnSpc>
            </a:pPr>
            <a:r>
              <a:rPr lang="he-IL" sz="2000" dirty="0" smtClean="0">
                <a:solidFill>
                  <a:prstClr val="black"/>
                </a:solidFill>
              </a:rPr>
              <a:t>לידיעתכם</a:t>
            </a:r>
            <a:r>
              <a:rPr lang="he-IL" sz="2000" dirty="0">
                <a:solidFill>
                  <a:prstClr val="black"/>
                </a:solidFill>
              </a:rPr>
              <a:t>:</a:t>
            </a:r>
          </a:p>
          <a:p>
            <a:pPr lvl="0">
              <a:lnSpc>
                <a:spcPct val="130000"/>
              </a:lnSpc>
            </a:pPr>
            <a:r>
              <a:rPr lang="he-IL" sz="2000" dirty="0">
                <a:solidFill>
                  <a:prstClr val="black"/>
                </a:solidFill>
              </a:rPr>
              <a:t>שיעורי האונליין מוקלטים וזמינים </a:t>
            </a:r>
            <a:r>
              <a:rPr lang="he-IL" sz="2000" dirty="0" err="1">
                <a:solidFill>
                  <a:prstClr val="black"/>
                </a:solidFill>
              </a:rPr>
              <a:t>לצפיה</a:t>
            </a:r>
            <a:r>
              <a:rPr lang="he-IL" sz="2000" dirty="0">
                <a:solidFill>
                  <a:prstClr val="black"/>
                </a:solidFill>
              </a:rPr>
              <a:t> חוזרת [החל מעוד </a:t>
            </a:r>
            <a:r>
              <a:rPr lang="he-IL" sz="2000" dirty="0" smtClean="0">
                <a:solidFill>
                  <a:prstClr val="black"/>
                </a:solidFill>
              </a:rPr>
              <a:t>שעה] </a:t>
            </a:r>
            <a:r>
              <a:rPr lang="he-IL" sz="2000" dirty="0">
                <a:solidFill>
                  <a:prstClr val="black"/>
                </a:solidFill>
              </a:rPr>
              <a:t>בפורטל הדף היומי (בספריית שיעורי שמע/וידאו</a:t>
            </a:r>
            <a:r>
              <a:rPr lang="he-IL" sz="2000" dirty="0" smtClean="0">
                <a:solidFill>
                  <a:prstClr val="black"/>
                </a:solidFill>
              </a:rPr>
              <a:t>) ובאפליקציה.</a:t>
            </a:r>
          </a:p>
          <a:p>
            <a:pPr lvl="0">
              <a:lnSpc>
                <a:spcPct val="130000"/>
              </a:lnSpc>
            </a:pPr>
            <a:endParaRPr lang="he-IL" sz="2000" dirty="0">
              <a:solidFill>
                <a:prstClr val="black"/>
              </a:solidFill>
            </a:endParaRPr>
          </a:p>
          <a:p>
            <a:pPr algn="ctr"/>
            <a:endParaRPr lang="he-IL" sz="36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endParaRPr lang="he-IL" dirty="0" smtClean="0">
              <a:solidFill>
                <a:prstClr val="black"/>
              </a:solidFill>
            </a:endParaRPr>
          </a:p>
          <a:p>
            <a:pPr lvl="0"/>
            <a:endParaRPr lang="he-IL" dirty="0">
              <a:solidFill>
                <a:prstClr val="black"/>
              </a:solidFill>
            </a:endParaRPr>
          </a:p>
          <a:p>
            <a:pPr lvl="0"/>
            <a:endParaRPr lang="he-IL" dirty="0">
              <a:solidFill>
                <a:prstClr val="black"/>
              </a:solidFill>
            </a:endParaRPr>
          </a:p>
          <a:p>
            <a:pPr lvl="0"/>
            <a:endParaRPr lang="he-IL" sz="1100" dirty="0">
              <a:solidFill>
                <a:prstClr val="black"/>
              </a:solidFill>
            </a:endParaRPr>
          </a:p>
          <a:p>
            <a:pPr lvl="0" algn="ctr"/>
            <a:endParaRPr lang="he-IL" dirty="0" smtClean="0">
              <a:solidFill>
                <a:prstClr val="black"/>
              </a:solidFill>
            </a:endParaRPr>
          </a:p>
          <a:p>
            <a:pPr lvl="0" algn="ctr"/>
            <a:endParaRPr lang="he-IL" sz="3200" dirty="0">
              <a:solidFill>
                <a:prstClr val="black"/>
              </a:solidFill>
            </a:endParaRPr>
          </a:p>
          <a:p>
            <a:pPr lvl="0" algn="ctr"/>
            <a:endParaRPr lang="he-IL" sz="1600" dirty="0" smtClean="0">
              <a:solidFill>
                <a:prstClr val="black"/>
              </a:solidFill>
            </a:endParaRPr>
          </a:p>
          <a:p>
            <a:pPr lvl="0" algn="ctr"/>
            <a:r>
              <a:rPr lang="he-IL" sz="2300" b="1" dirty="0">
                <a:solidFill>
                  <a:srgbClr val="EEECE1">
                    <a:lumMod val="50000"/>
                  </a:srgbClr>
                </a:solidFill>
              </a:rPr>
              <a:t>השיעור היום הוקדש </a:t>
            </a:r>
            <a:r>
              <a:rPr lang="he-IL" sz="2300" b="1" dirty="0" smtClean="0">
                <a:solidFill>
                  <a:srgbClr val="EEECE1">
                    <a:lumMod val="50000"/>
                  </a:srgbClr>
                </a:solidFill>
              </a:rPr>
              <a:t>לרפואת אלעד צפריר בן דנה</a:t>
            </a:r>
            <a:endParaRPr lang="he-IL" sz="2300" b="1" dirty="0">
              <a:solidFill>
                <a:srgbClr val="EEECE1">
                  <a:lumMod val="50000"/>
                </a:srgbClr>
              </a:solidFill>
            </a:endParaRPr>
          </a:p>
          <a:p>
            <a:pPr lvl="0" algn="ctr"/>
            <a:endParaRPr lang="he-IL" sz="1600" dirty="0">
              <a:solidFill>
                <a:prstClr val="black"/>
              </a:solidFill>
            </a:endParaRPr>
          </a:p>
          <a:p>
            <a:pPr lvl="0" algn="ctr"/>
            <a:r>
              <a:rPr lang="he-IL" dirty="0" smtClean="0">
                <a:solidFill>
                  <a:prstClr val="black"/>
                </a:solidFill>
              </a:rPr>
              <a:t>לסיוע טכני ולהקדשת </a:t>
            </a:r>
            <a:r>
              <a:rPr lang="he-IL" dirty="0">
                <a:solidFill>
                  <a:prstClr val="black"/>
                </a:solidFill>
              </a:rPr>
              <a:t>שיעורים:</a:t>
            </a:r>
            <a:r>
              <a:rPr lang="en-US" dirty="0">
                <a:solidFill>
                  <a:prstClr val="black"/>
                </a:solidFill>
                <a:hlinkClick r:id="rId2"/>
              </a:rPr>
              <a:t>daf-yomi@daf-yomi.com</a:t>
            </a:r>
            <a:r>
              <a:rPr lang="en-US" dirty="0">
                <a:solidFill>
                  <a:prstClr val="black"/>
                </a:solidFill>
              </a:rPr>
              <a:t> </a:t>
            </a:r>
            <a:endParaRPr lang="he-IL" dirty="0">
              <a:solidFill>
                <a:prstClr val="black"/>
              </a:solidFill>
            </a:endParaRPr>
          </a:p>
        </p:txBody>
      </p:sp>
      <p:pic>
        <p:nvPicPr>
          <p:cNvPr id="2" name="תמונה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80" y="2760794"/>
            <a:ext cx="6624736" cy="1964350"/>
          </a:xfrm>
          <a:prstGeom prst="rect">
            <a:avLst/>
          </a:prstGeom>
        </p:spPr>
      </p:pic>
      <p:cxnSp>
        <p:nvCxnSpPr>
          <p:cNvPr id="6" name="מחבר חץ ישר 5"/>
          <p:cNvCxnSpPr/>
          <p:nvPr/>
        </p:nvCxnSpPr>
        <p:spPr>
          <a:xfrm flipH="1">
            <a:off x="6444208" y="2492896"/>
            <a:ext cx="648072" cy="1728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1063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94868" y="35332"/>
            <a:ext cx="32267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bg1">
                    <a:lumMod val="50000"/>
                  </a:schemeClr>
                </a:solidFill>
              </a:rPr>
              <a:t>דף לד עמוד ב - דף לה עמוד א</a:t>
            </a:r>
            <a:endParaRPr lang="he-IL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6012" y="94063"/>
            <a:ext cx="8030344" cy="672184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lnSpc>
                <a:spcPct val="120000"/>
              </a:lnSpc>
            </a:pPr>
            <a:r>
              <a:rPr lang="he-IL" sz="1700" dirty="0" smtClean="0"/>
              <a:t>"</a:t>
            </a:r>
            <a:r>
              <a:rPr lang="he-IL" sz="1700" dirty="0" smtClean="0">
                <a:solidFill>
                  <a:srgbClr val="002060"/>
                </a:solidFill>
              </a:rPr>
              <a:t>וישובו </a:t>
            </a:r>
            <a:r>
              <a:rPr lang="he-IL" sz="1700" dirty="0">
                <a:solidFill>
                  <a:srgbClr val="002060"/>
                </a:solidFill>
              </a:rPr>
              <a:t>מתור </a:t>
            </a:r>
            <a:r>
              <a:rPr lang="he-IL" sz="1700" dirty="0" smtClean="0">
                <a:solidFill>
                  <a:srgbClr val="002060"/>
                </a:solidFill>
              </a:rPr>
              <a:t>הארץ... וילכו ויבאו</a:t>
            </a:r>
            <a:r>
              <a:rPr lang="he-IL" sz="1700" dirty="0" smtClean="0"/>
              <a:t>" -</a:t>
            </a:r>
            <a:endParaRPr lang="he-IL" sz="1700" dirty="0"/>
          </a:p>
          <a:p>
            <a:pPr lvl="0">
              <a:lnSpc>
                <a:spcPct val="120000"/>
              </a:lnSpc>
            </a:pPr>
            <a:r>
              <a:rPr lang="he-IL" sz="1700" dirty="0" err="1" smtClean="0"/>
              <a:t>א</a:t>
            </a:r>
            <a:r>
              <a:rPr lang="he-IL" sz="1700" dirty="0" err="1"/>
              <a:t>''ר</a:t>
            </a:r>
            <a:r>
              <a:rPr lang="he-IL" sz="1700" dirty="0"/>
              <a:t> יוחנן משום רבי שמעון בן </a:t>
            </a:r>
            <a:r>
              <a:rPr lang="he-IL" sz="1700" dirty="0" smtClean="0"/>
              <a:t>יוחי: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מקיש </a:t>
            </a:r>
            <a:r>
              <a:rPr lang="he-IL" sz="1700" dirty="0"/>
              <a:t>הליכה לביאה </a:t>
            </a:r>
            <a:r>
              <a:rPr lang="he-IL" sz="1700" dirty="0" smtClean="0"/>
              <a:t>- מה </a:t>
            </a:r>
            <a:r>
              <a:rPr lang="he-IL" sz="1700" dirty="0"/>
              <a:t>ביאה בעצה </a:t>
            </a:r>
            <a:r>
              <a:rPr lang="he-IL" sz="1700" dirty="0" smtClean="0"/>
              <a:t>רעה, </a:t>
            </a:r>
            <a:r>
              <a:rPr lang="he-IL" sz="1700" dirty="0"/>
              <a:t>אף הליכה בעצה </a:t>
            </a:r>
            <a:r>
              <a:rPr lang="he-IL" sz="1700" dirty="0" smtClean="0"/>
              <a:t>רעה.</a:t>
            </a:r>
          </a:p>
          <a:p>
            <a:pPr lvl="0">
              <a:lnSpc>
                <a:spcPct val="120000"/>
              </a:lnSpc>
            </a:pPr>
            <a:endParaRPr lang="he-IL" sz="1200" dirty="0"/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"</a:t>
            </a:r>
            <a:r>
              <a:rPr lang="he-IL" sz="1700" dirty="0">
                <a:solidFill>
                  <a:srgbClr val="002060"/>
                </a:solidFill>
              </a:rPr>
              <a:t>ויספרו לו ויאמרו באנו</a:t>
            </a:r>
            <a:r>
              <a:rPr lang="he-IL" sz="1700" dirty="0" smtClean="0"/>
              <a:t>" וגו', וכתיב "</a:t>
            </a:r>
            <a:r>
              <a:rPr lang="he-IL" sz="1700" dirty="0" smtClean="0">
                <a:solidFill>
                  <a:srgbClr val="002060"/>
                </a:solidFill>
              </a:rPr>
              <a:t>אפס </a:t>
            </a:r>
            <a:r>
              <a:rPr lang="he-IL" sz="1700" dirty="0">
                <a:solidFill>
                  <a:srgbClr val="002060"/>
                </a:solidFill>
              </a:rPr>
              <a:t>כי עז </a:t>
            </a:r>
            <a:r>
              <a:rPr lang="he-IL" sz="1700" dirty="0" smtClean="0">
                <a:solidFill>
                  <a:srgbClr val="002060"/>
                </a:solidFill>
              </a:rPr>
              <a:t>העם</a:t>
            </a:r>
            <a:r>
              <a:rPr lang="he-IL" sz="1700" dirty="0" smtClean="0"/>
              <a:t>" -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אמר </a:t>
            </a:r>
            <a:r>
              <a:rPr lang="he-IL" sz="1700" dirty="0"/>
              <a:t>רבי יוחנן (סימן </a:t>
            </a:r>
            <a:r>
              <a:rPr lang="he-IL" sz="1700" dirty="0" err="1"/>
              <a:t>אמ</a:t>
            </a:r>
            <a:r>
              <a:rPr lang="he-IL" sz="1700" dirty="0"/>
              <a:t>''ת </a:t>
            </a:r>
            <a:r>
              <a:rPr lang="he-IL" sz="1700" dirty="0" err="1"/>
              <a:t>לבד''ו</a:t>
            </a:r>
            <a:r>
              <a:rPr lang="he-IL" sz="1700" dirty="0"/>
              <a:t> </a:t>
            </a:r>
            <a:r>
              <a:rPr lang="he-IL" sz="1700" dirty="0" err="1"/>
              <a:t>לוי''ה</a:t>
            </a:r>
            <a:r>
              <a:rPr lang="he-IL" sz="1700" dirty="0"/>
              <a:t>) משום </a:t>
            </a:r>
            <a:r>
              <a:rPr lang="he-IL" sz="1700" dirty="0" err="1"/>
              <a:t>ר'</a:t>
            </a:r>
            <a:r>
              <a:rPr lang="he-IL" sz="1700" dirty="0" err="1" smtClean="0"/>
              <a:t>'מ</a:t>
            </a:r>
            <a:r>
              <a:rPr lang="he-IL" sz="1700" dirty="0" smtClean="0"/>
              <a:t>: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כל </a:t>
            </a:r>
            <a:r>
              <a:rPr lang="he-IL" sz="1700" dirty="0"/>
              <a:t>לשון הרע שאין בו דבר אמת בתחילתו אין מתקיים </a:t>
            </a:r>
            <a:r>
              <a:rPr lang="he-IL" sz="1700" dirty="0" smtClean="0"/>
              <a:t>בסופו.</a:t>
            </a:r>
          </a:p>
          <a:p>
            <a:pPr lvl="0">
              <a:lnSpc>
                <a:spcPct val="120000"/>
              </a:lnSpc>
            </a:pPr>
            <a:endParaRPr lang="he-IL" sz="1200" dirty="0"/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"</a:t>
            </a:r>
            <a:r>
              <a:rPr lang="he-IL" sz="1700" dirty="0" err="1">
                <a:solidFill>
                  <a:srgbClr val="002060"/>
                </a:solidFill>
              </a:rPr>
              <a:t>ויהס</a:t>
            </a:r>
            <a:r>
              <a:rPr lang="he-IL" sz="1700" dirty="0">
                <a:solidFill>
                  <a:srgbClr val="002060"/>
                </a:solidFill>
              </a:rPr>
              <a:t> כלב את העם אל משה</a:t>
            </a:r>
            <a:r>
              <a:rPr lang="he-IL" sz="1700" dirty="0" smtClean="0"/>
              <a:t>" -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אמר רבה: </a:t>
            </a:r>
            <a:r>
              <a:rPr lang="he-IL" sz="1700" dirty="0"/>
              <a:t>שהסיתן </a:t>
            </a:r>
            <a:r>
              <a:rPr lang="he-IL" sz="1700" dirty="0" smtClean="0"/>
              <a:t>בדברים.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פתח </a:t>
            </a:r>
            <a:r>
              <a:rPr lang="he-IL" sz="1700" dirty="0"/>
              <a:t>יהושע </a:t>
            </a:r>
            <a:r>
              <a:rPr lang="he-IL" sz="1700" dirty="0" err="1"/>
              <a:t>דקא</a:t>
            </a:r>
            <a:r>
              <a:rPr lang="he-IL" sz="1700" dirty="0"/>
              <a:t> </a:t>
            </a:r>
            <a:r>
              <a:rPr lang="he-IL" sz="1700" dirty="0" err="1" smtClean="0"/>
              <a:t>משתעי</a:t>
            </a:r>
            <a:r>
              <a:rPr lang="he-IL" sz="1700" dirty="0" smtClean="0"/>
              <a:t>, </a:t>
            </a:r>
            <a:r>
              <a:rPr lang="he-IL" sz="1700" dirty="0"/>
              <a:t>אמרי </a:t>
            </a:r>
            <a:r>
              <a:rPr lang="he-IL" sz="1700" dirty="0" smtClean="0"/>
              <a:t>ליה: </a:t>
            </a:r>
            <a:r>
              <a:rPr lang="he-IL" sz="1700" dirty="0"/>
              <a:t>דין ראש קטיעה </a:t>
            </a:r>
            <a:r>
              <a:rPr lang="he-IL" sz="1700" dirty="0" smtClean="0"/>
              <a:t>ימלל.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אמר: </a:t>
            </a:r>
            <a:r>
              <a:rPr lang="he-IL" sz="1700" dirty="0"/>
              <a:t>אי </a:t>
            </a:r>
            <a:r>
              <a:rPr lang="he-IL" sz="1700" dirty="0" err="1"/>
              <a:t>משתעינא</a:t>
            </a:r>
            <a:r>
              <a:rPr lang="he-IL" sz="1700" dirty="0"/>
              <a:t> אמרי בי מילתא וחסמין </a:t>
            </a:r>
            <a:r>
              <a:rPr lang="he-IL" sz="1700" dirty="0" smtClean="0"/>
              <a:t>לי.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אמר להן: </a:t>
            </a:r>
            <a:r>
              <a:rPr lang="he-IL" sz="1700" dirty="0"/>
              <a:t>וכי זו בלבד עשה לנו בן </a:t>
            </a:r>
            <a:r>
              <a:rPr lang="he-IL" sz="1700" dirty="0" smtClean="0"/>
              <a:t>עמרם?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סברי </a:t>
            </a:r>
            <a:r>
              <a:rPr lang="he-IL" sz="1700" dirty="0" err="1"/>
              <a:t>בגנותיה</a:t>
            </a:r>
            <a:r>
              <a:rPr lang="he-IL" sz="1700" dirty="0"/>
              <a:t> </a:t>
            </a:r>
            <a:r>
              <a:rPr lang="he-IL" sz="1700" dirty="0" err="1"/>
              <a:t>קא</a:t>
            </a:r>
            <a:r>
              <a:rPr lang="he-IL" sz="1700" dirty="0"/>
              <a:t> </a:t>
            </a:r>
            <a:r>
              <a:rPr lang="he-IL" sz="1700" dirty="0" err="1" smtClean="0"/>
              <a:t>משתעי</a:t>
            </a:r>
            <a:r>
              <a:rPr lang="he-IL" sz="1700" dirty="0" smtClean="0"/>
              <a:t>, </a:t>
            </a:r>
            <a:r>
              <a:rPr lang="he-IL" sz="1700" dirty="0" err="1" smtClean="0"/>
              <a:t>אישתיקו</a:t>
            </a:r>
            <a:r>
              <a:rPr lang="he-IL" sz="1700" dirty="0" smtClean="0"/>
              <a:t>.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אמר להו: </a:t>
            </a:r>
            <a:r>
              <a:rPr lang="he-IL" sz="1700" dirty="0"/>
              <a:t>הוציאנו </a:t>
            </a:r>
            <a:r>
              <a:rPr lang="he-IL" sz="1700" dirty="0" smtClean="0"/>
              <a:t>ממצרים, </a:t>
            </a:r>
            <a:r>
              <a:rPr lang="he-IL" sz="1700" dirty="0"/>
              <a:t>וקרע לנו את </a:t>
            </a:r>
            <a:r>
              <a:rPr lang="he-IL" sz="1700" dirty="0" smtClean="0"/>
              <a:t>הים, </a:t>
            </a:r>
            <a:r>
              <a:rPr lang="he-IL" sz="1700" dirty="0"/>
              <a:t>והאכילנו את </a:t>
            </a:r>
            <a:r>
              <a:rPr lang="he-IL" sz="1700" dirty="0" smtClean="0"/>
              <a:t>המן -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אם </a:t>
            </a:r>
            <a:r>
              <a:rPr lang="he-IL" sz="1700" dirty="0"/>
              <a:t>יאמר עשו סולמות ועלו לרקיע לא נשמע </a:t>
            </a:r>
            <a:r>
              <a:rPr lang="he-IL" sz="1700" dirty="0" smtClean="0"/>
              <a:t>לו?! "</a:t>
            </a:r>
            <a:r>
              <a:rPr lang="he-IL" sz="1700" dirty="0">
                <a:solidFill>
                  <a:srgbClr val="002060"/>
                </a:solidFill>
              </a:rPr>
              <a:t>עלה נעלה וירשנו אותה</a:t>
            </a:r>
            <a:r>
              <a:rPr lang="he-IL" sz="1700" dirty="0" smtClean="0"/>
              <a:t>" </a:t>
            </a:r>
            <a:r>
              <a:rPr lang="he-IL" sz="1700" dirty="0"/>
              <a:t>וגו</a:t>
            </a:r>
            <a:r>
              <a:rPr lang="he-IL" sz="1700" dirty="0" smtClean="0"/>
              <a:t>'.</a:t>
            </a:r>
          </a:p>
          <a:p>
            <a:pPr lvl="0">
              <a:lnSpc>
                <a:spcPct val="120000"/>
              </a:lnSpc>
            </a:pPr>
            <a:endParaRPr lang="he-IL" sz="1200" dirty="0"/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"</a:t>
            </a:r>
            <a:r>
              <a:rPr lang="he-IL" sz="1700" dirty="0" smtClean="0">
                <a:solidFill>
                  <a:srgbClr val="002060"/>
                </a:solidFill>
              </a:rPr>
              <a:t>והאנשים </a:t>
            </a:r>
            <a:r>
              <a:rPr lang="he-IL" sz="1700" dirty="0">
                <a:solidFill>
                  <a:srgbClr val="002060"/>
                </a:solidFill>
              </a:rPr>
              <a:t>אשר עלו עמו אמרו לא </a:t>
            </a:r>
            <a:r>
              <a:rPr lang="he-IL" sz="1700" dirty="0" smtClean="0">
                <a:solidFill>
                  <a:srgbClr val="002060"/>
                </a:solidFill>
              </a:rPr>
              <a:t>נוכל</a:t>
            </a:r>
            <a:r>
              <a:rPr lang="he-IL" sz="1700" dirty="0" smtClean="0"/>
              <a:t>" </a:t>
            </a:r>
            <a:r>
              <a:rPr lang="he-IL" sz="1700" dirty="0"/>
              <a:t>וגו' </a:t>
            </a:r>
            <a:r>
              <a:rPr lang="he-IL" sz="1700" dirty="0" smtClean="0"/>
              <a:t>-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אמר </a:t>
            </a:r>
            <a:r>
              <a:rPr lang="he-IL" sz="1700" dirty="0"/>
              <a:t>רבי </a:t>
            </a:r>
            <a:r>
              <a:rPr lang="he-IL" sz="1700" dirty="0" err="1"/>
              <a:t>חנינא</a:t>
            </a:r>
            <a:r>
              <a:rPr lang="he-IL" sz="1700" dirty="0"/>
              <a:t> בר </a:t>
            </a:r>
            <a:r>
              <a:rPr lang="he-IL" sz="1700" dirty="0" err="1" smtClean="0"/>
              <a:t>פפא</a:t>
            </a:r>
            <a:r>
              <a:rPr lang="he-IL" sz="1700" dirty="0" smtClean="0"/>
              <a:t>: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דבר </a:t>
            </a:r>
            <a:r>
              <a:rPr lang="he-IL" sz="1700" dirty="0"/>
              <a:t>גדול דברו מרגלים באותה שעה -</a:t>
            </a:r>
            <a:r>
              <a:rPr lang="he-IL" sz="1700" dirty="0" smtClean="0"/>
              <a:t>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"</a:t>
            </a:r>
            <a:r>
              <a:rPr lang="he-IL" sz="1700" dirty="0" smtClean="0">
                <a:solidFill>
                  <a:srgbClr val="002060"/>
                </a:solidFill>
              </a:rPr>
              <a:t>כי </a:t>
            </a:r>
            <a:r>
              <a:rPr lang="he-IL" sz="1700" dirty="0">
                <a:solidFill>
                  <a:srgbClr val="002060"/>
                </a:solidFill>
              </a:rPr>
              <a:t>חזק הוא </a:t>
            </a:r>
            <a:r>
              <a:rPr lang="he-IL" sz="1700" dirty="0" smtClean="0">
                <a:solidFill>
                  <a:srgbClr val="002060"/>
                </a:solidFill>
              </a:rPr>
              <a:t>ממנו</a:t>
            </a:r>
            <a:r>
              <a:rPr lang="he-IL" sz="1700" dirty="0" smtClean="0"/>
              <a:t>" - אל </a:t>
            </a:r>
            <a:r>
              <a:rPr lang="he-IL" sz="1700" dirty="0"/>
              <a:t>תקרי </a:t>
            </a:r>
            <a:r>
              <a:rPr lang="he-IL" sz="1700" dirty="0" smtClean="0"/>
              <a:t>ממנו, </a:t>
            </a:r>
            <a:r>
              <a:rPr lang="he-IL" sz="1700" dirty="0"/>
              <a:t>אלא </a:t>
            </a:r>
            <a:r>
              <a:rPr lang="he-IL" sz="1700" dirty="0" smtClean="0"/>
              <a:t>ממנו,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כביכול </a:t>
            </a:r>
            <a:r>
              <a:rPr lang="he-IL" sz="1700" dirty="0"/>
              <a:t>אפילו בעל הבית אינו יכול להוציא כליו </a:t>
            </a:r>
            <a:r>
              <a:rPr lang="he-IL" sz="1700" dirty="0" smtClean="0"/>
              <a:t>משם.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73568" y="317232"/>
            <a:ext cx="576064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 smtClean="0"/>
              <a:t>עמוד א</a:t>
            </a:r>
            <a:endParaRPr lang="he-IL" sz="800" dirty="0"/>
          </a:p>
        </p:txBody>
      </p:sp>
    </p:spTree>
    <p:extLst>
      <p:ext uri="{BB962C8B-B14F-4D97-AF65-F5344CB8AC3E}">
        <p14:creationId xmlns:p14="http://schemas.microsoft.com/office/powerpoint/2010/main" val="373487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94868" y="35332"/>
            <a:ext cx="17865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bg1">
                    <a:lumMod val="50000"/>
                  </a:schemeClr>
                </a:solidFill>
              </a:rPr>
              <a:t>דף לה עמוד א</a:t>
            </a:r>
            <a:endParaRPr lang="he-IL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6012" y="243395"/>
            <a:ext cx="8030344" cy="63709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lnSpc>
                <a:spcPct val="120000"/>
              </a:lnSpc>
            </a:pPr>
            <a:r>
              <a:rPr lang="he-IL" sz="1700" dirty="0" smtClean="0"/>
              <a:t>"</a:t>
            </a:r>
            <a:r>
              <a:rPr lang="he-IL" sz="1700" dirty="0" smtClean="0">
                <a:solidFill>
                  <a:srgbClr val="002060"/>
                </a:solidFill>
              </a:rPr>
              <a:t>ארץ </a:t>
            </a:r>
            <a:r>
              <a:rPr lang="he-IL" sz="1700" dirty="0">
                <a:solidFill>
                  <a:srgbClr val="002060"/>
                </a:solidFill>
              </a:rPr>
              <a:t>אוכלת יושביה </a:t>
            </a:r>
            <a:r>
              <a:rPr lang="he-IL" sz="1700" dirty="0" smtClean="0">
                <a:solidFill>
                  <a:srgbClr val="002060"/>
                </a:solidFill>
              </a:rPr>
              <a:t>היא</a:t>
            </a:r>
            <a:r>
              <a:rPr lang="he-IL" sz="1700" dirty="0" smtClean="0"/>
              <a:t>" -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דרש רבא: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אמר </a:t>
            </a:r>
            <a:r>
              <a:rPr lang="he-IL" sz="1700" dirty="0" err="1"/>
              <a:t>הקב'</a:t>
            </a:r>
            <a:r>
              <a:rPr lang="he-IL" sz="1700" dirty="0" err="1" smtClean="0"/>
              <a:t>'ה</a:t>
            </a:r>
            <a:r>
              <a:rPr lang="he-IL" sz="1700" dirty="0" smtClean="0"/>
              <a:t>: </a:t>
            </a:r>
            <a:r>
              <a:rPr lang="he-IL" sz="1700" dirty="0"/>
              <a:t>אני </a:t>
            </a:r>
            <a:r>
              <a:rPr lang="he-IL" sz="1700" dirty="0" err="1"/>
              <a:t>חשבתיה</a:t>
            </a:r>
            <a:r>
              <a:rPr lang="he-IL" sz="1700" dirty="0"/>
              <a:t> לטובה והם חשבו לרעה </a:t>
            </a:r>
            <a:r>
              <a:rPr lang="he-IL" sz="1700" dirty="0" smtClean="0"/>
              <a:t>-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אני </a:t>
            </a:r>
            <a:r>
              <a:rPr lang="he-IL" sz="1700" dirty="0" err="1"/>
              <a:t>חשבתיה</a:t>
            </a:r>
            <a:r>
              <a:rPr lang="he-IL" sz="1700" dirty="0"/>
              <a:t> לטובה </a:t>
            </a:r>
            <a:r>
              <a:rPr lang="he-IL" sz="1700" dirty="0" smtClean="0"/>
              <a:t>- </a:t>
            </a:r>
            <a:r>
              <a:rPr lang="he-IL" sz="1700" dirty="0" err="1" smtClean="0"/>
              <a:t>דכל</a:t>
            </a:r>
            <a:r>
              <a:rPr lang="he-IL" sz="1700" dirty="0" smtClean="0"/>
              <a:t> </a:t>
            </a:r>
            <a:r>
              <a:rPr lang="he-IL" sz="1700" dirty="0" err="1"/>
              <a:t>היכא</a:t>
            </a:r>
            <a:r>
              <a:rPr lang="he-IL" sz="1700" dirty="0"/>
              <a:t> </a:t>
            </a:r>
            <a:r>
              <a:rPr lang="he-IL" sz="1700" dirty="0" err="1" smtClean="0"/>
              <a:t>דמטו</a:t>
            </a:r>
            <a:r>
              <a:rPr lang="he-IL" sz="1700" dirty="0" smtClean="0"/>
              <a:t>, </a:t>
            </a:r>
            <a:r>
              <a:rPr lang="he-IL" sz="1700" dirty="0"/>
              <a:t>מת </a:t>
            </a:r>
            <a:r>
              <a:rPr lang="he-IL" sz="1700" dirty="0" err="1"/>
              <a:t>חשיבא</a:t>
            </a:r>
            <a:r>
              <a:rPr lang="he-IL" sz="1700" dirty="0"/>
              <a:t> </a:t>
            </a:r>
            <a:r>
              <a:rPr lang="he-IL" sz="1700" dirty="0" err="1" smtClean="0"/>
              <a:t>דידהו</a:t>
            </a:r>
            <a:r>
              <a:rPr lang="he-IL" sz="1700" dirty="0" smtClean="0"/>
              <a:t>, </a:t>
            </a:r>
            <a:r>
              <a:rPr lang="he-IL" sz="1700" dirty="0"/>
              <a:t>כי </a:t>
            </a:r>
            <a:r>
              <a:rPr lang="he-IL" sz="1700" dirty="0" err="1"/>
              <a:t>היכי</a:t>
            </a:r>
            <a:r>
              <a:rPr lang="he-IL" sz="1700" dirty="0"/>
              <a:t> </a:t>
            </a:r>
            <a:r>
              <a:rPr lang="he-IL" sz="1700" dirty="0" err="1"/>
              <a:t>דניטרדו</a:t>
            </a:r>
            <a:r>
              <a:rPr lang="he-IL" sz="1700" dirty="0"/>
              <a:t> ולא לשאלו </a:t>
            </a:r>
            <a:r>
              <a:rPr lang="he-IL" sz="1700" dirty="0" err="1" smtClean="0"/>
              <a:t>אבתרייהו</a:t>
            </a:r>
            <a:r>
              <a:rPr lang="he-IL" sz="1700" dirty="0" smtClean="0"/>
              <a:t>.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ואיכא </a:t>
            </a:r>
            <a:r>
              <a:rPr lang="he-IL" sz="1700" dirty="0" err="1" smtClean="0"/>
              <a:t>דאמרי</a:t>
            </a:r>
            <a:r>
              <a:rPr lang="he-IL" sz="1700" dirty="0" smtClean="0"/>
              <a:t>: </a:t>
            </a:r>
            <a:r>
              <a:rPr lang="he-IL" sz="1700" dirty="0"/>
              <a:t>איוב נח </a:t>
            </a:r>
            <a:r>
              <a:rPr lang="he-IL" sz="1700" dirty="0" err="1" smtClean="0"/>
              <a:t>נפשיה</a:t>
            </a:r>
            <a:r>
              <a:rPr lang="he-IL" sz="1700" dirty="0" smtClean="0"/>
              <a:t>, </a:t>
            </a:r>
            <a:r>
              <a:rPr lang="he-IL" sz="1700" dirty="0" err="1"/>
              <a:t>ואטרידו</a:t>
            </a:r>
            <a:r>
              <a:rPr lang="he-IL" sz="1700" dirty="0"/>
              <a:t> כולי עלמא </a:t>
            </a:r>
            <a:r>
              <a:rPr lang="he-IL" sz="1700" dirty="0" err="1" smtClean="0"/>
              <a:t>בהספידא</a:t>
            </a:r>
            <a:r>
              <a:rPr lang="he-IL" sz="1700" dirty="0" smtClean="0"/>
              <a:t>.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הם </a:t>
            </a:r>
            <a:r>
              <a:rPr lang="he-IL" sz="1700" dirty="0"/>
              <a:t>חשבו לרעה -</a:t>
            </a:r>
            <a:r>
              <a:rPr lang="he-IL" sz="1700" dirty="0" smtClean="0"/>
              <a:t> "ארץ </a:t>
            </a:r>
            <a:r>
              <a:rPr lang="he-IL" sz="1700" dirty="0"/>
              <a:t>אוכלת יושביה </a:t>
            </a:r>
            <a:r>
              <a:rPr lang="he-IL" sz="1700" dirty="0" smtClean="0"/>
              <a:t>היא".</a:t>
            </a:r>
          </a:p>
          <a:p>
            <a:pPr lvl="0">
              <a:lnSpc>
                <a:spcPct val="120000"/>
              </a:lnSpc>
            </a:pPr>
            <a:endParaRPr lang="he-IL" sz="1700" dirty="0"/>
          </a:p>
          <a:p>
            <a:pPr lvl="0">
              <a:lnSpc>
                <a:spcPct val="120000"/>
              </a:lnSpc>
            </a:pPr>
            <a:r>
              <a:rPr lang="he-IL" sz="1700" dirty="0"/>
              <a:t>"</a:t>
            </a:r>
            <a:r>
              <a:rPr lang="he-IL" sz="1700" dirty="0" smtClean="0">
                <a:solidFill>
                  <a:srgbClr val="002060"/>
                </a:solidFill>
              </a:rPr>
              <a:t>ונהי </a:t>
            </a:r>
            <a:r>
              <a:rPr lang="he-IL" sz="1700" dirty="0">
                <a:solidFill>
                  <a:srgbClr val="002060"/>
                </a:solidFill>
              </a:rPr>
              <a:t>בעינינו כחגבים וכן </a:t>
            </a:r>
            <a:r>
              <a:rPr lang="he-IL" sz="1700" dirty="0" smtClean="0">
                <a:solidFill>
                  <a:srgbClr val="002060"/>
                </a:solidFill>
              </a:rPr>
              <a:t>היינו</a:t>
            </a:r>
            <a:r>
              <a:rPr lang="he-IL" sz="1700" dirty="0" smtClean="0"/>
              <a:t>" </a:t>
            </a:r>
            <a:r>
              <a:rPr lang="he-IL" sz="1700" dirty="0"/>
              <a:t>וגו' </a:t>
            </a:r>
            <a:r>
              <a:rPr lang="he-IL" sz="1700" dirty="0" smtClean="0"/>
              <a:t>-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אמר </a:t>
            </a:r>
            <a:r>
              <a:rPr lang="he-IL" sz="1700" dirty="0"/>
              <a:t>רב </a:t>
            </a:r>
            <a:r>
              <a:rPr lang="he-IL" sz="1700" dirty="0" err="1" smtClean="0"/>
              <a:t>משרשיא</a:t>
            </a:r>
            <a:r>
              <a:rPr lang="he-IL" sz="1700" dirty="0" smtClean="0"/>
              <a:t>: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מרגלים </a:t>
            </a:r>
            <a:r>
              <a:rPr lang="he-IL" sz="1700" dirty="0"/>
              <a:t>שקרי </a:t>
            </a:r>
            <a:r>
              <a:rPr lang="he-IL" sz="1700" dirty="0" smtClean="0"/>
              <a:t>הוו -</a:t>
            </a:r>
          </a:p>
          <a:p>
            <a:pPr lvl="0">
              <a:lnSpc>
                <a:spcPct val="120000"/>
              </a:lnSpc>
            </a:pPr>
            <a:r>
              <a:rPr lang="he-IL" sz="1700" dirty="0" err="1" smtClean="0"/>
              <a:t>בשלמא</a:t>
            </a:r>
            <a:r>
              <a:rPr lang="he-IL" sz="1700" dirty="0" smtClean="0"/>
              <a:t> "ונהי </a:t>
            </a:r>
            <a:r>
              <a:rPr lang="he-IL" sz="1700" dirty="0"/>
              <a:t>בעינינו </a:t>
            </a:r>
            <a:r>
              <a:rPr lang="he-IL" sz="1700" dirty="0" smtClean="0"/>
              <a:t>כחגבים" - לחיי,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אלא "וכן </a:t>
            </a:r>
            <a:r>
              <a:rPr lang="he-IL" sz="1700" dirty="0"/>
              <a:t>היינו </a:t>
            </a:r>
            <a:r>
              <a:rPr lang="he-IL" sz="1700" dirty="0" smtClean="0"/>
              <a:t>בעיניהם" - מנא </a:t>
            </a:r>
            <a:r>
              <a:rPr lang="he-IL" sz="1700" dirty="0"/>
              <a:t>הוו </a:t>
            </a:r>
            <a:r>
              <a:rPr lang="he-IL" sz="1700" dirty="0" smtClean="0"/>
              <a:t>ידעי?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ולא היא,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כי </a:t>
            </a:r>
            <a:r>
              <a:rPr lang="he-IL" sz="1700" dirty="0"/>
              <a:t>הוו מברי </a:t>
            </a:r>
            <a:r>
              <a:rPr lang="he-IL" sz="1700" dirty="0" err="1" smtClean="0"/>
              <a:t>אבילי</a:t>
            </a:r>
            <a:r>
              <a:rPr lang="he-IL" sz="1700" dirty="0" smtClean="0"/>
              <a:t>, </a:t>
            </a:r>
            <a:r>
              <a:rPr lang="he-IL" sz="1700" dirty="0"/>
              <a:t>תותי ארזי הוו </a:t>
            </a:r>
            <a:r>
              <a:rPr lang="he-IL" sz="1700" dirty="0" smtClean="0"/>
              <a:t>מברי, </a:t>
            </a:r>
            <a:r>
              <a:rPr lang="he-IL" sz="1700" dirty="0"/>
              <a:t>וכי </a:t>
            </a:r>
            <a:r>
              <a:rPr lang="he-IL" sz="1700" dirty="0" err="1" smtClean="0"/>
              <a:t>חזינהו</a:t>
            </a:r>
            <a:r>
              <a:rPr lang="he-IL" sz="1700" dirty="0" smtClean="0"/>
              <a:t>, </a:t>
            </a:r>
            <a:r>
              <a:rPr lang="he-IL" sz="1700" dirty="0"/>
              <a:t>סלקו </a:t>
            </a:r>
            <a:r>
              <a:rPr lang="he-IL" sz="1700" dirty="0" err="1"/>
              <a:t>יתבי</a:t>
            </a:r>
            <a:r>
              <a:rPr lang="he-IL" sz="1700" dirty="0"/>
              <a:t> </a:t>
            </a:r>
            <a:r>
              <a:rPr lang="he-IL" sz="1700" dirty="0" smtClean="0"/>
              <a:t>באילני,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שמעי </a:t>
            </a:r>
            <a:r>
              <a:rPr lang="he-IL" sz="1700" dirty="0" err="1"/>
              <a:t>דקאמרי</a:t>
            </a:r>
            <a:r>
              <a:rPr lang="he-IL" sz="1700" dirty="0"/>
              <a:t> </a:t>
            </a:r>
            <a:r>
              <a:rPr lang="he-IL" sz="1700" dirty="0" err="1"/>
              <a:t>קחזינן</a:t>
            </a:r>
            <a:r>
              <a:rPr lang="he-IL" sz="1700" dirty="0"/>
              <a:t> </a:t>
            </a:r>
            <a:r>
              <a:rPr lang="he-IL" sz="1700" dirty="0" err="1"/>
              <a:t>אינשי</a:t>
            </a:r>
            <a:r>
              <a:rPr lang="he-IL" sz="1700" dirty="0"/>
              <a:t> </a:t>
            </a:r>
            <a:r>
              <a:rPr lang="he-IL" sz="1700" dirty="0" err="1"/>
              <a:t>דדמו</a:t>
            </a:r>
            <a:r>
              <a:rPr lang="he-IL" sz="1700" dirty="0"/>
              <a:t> </a:t>
            </a:r>
            <a:r>
              <a:rPr lang="he-IL" sz="1700" dirty="0" err="1"/>
              <a:t>לקמצי</a:t>
            </a:r>
            <a:r>
              <a:rPr lang="he-IL" sz="1700" dirty="0"/>
              <a:t> </a:t>
            </a:r>
            <a:r>
              <a:rPr lang="he-IL" sz="1700" dirty="0" smtClean="0"/>
              <a:t>באילני. </a:t>
            </a:r>
          </a:p>
          <a:p>
            <a:pPr lvl="0">
              <a:lnSpc>
                <a:spcPct val="120000"/>
              </a:lnSpc>
            </a:pPr>
            <a:endParaRPr lang="he-IL" sz="1700" dirty="0"/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"</a:t>
            </a:r>
            <a:r>
              <a:rPr lang="he-IL" sz="1700" dirty="0" err="1" smtClean="0">
                <a:solidFill>
                  <a:srgbClr val="002060"/>
                </a:solidFill>
              </a:rPr>
              <a:t>ותשא</a:t>
            </a:r>
            <a:r>
              <a:rPr lang="he-IL" sz="1700" dirty="0" smtClean="0">
                <a:solidFill>
                  <a:srgbClr val="002060"/>
                </a:solidFill>
              </a:rPr>
              <a:t> </a:t>
            </a:r>
            <a:r>
              <a:rPr lang="he-IL" sz="1700" dirty="0">
                <a:solidFill>
                  <a:srgbClr val="002060"/>
                </a:solidFill>
              </a:rPr>
              <a:t>כל העדה ויתנו את קולם </a:t>
            </a:r>
            <a:r>
              <a:rPr lang="he-IL" sz="1700" dirty="0" smtClean="0">
                <a:solidFill>
                  <a:srgbClr val="002060"/>
                </a:solidFill>
              </a:rPr>
              <a:t>ויבכו</a:t>
            </a:r>
            <a:r>
              <a:rPr lang="he-IL" sz="1700" dirty="0" smtClean="0"/>
              <a:t>" -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אמר </a:t>
            </a:r>
            <a:r>
              <a:rPr lang="he-IL" sz="1700" dirty="0"/>
              <a:t>רבה אמר רבי </a:t>
            </a:r>
            <a:r>
              <a:rPr lang="he-IL" sz="1700" dirty="0" smtClean="0"/>
              <a:t>יוחנן: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אותו </a:t>
            </a:r>
            <a:r>
              <a:rPr lang="he-IL" sz="1700" dirty="0"/>
              <a:t>היום [ערב] תשעה באב </a:t>
            </a:r>
            <a:r>
              <a:rPr lang="he-IL" sz="1700" dirty="0" smtClean="0"/>
              <a:t>היה,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אמר </a:t>
            </a:r>
            <a:r>
              <a:rPr lang="he-IL" sz="1700" dirty="0" err="1"/>
              <a:t>הקב'</a:t>
            </a:r>
            <a:r>
              <a:rPr lang="he-IL" sz="1700" dirty="0" err="1" smtClean="0"/>
              <a:t>'ה</a:t>
            </a:r>
            <a:r>
              <a:rPr lang="he-IL" sz="1700" dirty="0" smtClean="0"/>
              <a:t>: </a:t>
            </a:r>
            <a:r>
              <a:rPr lang="he-IL" sz="1700" dirty="0"/>
              <a:t>הן בכו בכיה של </a:t>
            </a:r>
            <a:r>
              <a:rPr lang="he-IL" sz="1700" dirty="0" smtClean="0"/>
              <a:t>חנם, </a:t>
            </a:r>
            <a:r>
              <a:rPr lang="he-IL" sz="1700" dirty="0"/>
              <a:t>ואני אקבע להם בכיה </a:t>
            </a:r>
            <a:r>
              <a:rPr lang="he-IL" sz="1700" dirty="0" smtClean="0"/>
              <a:t>לדורות.</a:t>
            </a:r>
          </a:p>
        </p:txBody>
      </p:sp>
    </p:spTree>
    <p:extLst>
      <p:ext uri="{BB962C8B-B14F-4D97-AF65-F5344CB8AC3E}">
        <p14:creationId xmlns:p14="http://schemas.microsoft.com/office/powerpoint/2010/main" val="133316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94868" y="35332"/>
            <a:ext cx="17865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bg1">
                    <a:lumMod val="50000"/>
                  </a:schemeClr>
                </a:solidFill>
              </a:rPr>
              <a:t>דף לה עמוד א</a:t>
            </a:r>
            <a:endParaRPr lang="he-IL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543440"/>
            <a:ext cx="7710780" cy="526297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lnSpc>
                <a:spcPct val="120000"/>
              </a:lnSpc>
            </a:pPr>
            <a:r>
              <a:rPr lang="he-IL" sz="1900" dirty="0" smtClean="0"/>
              <a:t>"</a:t>
            </a:r>
            <a:r>
              <a:rPr lang="he-IL" sz="1900" dirty="0" smtClean="0">
                <a:solidFill>
                  <a:srgbClr val="002060"/>
                </a:solidFill>
              </a:rPr>
              <a:t>ויאמרו </a:t>
            </a:r>
            <a:r>
              <a:rPr lang="he-IL" sz="1900" dirty="0">
                <a:solidFill>
                  <a:srgbClr val="002060"/>
                </a:solidFill>
              </a:rPr>
              <a:t>כל העדה לרגום אותם </a:t>
            </a:r>
            <a:r>
              <a:rPr lang="he-IL" sz="1900" dirty="0" smtClean="0">
                <a:solidFill>
                  <a:srgbClr val="002060"/>
                </a:solidFill>
              </a:rPr>
              <a:t>באבנים</a:t>
            </a:r>
            <a:r>
              <a:rPr lang="he-IL" sz="1900" dirty="0" smtClean="0"/>
              <a:t>", </a:t>
            </a:r>
            <a:r>
              <a:rPr lang="he-IL" sz="1900" dirty="0"/>
              <a:t>וכתיב "</a:t>
            </a:r>
            <a:r>
              <a:rPr lang="he-IL" sz="1900" dirty="0" smtClean="0">
                <a:solidFill>
                  <a:srgbClr val="002060"/>
                </a:solidFill>
              </a:rPr>
              <a:t>וכבוד </a:t>
            </a:r>
            <a:r>
              <a:rPr lang="he-IL" sz="1900" dirty="0">
                <a:solidFill>
                  <a:srgbClr val="002060"/>
                </a:solidFill>
              </a:rPr>
              <a:t>ה' נראה באהל </a:t>
            </a:r>
            <a:r>
              <a:rPr lang="he-IL" sz="1900" dirty="0" smtClean="0">
                <a:solidFill>
                  <a:srgbClr val="002060"/>
                </a:solidFill>
              </a:rPr>
              <a:t>מועד</a:t>
            </a:r>
            <a:r>
              <a:rPr lang="he-IL" sz="1900" dirty="0" smtClean="0"/>
              <a:t>" -</a:t>
            </a:r>
          </a:p>
          <a:p>
            <a:pPr lvl="0">
              <a:lnSpc>
                <a:spcPct val="120000"/>
              </a:lnSpc>
            </a:pPr>
            <a:endParaRPr lang="he-IL" sz="600" dirty="0" smtClean="0"/>
          </a:p>
          <a:p>
            <a:pPr lvl="0">
              <a:lnSpc>
                <a:spcPct val="120000"/>
              </a:lnSpc>
            </a:pPr>
            <a:r>
              <a:rPr lang="he-IL" sz="1900" dirty="0" smtClean="0"/>
              <a:t>אמר </a:t>
            </a:r>
            <a:r>
              <a:rPr lang="he-IL" sz="1900" dirty="0"/>
              <a:t>רבי </a:t>
            </a:r>
            <a:r>
              <a:rPr lang="he-IL" sz="1900" dirty="0" err="1"/>
              <a:t>חייא</a:t>
            </a:r>
            <a:r>
              <a:rPr lang="he-IL" sz="1900" dirty="0"/>
              <a:t> בר </a:t>
            </a:r>
            <a:r>
              <a:rPr lang="he-IL" sz="1900" dirty="0" smtClean="0"/>
              <a:t>אבא: </a:t>
            </a:r>
          </a:p>
          <a:p>
            <a:pPr lvl="0">
              <a:lnSpc>
                <a:spcPct val="120000"/>
              </a:lnSpc>
            </a:pPr>
            <a:r>
              <a:rPr lang="he-IL" sz="1900" dirty="0" smtClean="0"/>
              <a:t>מלמד </a:t>
            </a:r>
            <a:r>
              <a:rPr lang="he-IL" sz="1900" dirty="0"/>
              <a:t>שנטלו אבנים וזרקום כלפי </a:t>
            </a:r>
            <a:r>
              <a:rPr lang="he-IL" sz="1900" dirty="0" smtClean="0"/>
              <a:t>מעלה.</a:t>
            </a:r>
          </a:p>
          <a:p>
            <a:pPr lvl="0">
              <a:lnSpc>
                <a:spcPct val="120000"/>
              </a:lnSpc>
            </a:pPr>
            <a:endParaRPr lang="he-IL" sz="1900" dirty="0" smtClean="0"/>
          </a:p>
          <a:p>
            <a:pPr lvl="0">
              <a:lnSpc>
                <a:spcPct val="120000"/>
              </a:lnSpc>
            </a:pPr>
            <a:endParaRPr lang="he-IL" sz="1900" dirty="0" smtClean="0"/>
          </a:p>
          <a:p>
            <a:pPr lvl="0">
              <a:lnSpc>
                <a:spcPct val="120000"/>
              </a:lnSpc>
            </a:pPr>
            <a:endParaRPr lang="he-IL" sz="1900" dirty="0"/>
          </a:p>
          <a:p>
            <a:pPr lvl="0">
              <a:lnSpc>
                <a:spcPct val="120000"/>
              </a:lnSpc>
            </a:pPr>
            <a:r>
              <a:rPr lang="he-IL" sz="1900" dirty="0"/>
              <a:t>"</a:t>
            </a:r>
            <a:r>
              <a:rPr lang="he-IL" sz="1900" dirty="0" smtClean="0">
                <a:solidFill>
                  <a:srgbClr val="002060"/>
                </a:solidFill>
              </a:rPr>
              <a:t>וימותו </a:t>
            </a:r>
            <a:r>
              <a:rPr lang="he-IL" sz="1900" dirty="0">
                <a:solidFill>
                  <a:srgbClr val="002060"/>
                </a:solidFill>
              </a:rPr>
              <a:t>האנשים </a:t>
            </a:r>
            <a:r>
              <a:rPr lang="he-IL" sz="1900" dirty="0" err="1">
                <a:solidFill>
                  <a:srgbClr val="002060"/>
                </a:solidFill>
              </a:rPr>
              <a:t>מוציאי</a:t>
            </a:r>
            <a:r>
              <a:rPr lang="he-IL" sz="1900" dirty="0">
                <a:solidFill>
                  <a:srgbClr val="002060"/>
                </a:solidFill>
              </a:rPr>
              <a:t> </a:t>
            </a:r>
            <a:r>
              <a:rPr lang="he-IL" sz="1900" dirty="0" err="1">
                <a:solidFill>
                  <a:srgbClr val="002060"/>
                </a:solidFill>
              </a:rPr>
              <a:t>דבת</a:t>
            </a:r>
            <a:r>
              <a:rPr lang="he-IL" sz="1900" dirty="0">
                <a:solidFill>
                  <a:srgbClr val="002060"/>
                </a:solidFill>
              </a:rPr>
              <a:t> הארץ רעה </a:t>
            </a:r>
            <a:r>
              <a:rPr lang="he-IL" sz="1900" dirty="0" smtClean="0">
                <a:solidFill>
                  <a:srgbClr val="002060"/>
                </a:solidFill>
              </a:rPr>
              <a:t>במגפה</a:t>
            </a:r>
            <a:r>
              <a:rPr lang="he-IL" sz="1900" dirty="0" smtClean="0"/>
              <a:t>" -</a:t>
            </a:r>
          </a:p>
          <a:p>
            <a:pPr lvl="0">
              <a:lnSpc>
                <a:spcPct val="120000"/>
              </a:lnSpc>
            </a:pPr>
            <a:endParaRPr lang="he-IL" sz="600" dirty="0" smtClean="0"/>
          </a:p>
          <a:p>
            <a:pPr lvl="0">
              <a:lnSpc>
                <a:spcPct val="120000"/>
              </a:lnSpc>
            </a:pPr>
            <a:r>
              <a:rPr lang="he-IL" sz="1900" dirty="0" smtClean="0"/>
              <a:t>אמר </a:t>
            </a:r>
            <a:r>
              <a:rPr lang="he-IL" sz="1900" dirty="0"/>
              <a:t>רבי שמעון בן </a:t>
            </a:r>
            <a:r>
              <a:rPr lang="he-IL" sz="1900" dirty="0" smtClean="0"/>
              <a:t>לקיש: </a:t>
            </a:r>
            <a:r>
              <a:rPr lang="he-IL" sz="1900" dirty="0"/>
              <a:t>שמתו מיתה </a:t>
            </a:r>
            <a:r>
              <a:rPr lang="he-IL" sz="1900" dirty="0" smtClean="0"/>
              <a:t>משונה.</a:t>
            </a:r>
          </a:p>
          <a:p>
            <a:pPr lvl="0">
              <a:lnSpc>
                <a:spcPct val="120000"/>
              </a:lnSpc>
            </a:pPr>
            <a:endParaRPr lang="he-IL" sz="600" dirty="0" smtClean="0"/>
          </a:p>
          <a:p>
            <a:pPr lvl="0">
              <a:lnSpc>
                <a:spcPct val="120000"/>
              </a:lnSpc>
            </a:pPr>
            <a:r>
              <a:rPr lang="he-IL" sz="1900" dirty="0" smtClean="0"/>
              <a:t>אמר </a:t>
            </a:r>
            <a:r>
              <a:rPr lang="he-IL" sz="1900" dirty="0"/>
              <a:t>רבי </a:t>
            </a:r>
            <a:r>
              <a:rPr lang="he-IL" sz="1900" dirty="0" err="1"/>
              <a:t>חנינא</a:t>
            </a:r>
            <a:r>
              <a:rPr lang="he-IL" sz="1900" dirty="0"/>
              <a:t> בר </a:t>
            </a:r>
            <a:r>
              <a:rPr lang="he-IL" sz="1900" dirty="0" err="1" smtClean="0"/>
              <a:t>פפא</a:t>
            </a:r>
            <a:r>
              <a:rPr lang="he-IL" sz="1900" dirty="0" smtClean="0"/>
              <a:t>: </a:t>
            </a:r>
          </a:p>
          <a:p>
            <a:pPr lvl="0">
              <a:lnSpc>
                <a:spcPct val="120000"/>
              </a:lnSpc>
            </a:pPr>
            <a:r>
              <a:rPr lang="he-IL" sz="1900" dirty="0" smtClean="0"/>
              <a:t>דרש </a:t>
            </a:r>
            <a:r>
              <a:rPr lang="he-IL" sz="1900" dirty="0"/>
              <a:t>ר' </a:t>
            </a:r>
            <a:r>
              <a:rPr lang="he-IL" sz="1900" dirty="0" err="1"/>
              <a:t>שילא</a:t>
            </a:r>
            <a:r>
              <a:rPr lang="he-IL" sz="1900" dirty="0"/>
              <a:t> איש כפר </a:t>
            </a:r>
            <a:r>
              <a:rPr lang="he-IL" sz="1900" dirty="0" err="1" smtClean="0"/>
              <a:t>תמרתא</a:t>
            </a:r>
            <a:r>
              <a:rPr lang="he-IL" sz="1900" dirty="0" smtClean="0"/>
              <a:t>: </a:t>
            </a:r>
            <a:r>
              <a:rPr lang="he-IL" sz="1900" dirty="0"/>
              <a:t>מלמד שנשתרבב לשונם ונפל על </a:t>
            </a:r>
            <a:r>
              <a:rPr lang="he-IL" sz="1900" dirty="0" err="1"/>
              <a:t>טיבורם</a:t>
            </a:r>
            <a:r>
              <a:rPr lang="he-IL" sz="1900" dirty="0"/>
              <a:t> והיו תולעים יוצאות מלשונם ונכנסות </a:t>
            </a:r>
            <a:r>
              <a:rPr lang="he-IL" sz="1900" dirty="0" err="1"/>
              <a:t>בטיבורם</a:t>
            </a:r>
            <a:r>
              <a:rPr lang="he-IL" sz="1900" dirty="0"/>
              <a:t> </a:t>
            </a:r>
            <a:r>
              <a:rPr lang="he-IL" sz="1900" dirty="0" err="1"/>
              <a:t>ומטיבורם</a:t>
            </a:r>
            <a:r>
              <a:rPr lang="he-IL" sz="1900" dirty="0"/>
              <a:t> ונכנסות </a:t>
            </a:r>
            <a:r>
              <a:rPr lang="he-IL" sz="1900" dirty="0" smtClean="0"/>
              <a:t>בלשונם.</a:t>
            </a:r>
          </a:p>
          <a:p>
            <a:pPr lvl="0">
              <a:lnSpc>
                <a:spcPct val="120000"/>
              </a:lnSpc>
            </a:pPr>
            <a:endParaRPr lang="he-IL" sz="600" dirty="0" smtClean="0"/>
          </a:p>
          <a:p>
            <a:pPr lvl="0">
              <a:lnSpc>
                <a:spcPct val="120000"/>
              </a:lnSpc>
            </a:pPr>
            <a:r>
              <a:rPr lang="he-IL" sz="1900" dirty="0" smtClean="0"/>
              <a:t>ורב </a:t>
            </a:r>
            <a:r>
              <a:rPr lang="he-IL" sz="1900" dirty="0"/>
              <a:t>נחמן בר יצחק </a:t>
            </a:r>
            <a:r>
              <a:rPr lang="he-IL" sz="1900" dirty="0" smtClean="0"/>
              <a:t>אמר: </a:t>
            </a:r>
          </a:p>
          <a:p>
            <a:pPr lvl="0">
              <a:lnSpc>
                <a:spcPct val="120000"/>
              </a:lnSpc>
            </a:pPr>
            <a:r>
              <a:rPr lang="he-IL" sz="1900" dirty="0" smtClean="0"/>
              <a:t>באסכרה מתו.</a:t>
            </a:r>
          </a:p>
        </p:txBody>
      </p:sp>
    </p:spTree>
    <p:extLst>
      <p:ext uri="{BB962C8B-B14F-4D97-AF65-F5344CB8AC3E}">
        <p14:creationId xmlns:p14="http://schemas.microsoft.com/office/powerpoint/2010/main" val="329545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94868" y="35332"/>
            <a:ext cx="17865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bg1">
                    <a:lumMod val="50000"/>
                  </a:schemeClr>
                </a:solidFill>
              </a:rPr>
              <a:t>דף לה עמוד א</a:t>
            </a:r>
            <a:endParaRPr lang="he-IL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332656"/>
            <a:ext cx="7926804" cy="63421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lnSpc>
                <a:spcPct val="120000"/>
              </a:lnSpc>
            </a:pP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וכיון שעלה האחרון שבישראל מן הירדן חזרו מים למקומן,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שנאמר: "</a:t>
            </a:r>
            <a:r>
              <a:rPr lang="he-IL" sz="1700" dirty="0" smtClean="0">
                <a:solidFill>
                  <a:srgbClr val="002060"/>
                </a:solidFill>
              </a:rPr>
              <a:t>ויהי </a:t>
            </a:r>
            <a:r>
              <a:rPr lang="he-IL" sz="1700" dirty="0">
                <a:solidFill>
                  <a:srgbClr val="002060"/>
                </a:solidFill>
              </a:rPr>
              <a:t>בעלות </a:t>
            </a:r>
            <a:r>
              <a:rPr lang="he-IL" sz="1700" dirty="0" err="1">
                <a:solidFill>
                  <a:srgbClr val="002060"/>
                </a:solidFill>
              </a:rPr>
              <a:t>הכהנים</a:t>
            </a:r>
            <a:r>
              <a:rPr lang="he-IL" sz="1700" dirty="0">
                <a:solidFill>
                  <a:srgbClr val="002060"/>
                </a:solidFill>
              </a:rPr>
              <a:t> נושאי ארון ברית ה' מתוך הירדן נתקו כפות רגלי </a:t>
            </a:r>
            <a:r>
              <a:rPr lang="he-IL" sz="1700" dirty="0" err="1">
                <a:solidFill>
                  <a:srgbClr val="002060"/>
                </a:solidFill>
              </a:rPr>
              <a:t>הכהנים</a:t>
            </a:r>
            <a:r>
              <a:rPr lang="he-IL" sz="1700" dirty="0">
                <a:solidFill>
                  <a:srgbClr val="002060"/>
                </a:solidFill>
              </a:rPr>
              <a:t> אל החרבה וישובו מי הירדן למקומם וילכו כתמול שלשום על כל </a:t>
            </a:r>
            <a:r>
              <a:rPr lang="he-IL" sz="1700" dirty="0" smtClean="0">
                <a:solidFill>
                  <a:srgbClr val="002060"/>
                </a:solidFill>
              </a:rPr>
              <a:t>גדותיו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", </a:t>
            </a:r>
          </a:p>
          <a:p>
            <a:pPr lvl="0">
              <a:lnSpc>
                <a:spcPct val="120000"/>
              </a:lnSpc>
            </a:pP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נמצא ארון ונושאיו </a:t>
            </a:r>
            <a:r>
              <a:rPr lang="he-IL" sz="1700" dirty="0" err="1">
                <a:solidFill>
                  <a:schemeClr val="accent6">
                    <a:lumMod val="50000"/>
                  </a:schemeClr>
                </a:solidFill>
              </a:rPr>
              <a:t>וכהנים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 מצד אחד, וישראל מצד אחד,</a:t>
            </a:r>
          </a:p>
          <a:p>
            <a:pPr lvl="0">
              <a:lnSpc>
                <a:spcPct val="120000"/>
              </a:lnSpc>
            </a:pP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נשא ארון את נושאיו ועבר,</a:t>
            </a:r>
          </a:p>
          <a:p>
            <a:pPr lvl="0">
              <a:lnSpc>
                <a:spcPct val="120000"/>
              </a:lnSpc>
            </a:pP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שנאמר "</a:t>
            </a:r>
            <a:r>
              <a:rPr lang="he-IL" sz="1700" dirty="0" smtClean="0">
                <a:solidFill>
                  <a:srgbClr val="002060"/>
                </a:solidFill>
              </a:rPr>
              <a:t>ויהי </a:t>
            </a:r>
            <a:r>
              <a:rPr lang="he-IL" sz="1700" dirty="0">
                <a:solidFill>
                  <a:srgbClr val="002060"/>
                </a:solidFill>
              </a:rPr>
              <a:t>כאשר תם כל העם לעבור ויעבור ארון ה' </a:t>
            </a:r>
            <a:r>
              <a:rPr lang="he-IL" sz="1700" dirty="0" err="1">
                <a:solidFill>
                  <a:srgbClr val="002060"/>
                </a:solidFill>
              </a:rPr>
              <a:t>והכהנים</a:t>
            </a:r>
            <a:r>
              <a:rPr lang="he-IL" sz="1700" dirty="0">
                <a:solidFill>
                  <a:srgbClr val="002060"/>
                </a:solidFill>
              </a:rPr>
              <a:t> לפני </a:t>
            </a:r>
            <a:r>
              <a:rPr lang="he-IL" sz="1700" dirty="0" smtClean="0">
                <a:solidFill>
                  <a:srgbClr val="002060"/>
                </a:solidFill>
              </a:rPr>
              <a:t>העם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".</a:t>
            </a:r>
          </a:p>
          <a:p>
            <a:pPr lvl="0">
              <a:lnSpc>
                <a:spcPct val="120000"/>
              </a:lnSpc>
            </a:pPr>
            <a:endParaRPr lang="he-IL" sz="1700" dirty="0"/>
          </a:p>
          <a:p>
            <a:pPr lvl="0">
              <a:lnSpc>
                <a:spcPct val="120000"/>
              </a:lnSpc>
            </a:pP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ועל דבר זה נענש </a:t>
            </a:r>
            <a:r>
              <a:rPr lang="he-IL" sz="1700" dirty="0" err="1">
                <a:solidFill>
                  <a:schemeClr val="accent6">
                    <a:lumMod val="50000"/>
                  </a:schemeClr>
                </a:solidFill>
              </a:rPr>
              <a:t>עוזא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, </a:t>
            </a:r>
          </a:p>
          <a:p>
            <a:pPr lvl="0">
              <a:lnSpc>
                <a:spcPct val="120000"/>
              </a:lnSpc>
            </a:pP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שנאמר: </a:t>
            </a:r>
            <a:r>
              <a:rPr lang="he-IL" sz="1700" dirty="0" smtClean="0"/>
              <a:t>"</a:t>
            </a:r>
            <a:r>
              <a:rPr lang="he-IL" sz="1700" dirty="0" smtClean="0">
                <a:solidFill>
                  <a:srgbClr val="002060"/>
                </a:solidFill>
              </a:rPr>
              <a:t>ויבאו </a:t>
            </a:r>
            <a:r>
              <a:rPr lang="he-IL" sz="1700" dirty="0">
                <a:solidFill>
                  <a:srgbClr val="002060"/>
                </a:solidFill>
              </a:rPr>
              <a:t>עד גורן כידון וישלח </a:t>
            </a:r>
            <a:r>
              <a:rPr lang="he-IL" sz="1700" dirty="0" err="1">
                <a:solidFill>
                  <a:srgbClr val="002060"/>
                </a:solidFill>
              </a:rPr>
              <a:t>עוזא</a:t>
            </a:r>
            <a:r>
              <a:rPr lang="he-IL" sz="1700" dirty="0">
                <a:solidFill>
                  <a:srgbClr val="002060"/>
                </a:solidFill>
              </a:rPr>
              <a:t> את ידו לאחוז את </a:t>
            </a:r>
            <a:r>
              <a:rPr lang="he-IL" sz="1700" dirty="0" smtClean="0">
                <a:solidFill>
                  <a:srgbClr val="002060"/>
                </a:solidFill>
              </a:rPr>
              <a:t>הארון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",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אמר לו </a:t>
            </a:r>
            <a:r>
              <a:rPr lang="he-IL" sz="1700" dirty="0" err="1">
                <a:solidFill>
                  <a:schemeClr val="accent6">
                    <a:lumMod val="50000"/>
                  </a:schemeClr>
                </a:solidFill>
              </a:rPr>
              <a:t>הקב''ה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he-IL" sz="1700" dirty="0" err="1">
                <a:solidFill>
                  <a:schemeClr val="accent6">
                    <a:lumMod val="50000"/>
                  </a:schemeClr>
                </a:solidFill>
              </a:rPr>
              <a:t>עוזא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, נושאיו נשא, עצמו לא כל שכן?!</a:t>
            </a:r>
          </a:p>
          <a:p>
            <a:pPr lvl="0">
              <a:lnSpc>
                <a:spcPct val="120000"/>
              </a:lnSpc>
            </a:pPr>
            <a:endParaRPr lang="he-IL" sz="1700" dirty="0"/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"</a:t>
            </a:r>
            <a:r>
              <a:rPr lang="he-IL" sz="1700" dirty="0" err="1" smtClean="0">
                <a:solidFill>
                  <a:srgbClr val="002060"/>
                </a:solidFill>
              </a:rPr>
              <a:t>ויחר</a:t>
            </a:r>
            <a:r>
              <a:rPr lang="he-IL" sz="1700" dirty="0" smtClean="0">
                <a:solidFill>
                  <a:srgbClr val="002060"/>
                </a:solidFill>
              </a:rPr>
              <a:t> </a:t>
            </a:r>
            <a:r>
              <a:rPr lang="he-IL" sz="1700" dirty="0">
                <a:solidFill>
                  <a:srgbClr val="002060"/>
                </a:solidFill>
              </a:rPr>
              <a:t>אף ה' </a:t>
            </a:r>
            <a:r>
              <a:rPr lang="he-IL" sz="1700" dirty="0" err="1">
                <a:solidFill>
                  <a:srgbClr val="002060"/>
                </a:solidFill>
              </a:rPr>
              <a:t>בעוזא</a:t>
            </a:r>
            <a:r>
              <a:rPr lang="he-IL" sz="1700" dirty="0">
                <a:solidFill>
                  <a:srgbClr val="002060"/>
                </a:solidFill>
              </a:rPr>
              <a:t> ויכהו שם על </a:t>
            </a:r>
            <a:r>
              <a:rPr lang="he-IL" sz="1700" dirty="0" smtClean="0">
                <a:solidFill>
                  <a:srgbClr val="002060"/>
                </a:solidFill>
              </a:rPr>
              <a:t>השל</a:t>
            </a:r>
            <a:r>
              <a:rPr lang="he-IL" sz="1700" dirty="0" smtClean="0"/>
              <a:t>" </a:t>
            </a:r>
            <a:r>
              <a:rPr lang="he-IL" sz="1700" dirty="0"/>
              <a:t>וגו' </a:t>
            </a:r>
            <a:r>
              <a:rPr lang="he-IL" sz="1700" dirty="0" smtClean="0"/>
              <a:t>-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רבי </a:t>
            </a:r>
            <a:r>
              <a:rPr lang="he-IL" sz="1700" dirty="0"/>
              <a:t>יוחנן </a:t>
            </a:r>
            <a:r>
              <a:rPr lang="he-IL" sz="1700" dirty="0" err="1"/>
              <a:t>ור</a:t>
            </a:r>
            <a:r>
              <a:rPr lang="he-IL" sz="1700" dirty="0"/>
              <a:t>'</a:t>
            </a:r>
            <a:r>
              <a:rPr lang="he-IL" sz="1700" dirty="0" smtClean="0"/>
              <a:t>'א: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חד אמר: </a:t>
            </a:r>
            <a:r>
              <a:rPr lang="he-IL" sz="1700" dirty="0"/>
              <a:t>על עסקי </a:t>
            </a:r>
            <a:r>
              <a:rPr lang="he-IL" sz="1700" dirty="0" smtClean="0"/>
              <a:t>שלו.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וחד אמר: </a:t>
            </a:r>
            <a:r>
              <a:rPr lang="he-IL" sz="1700" dirty="0"/>
              <a:t>שעשה צרכיו </a:t>
            </a:r>
            <a:r>
              <a:rPr lang="he-IL" sz="1700" dirty="0" smtClean="0"/>
              <a:t>בפניו.</a:t>
            </a:r>
          </a:p>
          <a:p>
            <a:pPr lvl="0">
              <a:lnSpc>
                <a:spcPct val="120000"/>
              </a:lnSpc>
            </a:pPr>
            <a:endParaRPr lang="he-IL" sz="1700" dirty="0"/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"</a:t>
            </a:r>
            <a:r>
              <a:rPr lang="he-IL" sz="1700" dirty="0" smtClean="0">
                <a:solidFill>
                  <a:srgbClr val="002060"/>
                </a:solidFill>
              </a:rPr>
              <a:t>וימת </a:t>
            </a:r>
            <a:r>
              <a:rPr lang="he-IL" sz="1700" dirty="0">
                <a:solidFill>
                  <a:srgbClr val="002060"/>
                </a:solidFill>
              </a:rPr>
              <a:t>שם עם ארון </a:t>
            </a:r>
            <a:r>
              <a:rPr lang="he-IL" sz="1700" dirty="0" err="1" smtClean="0">
                <a:solidFill>
                  <a:srgbClr val="002060"/>
                </a:solidFill>
              </a:rPr>
              <a:t>האלהים</a:t>
            </a:r>
            <a:r>
              <a:rPr lang="he-IL" sz="1700" dirty="0" smtClean="0"/>
              <a:t>" -</a:t>
            </a:r>
          </a:p>
          <a:p>
            <a:pPr lvl="0">
              <a:lnSpc>
                <a:spcPct val="120000"/>
              </a:lnSpc>
            </a:pPr>
            <a:r>
              <a:rPr lang="he-IL" sz="1700" dirty="0" err="1" smtClean="0"/>
              <a:t>א</a:t>
            </a:r>
            <a:r>
              <a:rPr lang="he-IL" sz="1700" dirty="0" err="1"/>
              <a:t>''ר</a:t>
            </a:r>
            <a:r>
              <a:rPr lang="he-IL" sz="1700" dirty="0"/>
              <a:t> </a:t>
            </a:r>
            <a:r>
              <a:rPr lang="he-IL" sz="1700" dirty="0" smtClean="0"/>
              <a:t>יוחנן: </a:t>
            </a:r>
          </a:p>
          <a:p>
            <a:pPr lvl="0">
              <a:lnSpc>
                <a:spcPct val="120000"/>
              </a:lnSpc>
            </a:pPr>
            <a:r>
              <a:rPr lang="he-IL" sz="1700" dirty="0" err="1" smtClean="0"/>
              <a:t>עוזא</a:t>
            </a:r>
            <a:r>
              <a:rPr lang="he-IL" sz="1700" dirty="0" smtClean="0"/>
              <a:t> </a:t>
            </a:r>
            <a:r>
              <a:rPr lang="he-IL" sz="1700" dirty="0"/>
              <a:t>בא </a:t>
            </a:r>
            <a:r>
              <a:rPr lang="he-IL" sz="1700" dirty="0" err="1"/>
              <a:t>לעוה</a:t>
            </a:r>
            <a:r>
              <a:rPr lang="he-IL" sz="1700" dirty="0"/>
              <a:t>'</a:t>
            </a:r>
            <a:r>
              <a:rPr lang="he-IL" sz="1700" dirty="0" smtClean="0"/>
              <a:t>'ב,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שנאמר: "עם </a:t>
            </a:r>
            <a:r>
              <a:rPr lang="he-IL" sz="1700" dirty="0"/>
              <a:t>ארון </a:t>
            </a:r>
            <a:r>
              <a:rPr lang="he-IL" sz="1700" dirty="0" err="1" smtClean="0"/>
              <a:t>האלהים</a:t>
            </a:r>
            <a:r>
              <a:rPr lang="he-IL" sz="1700" dirty="0" smtClean="0"/>
              <a:t>" - מה </a:t>
            </a:r>
            <a:r>
              <a:rPr lang="he-IL" sz="1700" dirty="0"/>
              <a:t>ארון לעולם </a:t>
            </a:r>
            <a:r>
              <a:rPr lang="he-IL" sz="1700" dirty="0" smtClean="0"/>
              <a:t>קיים, </a:t>
            </a:r>
            <a:r>
              <a:rPr lang="he-IL" sz="1700" dirty="0"/>
              <a:t>אף </a:t>
            </a:r>
            <a:r>
              <a:rPr lang="he-IL" sz="1700" dirty="0" err="1"/>
              <a:t>עוזא</a:t>
            </a:r>
            <a:r>
              <a:rPr lang="he-IL" sz="1700" dirty="0"/>
              <a:t> בא </a:t>
            </a:r>
            <a:r>
              <a:rPr lang="he-IL" sz="1700" dirty="0" err="1"/>
              <a:t>לעוה</a:t>
            </a:r>
            <a:r>
              <a:rPr lang="he-IL" sz="1700" dirty="0"/>
              <a:t>'</a:t>
            </a:r>
            <a:r>
              <a:rPr lang="he-IL" sz="1700" dirty="0" smtClean="0"/>
              <a:t>'ב.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612576" y="2866579"/>
            <a:ext cx="2160240" cy="2923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 smtClean="0">
                <a:solidFill>
                  <a:srgbClr val="00B050"/>
                </a:solidFill>
              </a:rPr>
              <a:t>דברי הימים א </a:t>
            </a:r>
            <a:r>
              <a:rPr lang="he-IL" sz="1300" dirty="0" err="1" smtClean="0">
                <a:solidFill>
                  <a:srgbClr val="00B050"/>
                </a:solidFill>
              </a:rPr>
              <a:t>יג</a:t>
            </a:r>
            <a:r>
              <a:rPr lang="he-IL" sz="1300" dirty="0" smtClean="0">
                <a:solidFill>
                  <a:srgbClr val="00B050"/>
                </a:solidFill>
              </a:rPr>
              <a:t>/ט</a:t>
            </a:r>
            <a:endParaRPr lang="he-IL" sz="13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612576" y="3784684"/>
            <a:ext cx="2160240" cy="2923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 smtClean="0">
                <a:solidFill>
                  <a:srgbClr val="00B050"/>
                </a:solidFill>
              </a:rPr>
              <a:t>שמואל ב ו/ז</a:t>
            </a:r>
            <a:endParaRPr lang="he-IL" sz="13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612576" y="5296852"/>
            <a:ext cx="2160240" cy="2923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 smtClean="0">
                <a:solidFill>
                  <a:srgbClr val="00B050"/>
                </a:solidFill>
              </a:rPr>
              <a:t>שמואל ב ו/ז</a:t>
            </a:r>
            <a:endParaRPr lang="he-IL" sz="13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1188640" y="692696"/>
            <a:ext cx="2160240" cy="2923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 smtClean="0">
                <a:solidFill>
                  <a:srgbClr val="00B050"/>
                </a:solidFill>
              </a:rPr>
              <a:t>יהושע ד/</a:t>
            </a:r>
            <a:r>
              <a:rPr lang="he-IL" sz="1300" dirty="0" err="1" smtClean="0">
                <a:solidFill>
                  <a:srgbClr val="00B050"/>
                </a:solidFill>
              </a:rPr>
              <a:t>יח</a:t>
            </a:r>
            <a:endParaRPr lang="he-IL" sz="1300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188640" y="1912476"/>
            <a:ext cx="2160240" cy="2923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 smtClean="0">
                <a:solidFill>
                  <a:srgbClr val="00B050"/>
                </a:solidFill>
              </a:rPr>
              <a:t>יהושע ד/יא</a:t>
            </a:r>
            <a:endParaRPr lang="he-IL" sz="13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90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94868" y="35332"/>
            <a:ext cx="185855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bg1">
                    <a:lumMod val="50000"/>
                  </a:schemeClr>
                </a:solidFill>
              </a:rPr>
              <a:t>דף לה עמוד א - דף לה עמוד ב</a:t>
            </a:r>
            <a:endParaRPr lang="he-IL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04064"/>
            <a:ext cx="7350740" cy="66849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lnSpc>
                <a:spcPct val="120000"/>
              </a:lnSpc>
            </a:pPr>
            <a:r>
              <a:rPr lang="he-IL" sz="1700" dirty="0" smtClean="0"/>
              <a:t>"</a:t>
            </a:r>
            <a:r>
              <a:rPr lang="he-IL" sz="1700" dirty="0" err="1" smtClean="0">
                <a:solidFill>
                  <a:srgbClr val="002060"/>
                </a:solidFill>
              </a:rPr>
              <a:t>ויחר</a:t>
            </a:r>
            <a:r>
              <a:rPr lang="he-IL" sz="1700" dirty="0" smtClean="0">
                <a:solidFill>
                  <a:srgbClr val="002060"/>
                </a:solidFill>
              </a:rPr>
              <a:t> </a:t>
            </a:r>
            <a:r>
              <a:rPr lang="he-IL" sz="1700" dirty="0">
                <a:solidFill>
                  <a:srgbClr val="002060"/>
                </a:solidFill>
              </a:rPr>
              <a:t>לדוד על אשר פרץ ה' פרץ </a:t>
            </a:r>
            <a:r>
              <a:rPr lang="he-IL" sz="1700" dirty="0" err="1" smtClean="0">
                <a:solidFill>
                  <a:srgbClr val="002060"/>
                </a:solidFill>
              </a:rPr>
              <a:t>בעוזא</a:t>
            </a:r>
            <a:r>
              <a:rPr lang="he-IL" sz="1700" dirty="0" smtClean="0"/>
              <a:t>" -</a:t>
            </a:r>
          </a:p>
          <a:p>
            <a:pPr lvl="0">
              <a:lnSpc>
                <a:spcPct val="120000"/>
              </a:lnSpc>
            </a:pPr>
            <a:r>
              <a:rPr lang="he-IL" sz="1700" dirty="0" err="1" smtClean="0"/>
              <a:t>א</a:t>
            </a:r>
            <a:r>
              <a:rPr lang="he-IL" sz="1700" dirty="0" err="1"/>
              <a:t>''ר</a:t>
            </a:r>
            <a:r>
              <a:rPr lang="he-IL" sz="1700" dirty="0"/>
              <a:t> </a:t>
            </a:r>
            <a:r>
              <a:rPr lang="he-IL" sz="1700" dirty="0" smtClean="0"/>
              <a:t>אלעזר: </a:t>
            </a:r>
          </a:p>
          <a:p>
            <a:pPr lvl="0">
              <a:lnSpc>
                <a:spcPct val="120000"/>
              </a:lnSpc>
            </a:pPr>
            <a:r>
              <a:rPr lang="he-IL" sz="1700" dirty="0" err="1" smtClean="0"/>
              <a:t>שנשתנו</a:t>
            </a:r>
            <a:r>
              <a:rPr lang="he-IL" sz="1700" dirty="0" smtClean="0"/>
              <a:t> </a:t>
            </a:r>
            <a:r>
              <a:rPr lang="he-IL" sz="1700" dirty="0"/>
              <a:t>פניו </a:t>
            </a:r>
            <a:r>
              <a:rPr lang="he-IL" sz="1700" dirty="0" smtClean="0"/>
              <a:t>כחררה. </a:t>
            </a:r>
          </a:p>
          <a:p>
            <a:pPr lvl="0">
              <a:lnSpc>
                <a:spcPct val="120000"/>
              </a:lnSpc>
            </a:pPr>
            <a:endParaRPr lang="he-IL" sz="600" dirty="0"/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אלא </a:t>
            </a:r>
            <a:r>
              <a:rPr lang="he-IL" sz="1700" dirty="0"/>
              <a:t>מעתה כל </a:t>
            </a:r>
            <a:r>
              <a:rPr lang="he-IL" sz="1700" dirty="0" err="1"/>
              <a:t>היכא</a:t>
            </a:r>
            <a:r>
              <a:rPr lang="he-IL" sz="1700" dirty="0"/>
              <a:t> </a:t>
            </a:r>
            <a:r>
              <a:rPr lang="he-IL" sz="1700" dirty="0" err="1"/>
              <a:t>דכתיב</a:t>
            </a:r>
            <a:r>
              <a:rPr lang="he-IL" sz="1700" dirty="0"/>
              <a:t> </a:t>
            </a:r>
            <a:r>
              <a:rPr lang="he-IL" sz="1700" dirty="0" smtClean="0"/>
              <a:t>"</a:t>
            </a:r>
            <a:r>
              <a:rPr lang="he-IL" sz="1700" dirty="0" err="1" smtClean="0">
                <a:solidFill>
                  <a:srgbClr val="002060"/>
                </a:solidFill>
              </a:rPr>
              <a:t>ויחר</a:t>
            </a:r>
            <a:r>
              <a:rPr lang="he-IL" sz="1700" dirty="0" smtClean="0"/>
              <a:t>" </a:t>
            </a:r>
            <a:r>
              <a:rPr lang="he-IL" sz="1700" dirty="0" err="1"/>
              <a:t>ה'</a:t>
            </a:r>
            <a:r>
              <a:rPr lang="he-IL" sz="1700" dirty="0" err="1" smtClean="0"/>
              <a:t>'נ</a:t>
            </a:r>
            <a:r>
              <a:rPr lang="he-IL" sz="1700" dirty="0" smtClean="0"/>
              <a:t>?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התם </a:t>
            </a:r>
            <a:r>
              <a:rPr lang="he-IL" sz="1700" dirty="0"/>
              <a:t>כתיב </a:t>
            </a:r>
            <a:r>
              <a:rPr lang="he-IL" sz="1700" dirty="0" smtClean="0"/>
              <a:t>"</a:t>
            </a:r>
            <a:r>
              <a:rPr lang="he-IL" sz="1700" dirty="0" smtClean="0">
                <a:solidFill>
                  <a:srgbClr val="002060"/>
                </a:solidFill>
              </a:rPr>
              <a:t>אף</a:t>
            </a:r>
            <a:r>
              <a:rPr lang="he-IL" sz="1700" dirty="0" smtClean="0"/>
              <a:t>", </a:t>
            </a:r>
            <a:r>
              <a:rPr lang="he-IL" sz="1700" dirty="0"/>
              <a:t>הכא לא כתיב </a:t>
            </a:r>
            <a:r>
              <a:rPr lang="he-IL" sz="1700" dirty="0" smtClean="0"/>
              <a:t>"</a:t>
            </a:r>
            <a:r>
              <a:rPr lang="he-IL" sz="1700" dirty="0" smtClean="0">
                <a:solidFill>
                  <a:srgbClr val="002060"/>
                </a:solidFill>
              </a:rPr>
              <a:t>אף</a:t>
            </a:r>
            <a:r>
              <a:rPr lang="he-IL" sz="1700" dirty="0" smtClean="0"/>
              <a:t>". </a:t>
            </a:r>
          </a:p>
          <a:p>
            <a:pPr lvl="0">
              <a:lnSpc>
                <a:spcPct val="120000"/>
              </a:lnSpc>
            </a:pPr>
            <a:endParaRPr lang="he-IL" dirty="0"/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דרש רבא: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מפני </a:t>
            </a:r>
            <a:r>
              <a:rPr lang="he-IL" sz="1700" dirty="0"/>
              <a:t>מה נענש </a:t>
            </a:r>
            <a:r>
              <a:rPr lang="he-IL" sz="1700" dirty="0" smtClean="0"/>
              <a:t>דוד?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מפני </a:t>
            </a:r>
            <a:r>
              <a:rPr lang="he-IL" sz="1700" dirty="0"/>
              <a:t>שקרא לדברי תורה </a:t>
            </a:r>
            <a:r>
              <a:rPr lang="he-IL" sz="1700" dirty="0" smtClean="0"/>
              <a:t>זמירות,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שנאמר "</a:t>
            </a:r>
            <a:r>
              <a:rPr lang="he-IL" sz="1700" dirty="0" smtClean="0">
                <a:solidFill>
                  <a:srgbClr val="002060"/>
                </a:solidFill>
              </a:rPr>
              <a:t>זמירות </a:t>
            </a:r>
            <a:r>
              <a:rPr lang="he-IL" sz="1700" dirty="0">
                <a:solidFill>
                  <a:srgbClr val="002060"/>
                </a:solidFill>
              </a:rPr>
              <a:t>היו לי חוקיך בבית </a:t>
            </a:r>
            <a:r>
              <a:rPr lang="he-IL" sz="1700" dirty="0" smtClean="0">
                <a:solidFill>
                  <a:srgbClr val="002060"/>
                </a:solidFill>
              </a:rPr>
              <a:t>מגורי</a:t>
            </a:r>
            <a:r>
              <a:rPr lang="he-IL" sz="1700" dirty="0" smtClean="0"/>
              <a:t>",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אמר </a:t>
            </a:r>
            <a:r>
              <a:rPr lang="he-IL" sz="1700" dirty="0"/>
              <a:t>לו </a:t>
            </a:r>
            <a:r>
              <a:rPr lang="he-IL" sz="1700" dirty="0" err="1"/>
              <a:t>הקב'</a:t>
            </a:r>
            <a:r>
              <a:rPr lang="he-IL" sz="1700" dirty="0" err="1" smtClean="0"/>
              <a:t>'ה</a:t>
            </a:r>
            <a:r>
              <a:rPr lang="he-IL" sz="1700" dirty="0" smtClean="0"/>
              <a:t>: </a:t>
            </a:r>
            <a:r>
              <a:rPr lang="he-IL" sz="1700" dirty="0" err="1"/>
              <a:t>ד''ת</a:t>
            </a:r>
            <a:r>
              <a:rPr lang="he-IL" sz="1700" dirty="0"/>
              <a:t> שכתוב בהן </a:t>
            </a:r>
            <a:r>
              <a:rPr lang="he-IL" sz="1700" dirty="0" smtClean="0"/>
              <a:t>"</a:t>
            </a:r>
            <a:r>
              <a:rPr lang="he-IL" sz="1700" dirty="0" err="1" smtClean="0">
                <a:solidFill>
                  <a:srgbClr val="002060"/>
                </a:solidFill>
              </a:rPr>
              <a:t>התעיף</a:t>
            </a:r>
            <a:r>
              <a:rPr lang="he-IL" sz="1700" dirty="0" smtClean="0">
                <a:solidFill>
                  <a:srgbClr val="002060"/>
                </a:solidFill>
              </a:rPr>
              <a:t> </a:t>
            </a:r>
            <a:r>
              <a:rPr lang="he-IL" sz="1700" dirty="0">
                <a:solidFill>
                  <a:srgbClr val="002060"/>
                </a:solidFill>
              </a:rPr>
              <a:t>עיניך בו </a:t>
            </a:r>
            <a:r>
              <a:rPr lang="he-IL" sz="1700" dirty="0" smtClean="0">
                <a:solidFill>
                  <a:srgbClr val="002060"/>
                </a:solidFill>
              </a:rPr>
              <a:t>ואיננו</a:t>
            </a:r>
            <a:r>
              <a:rPr lang="he-IL" sz="1700" dirty="0" smtClean="0"/>
              <a:t>" </a:t>
            </a:r>
            <a:r>
              <a:rPr lang="he-IL" sz="1700" dirty="0"/>
              <a:t>אתה קורא אותן </a:t>
            </a:r>
            <a:r>
              <a:rPr lang="he-IL" sz="1700" dirty="0" smtClean="0"/>
              <a:t>זמירות?!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הריני </a:t>
            </a:r>
            <a:r>
              <a:rPr lang="he-IL" sz="1700" dirty="0"/>
              <a:t>מכשילך בדבר שאפילו תינוקות של בית רבן יודעין </a:t>
            </a:r>
            <a:r>
              <a:rPr lang="he-IL" sz="1700" dirty="0" smtClean="0"/>
              <a:t>אותו, </a:t>
            </a:r>
          </a:p>
          <a:p>
            <a:pPr lvl="0">
              <a:lnSpc>
                <a:spcPct val="120000"/>
              </a:lnSpc>
            </a:pPr>
            <a:r>
              <a:rPr lang="he-IL" sz="1700" dirty="0" err="1" smtClean="0"/>
              <a:t>דכתיב</a:t>
            </a:r>
            <a:r>
              <a:rPr lang="he-IL" sz="1700" dirty="0"/>
              <a:t> </a:t>
            </a:r>
            <a:r>
              <a:rPr lang="he-IL" sz="1700" dirty="0" smtClean="0"/>
              <a:t>"</a:t>
            </a:r>
            <a:r>
              <a:rPr lang="he-IL" sz="1700" dirty="0" smtClean="0">
                <a:solidFill>
                  <a:srgbClr val="002060"/>
                </a:solidFill>
              </a:rPr>
              <a:t>ולבני </a:t>
            </a:r>
            <a:r>
              <a:rPr lang="he-IL" sz="1700" dirty="0">
                <a:solidFill>
                  <a:srgbClr val="002060"/>
                </a:solidFill>
              </a:rPr>
              <a:t>קהת לא נתן כי עבודת </a:t>
            </a:r>
            <a:r>
              <a:rPr lang="he-IL" sz="1700" dirty="0" smtClean="0">
                <a:solidFill>
                  <a:srgbClr val="002060"/>
                </a:solidFill>
              </a:rPr>
              <a:t>הקודש</a:t>
            </a:r>
            <a:r>
              <a:rPr lang="he-IL" sz="1700" dirty="0" smtClean="0"/>
              <a:t>" </a:t>
            </a:r>
            <a:r>
              <a:rPr lang="he-IL" sz="1700" dirty="0"/>
              <a:t>וגו</a:t>
            </a:r>
            <a:r>
              <a:rPr lang="he-IL" sz="1700" dirty="0" smtClean="0"/>
              <a:t>', </a:t>
            </a:r>
          </a:p>
          <a:p>
            <a:pPr lvl="0">
              <a:lnSpc>
                <a:spcPct val="120000"/>
              </a:lnSpc>
            </a:pPr>
            <a:r>
              <a:rPr lang="he-IL" sz="1700" dirty="0" err="1" smtClean="0"/>
              <a:t>ואיהו</a:t>
            </a:r>
            <a:r>
              <a:rPr lang="he-IL" sz="1700" dirty="0" smtClean="0"/>
              <a:t> </a:t>
            </a:r>
            <a:r>
              <a:rPr lang="he-IL" sz="1700" dirty="0" err="1"/>
              <a:t>אתייה</a:t>
            </a:r>
            <a:r>
              <a:rPr lang="he-IL" sz="1700" dirty="0"/>
              <a:t> </a:t>
            </a:r>
            <a:r>
              <a:rPr lang="he-IL" sz="1700" dirty="0" err="1" smtClean="0"/>
              <a:t>בעגלתא</a:t>
            </a:r>
            <a:r>
              <a:rPr lang="he-IL" sz="1700" dirty="0" smtClean="0"/>
              <a:t>.</a:t>
            </a:r>
          </a:p>
          <a:p>
            <a:pPr lvl="0">
              <a:lnSpc>
                <a:spcPct val="120000"/>
              </a:lnSpc>
            </a:pPr>
            <a:endParaRPr lang="he-IL" dirty="0"/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"</a:t>
            </a:r>
            <a:r>
              <a:rPr lang="he-IL" sz="1700" dirty="0" err="1" smtClean="0">
                <a:solidFill>
                  <a:srgbClr val="002060"/>
                </a:solidFill>
              </a:rPr>
              <a:t>ויך</a:t>
            </a:r>
            <a:r>
              <a:rPr lang="he-IL" sz="1700" dirty="0" smtClean="0">
                <a:solidFill>
                  <a:srgbClr val="002060"/>
                </a:solidFill>
              </a:rPr>
              <a:t> </a:t>
            </a:r>
            <a:r>
              <a:rPr lang="he-IL" sz="1700" dirty="0">
                <a:solidFill>
                  <a:srgbClr val="002060"/>
                </a:solidFill>
              </a:rPr>
              <a:t>באנשי בית שמש כי ראו </a:t>
            </a:r>
            <a:r>
              <a:rPr lang="he-IL" sz="1700" dirty="0" smtClean="0">
                <a:solidFill>
                  <a:srgbClr val="002060"/>
                </a:solidFill>
              </a:rPr>
              <a:t>בארון</a:t>
            </a:r>
            <a:r>
              <a:rPr lang="he-IL" sz="1700" dirty="0" smtClean="0"/>
              <a:t>" -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משום </a:t>
            </a:r>
            <a:r>
              <a:rPr lang="he-IL" sz="1700" dirty="0" err="1"/>
              <a:t>דראו</a:t>
            </a:r>
            <a:r>
              <a:rPr lang="he-IL" sz="1700" dirty="0"/>
              <a:t> </a:t>
            </a:r>
            <a:r>
              <a:rPr lang="he-IL" sz="1700" dirty="0" smtClean="0"/>
              <a:t>- </a:t>
            </a:r>
            <a:r>
              <a:rPr lang="he-IL" sz="1700" dirty="0" err="1" smtClean="0"/>
              <a:t>ויך</a:t>
            </a:r>
            <a:r>
              <a:rPr lang="he-IL" sz="1700" dirty="0" smtClean="0"/>
              <a:t> </a:t>
            </a:r>
            <a:r>
              <a:rPr lang="he-IL" sz="1700" dirty="0"/>
              <a:t>(</a:t>
            </a:r>
            <a:r>
              <a:rPr lang="he-IL" sz="1700" dirty="0" err="1"/>
              <a:t>אלהים</a:t>
            </a:r>
            <a:r>
              <a:rPr lang="he-IL" sz="1700" dirty="0" smtClean="0"/>
              <a:t>)?!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רבי </a:t>
            </a:r>
            <a:r>
              <a:rPr lang="he-IL" sz="1700" dirty="0" err="1"/>
              <a:t>אבהו</a:t>
            </a:r>
            <a:r>
              <a:rPr lang="he-IL" sz="1700" dirty="0"/>
              <a:t> ורבי </a:t>
            </a:r>
            <a:r>
              <a:rPr lang="he-IL" sz="1700" dirty="0" smtClean="0"/>
              <a:t>אלעזר: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חד אמר: </a:t>
            </a:r>
            <a:r>
              <a:rPr lang="he-IL" sz="1700" dirty="0" err="1"/>
              <a:t>קוצרין</a:t>
            </a:r>
            <a:r>
              <a:rPr lang="he-IL" sz="1700" dirty="0"/>
              <a:t> </a:t>
            </a:r>
            <a:r>
              <a:rPr lang="he-IL" sz="1700" dirty="0" err="1"/>
              <a:t>ומשתחוים</a:t>
            </a:r>
            <a:r>
              <a:rPr lang="he-IL" sz="1700" dirty="0"/>
              <a:t> </a:t>
            </a:r>
            <a:r>
              <a:rPr lang="he-IL" sz="1700" dirty="0" smtClean="0"/>
              <a:t>היו.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וחד אמר: </a:t>
            </a:r>
            <a:r>
              <a:rPr lang="he-IL" sz="1700" dirty="0"/>
              <a:t>מילי </a:t>
            </a:r>
            <a:r>
              <a:rPr lang="he-IL" sz="1700" dirty="0" err="1"/>
              <a:t>נמי</a:t>
            </a:r>
            <a:r>
              <a:rPr lang="he-IL" sz="1700" dirty="0"/>
              <a:t> </a:t>
            </a:r>
            <a:r>
              <a:rPr lang="he-IL" sz="1700" dirty="0" smtClean="0"/>
              <a:t>אמור - </a:t>
            </a:r>
            <a:r>
              <a:rPr lang="he-IL" sz="1600" dirty="0" smtClean="0"/>
              <a:t>מאן </a:t>
            </a:r>
            <a:r>
              <a:rPr lang="he-IL" sz="1600" dirty="0"/>
              <a:t>אמריך (להא) </a:t>
            </a:r>
            <a:r>
              <a:rPr lang="he-IL" sz="1600" dirty="0" err="1"/>
              <a:t>דאימריית</a:t>
            </a:r>
            <a:r>
              <a:rPr lang="he-IL" sz="1600" dirty="0"/>
              <a:t> ומאן אתא עלך </a:t>
            </a:r>
            <a:r>
              <a:rPr lang="he-IL" sz="1600" dirty="0" err="1" smtClean="0"/>
              <a:t>דאיפייסת</a:t>
            </a:r>
            <a:r>
              <a:rPr lang="he-IL" sz="1600" dirty="0" smtClean="0"/>
              <a:t>?</a:t>
            </a:r>
            <a:endParaRPr lang="he-IL" sz="17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8373568" y="6367620"/>
            <a:ext cx="576064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 smtClean="0"/>
              <a:t>עמוד ב</a:t>
            </a:r>
            <a:endParaRPr lang="he-IL" sz="800" dirty="0"/>
          </a:p>
        </p:txBody>
      </p:sp>
      <p:sp>
        <p:nvSpPr>
          <p:cNvPr id="6" name="TextBox 5"/>
          <p:cNvSpPr txBox="1"/>
          <p:nvPr/>
        </p:nvSpPr>
        <p:spPr>
          <a:xfrm>
            <a:off x="1053451" y="260648"/>
            <a:ext cx="2160240" cy="2923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 smtClean="0">
                <a:solidFill>
                  <a:srgbClr val="00B050"/>
                </a:solidFill>
              </a:rPr>
              <a:t>שמואל ב ו/ח</a:t>
            </a:r>
            <a:endParaRPr lang="he-IL" sz="13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972616" y="5008820"/>
            <a:ext cx="2160240" cy="2923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 smtClean="0">
                <a:solidFill>
                  <a:srgbClr val="00B050"/>
                </a:solidFill>
              </a:rPr>
              <a:t>שמואל א ו/</a:t>
            </a:r>
            <a:r>
              <a:rPr lang="he-IL" sz="1300" dirty="0" err="1" smtClean="0">
                <a:solidFill>
                  <a:srgbClr val="00B050"/>
                </a:solidFill>
              </a:rPr>
              <a:t>יט</a:t>
            </a:r>
            <a:endParaRPr lang="he-IL" sz="13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972616" y="3064604"/>
            <a:ext cx="2160240" cy="2923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 smtClean="0">
                <a:solidFill>
                  <a:srgbClr val="00B050"/>
                </a:solidFill>
              </a:rPr>
              <a:t>תהלים קיט/נד</a:t>
            </a:r>
            <a:endParaRPr lang="he-IL" sz="1300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972616" y="3496652"/>
            <a:ext cx="2160240" cy="2923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 smtClean="0">
                <a:solidFill>
                  <a:srgbClr val="00B050"/>
                </a:solidFill>
              </a:rPr>
              <a:t>משלי </a:t>
            </a:r>
            <a:r>
              <a:rPr lang="he-IL" sz="1300" dirty="0" err="1" smtClean="0">
                <a:solidFill>
                  <a:srgbClr val="00B050"/>
                </a:solidFill>
              </a:rPr>
              <a:t>כג</a:t>
            </a:r>
            <a:r>
              <a:rPr lang="he-IL" sz="1300" dirty="0" smtClean="0">
                <a:solidFill>
                  <a:srgbClr val="00B050"/>
                </a:solidFill>
              </a:rPr>
              <a:t>/ה</a:t>
            </a:r>
            <a:endParaRPr lang="he-IL" sz="1300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972616" y="4072716"/>
            <a:ext cx="2160240" cy="2923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 smtClean="0">
                <a:solidFill>
                  <a:srgbClr val="00B050"/>
                </a:solidFill>
              </a:rPr>
              <a:t>במדבר ז/ט</a:t>
            </a:r>
            <a:endParaRPr lang="he-IL" sz="13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8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94868" y="35332"/>
            <a:ext cx="17865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bg1">
                    <a:lumMod val="50000"/>
                  </a:schemeClr>
                </a:solidFill>
              </a:rPr>
              <a:t>דף לה עמוד ב</a:t>
            </a:r>
            <a:endParaRPr lang="he-IL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5596" y="332656"/>
            <a:ext cx="8358852" cy="592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lnSpc>
                <a:spcPct val="120000"/>
              </a:lnSpc>
            </a:pPr>
            <a:r>
              <a:rPr lang="he-IL" sz="1700" dirty="0" smtClean="0"/>
              <a:t>"</a:t>
            </a:r>
            <a:r>
              <a:rPr lang="he-IL" sz="1700" dirty="0" err="1" smtClean="0">
                <a:solidFill>
                  <a:srgbClr val="002060"/>
                </a:solidFill>
              </a:rPr>
              <a:t>ויך</a:t>
            </a:r>
            <a:r>
              <a:rPr lang="he-IL" sz="1700" dirty="0" smtClean="0">
                <a:solidFill>
                  <a:srgbClr val="002060"/>
                </a:solidFill>
              </a:rPr>
              <a:t> </a:t>
            </a:r>
            <a:r>
              <a:rPr lang="he-IL" sz="1700" dirty="0">
                <a:solidFill>
                  <a:srgbClr val="002060"/>
                </a:solidFill>
              </a:rPr>
              <a:t>בעם שבעים איש וחמשים אלף </a:t>
            </a:r>
            <a:r>
              <a:rPr lang="he-IL" sz="1700" dirty="0" smtClean="0">
                <a:solidFill>
                  <a:srgbClr val="002060"/>
                </a:solidFill>
              </a:rPr>
              <a:t>איש</a:t>
            </a:r>
            <a:r>
              <a:rPr lang="he-IL" sz="1700" dirty="0" smtClean="0"/>
              <a:t>" -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רבי </a:t>
            </a:r>
            <a:r>
              <a:rPr lang="he-IL" sz="1700" dirty="0" err="1"/>
              <a:t>אבהו</a:t>
            </a:r>
            <a:r>
              <a:rPr lang="he-IL" sz="1700" dirty="0"/>
              <a:t> ורבי </a:t>
            </a:r>
            <a:r>
              <a:rPr lang="he-IL" sz="1700" dirty="0" smtClean="0"/>
              <a:t>אלעזר: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חד אמר: </a:t>
            </a:r>
            <a:r>
              <a:rPr lang="he-IL" sz="1700" dirty="0"/>
              <a:t>שבעים איש </a:t>
            </a:r>
            <a:r>
              <a:rPr lang="he-IL" sz="1700" dirty="0" smtClean="0"/>
              <a:t>היו, </a:t>
            </a:r>
            <a:r>
              <a:rPr lang="he-IL" sz="1700" dirty="0"/>
              <a:t>וכל אחד ואחד שקול </a:t>
            </a:r>
            <a:r>
              <a:rPr lang="he-IL" sz="1700" dirty="0" err="1"/>
              <a:t>כחמשים</a:t>
            </a:r>
            <a:r>
              <a:rPr lang="he-IL" sz="1700" dirty="0"/>
              <a:t> </a:t>
            </a:r>
            <a:r>
              <a:rPr lang="he-IL" sz="1700" dirty="0" smtClean="0"/>
              <a:t>אלף.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וחד אמר: </a:t>
            </a:r>
            <a:r>
              <a:rPr lang="he-IL" sz="1700" dirty="0"/>
              <a:t>חמשים אלף </a:t>
            </a:r>
            <a:r>
              <a:rPr lang="he-IL" sz="1700" dirty="0" smtClean="0"/>
              <a:t>היו, </a:t>
            </a:r>
            <a:r>
              <a:rPr lang="he-IL" sz="1700" dirty="0"/>
              <a:t>וכל אחד ואחד שקול כשבעים </a:t>
            </a:r>
            <a:r>
              <a:rPr lang="he-IL" sz="1700" dirty="0" smtClean="0"/>
              <a:t>סנהדרין.</a:t>
            </a:r>
          </a:p>
          <a:p>
            <a:pPr lvl="0">
              <a:lnSpc>
                <a:spcPct val="120000"/>
              </a:lnSpc>
            </a:pPr>
            <a:endParaRPr lang="he-IL" sz="2200" dirty="0"/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"</a:t>
            </a:r>
            <a:r>
              <a:rPr lang="he-IL" sz="1700" dirty="0" smtClean="0">
                <a:solidFill>
                  <a:srgbClr val="002060"/>
                </a:solidFill>
              </a:rPr>
              <a:t>ויהי </a:t>
            </a:r>
            <a:r>
              <a:rPr lang="he-IL" sz="1700" dirty="0">
                <a:solidFill>
                  <a:srgbClr val="002060"/>
                </a:solidFill>
              </a:rPr>
              <a:t>כי צעדו נושאי ארון ה' ששה צעדים ויזבח שור </a:t>
            </a:r>
            <a:r>
              <a:rPr lang="he-IL" sz="1700" dirty="0" err="1" smtClean="0">
                <a:solidFill>
                  <a:srgbClr val="002060"/>
                </a:solidFill>
              </a:rPr>
              <a:t>ומריא</a:t>
            </a:r>
            <a:r>
              <a:rPr lang="he-IL" sz="1700" dirty="0" smtClean="0"/>
              <a:t>",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וכתיב </a:t>
            </a:r>
            <a:r>
              <a:rPr lang="he-IL" sz="1700" dirty="0"/>
              <a:t>"</a:t>
            </a:r>
            <a:r>
              <a:rPr lang="he-IL" sz="1700" dirty="0" smtClean="0">
                <a:solidFill>
                  <a:srgbClr val="002060"/>
                </a:solidFill>
              </a:rPr>
              <a:t>שבעה </a:t>
            </a:r>
            <a:r>
              <a:rPr lang="he-IL" sz="1700" dirty="0">
                <a:solidFill>
                  <a:srgbClr val="002060"/>
                </a:solidFill>
              </a:rPr>
              <a:t>פרים ושבעה </a:t>
            </a:r>
            <a:r>
              <a:rPr lang="he-IL" sz="1700" dirty="0" smtClean="0">
                <a:solidFill>
                  <a:srgbClr val="002060"/>
                </a:solidFill>
              </a:rPr>
              <a:t>אילים</a:t>
            </a:r>
            <a:r>
              <a:rPr lang="he-IL" sz="1700" dirty="0" smtClean="0"/>
              <a:t>" -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אמר </a:t>
            </a:r>
            <a:r>
              <a:rPr lang="he-IL" sz="1700" dirty="0"/>
              <a:t>רב </a:t>
            </a:r>
            <a:r>
              <a:rPr lang="he-IL" sz="1700" dirty="0" err="1"/>
              <a:t>פפא</a:t>
            </a:r>
            <a:r>
              <a:rPr lang="he-IL" sz="1700" dirty="0"/>
              <a:t> בר </a:t>
            </a:r>
            <a:r>
              <a:rPr lang="he-IL" sz="1700" dirty="0" smtClean="0"/>
              <a:t>שמואל: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על </a:t>
            </a:r>
            <a:r>
              <a:rPr lang="he-IL" sz="1700" dirty="0"/>
              <a:t>כל פסיעה ופסיעה שור </a:t>
            </a:r>
            <a:r>
              <a:rPr lang="he-IL" sz="1700" dirty="0" err="1" smtClean="0"/>
              <a:t>ומריא</a:t>
            </a:r>
            <a:r>
              <a:rPr lang="he-IL" sz="1700" dirty="0" smtClean="0"/>
              <a:t>, </a:t>
            </a:r>
            <a:r>
              <a:rPr lang="he-IL" sz="1700" dirty="0"/>
              <a:t>על כל שש ושש פסיעות שבעה פרים ושבעה </a:t>
            </a:r>
            <a:r>
              <a:rPr lang="he-IL" sz="1700" dirty="0" smtClean="0"/>
              <a:t>אילים.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אמר </a:t>
            </a:r>
            <a:r>
              <a:rPr lang="he-IL" sz="1700" dirty="0"/>
              <a:t>ליה רב </a:t>
            </a:r>
            <a:r>
              <a:rPr lang="he-IL" sz="1700" dirty="0" err="1" smtClean="0"/>
              <a:t>חסדא</a:t>
            </a:r>
            <a:r>
              <a:rPr lang="he-IL" sz="1700" dirty="0" smtClean="0"/>
              <a:t>: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אם </a:t>
            </a:r>
            <a:r>
              <a:rPr lang="he-IL" sz="1700" dirty="0"/>
              <a:t>כן מילאת את כל ארץ ישראל </a:t>
            </a:r>
            <a:r>
              <a:rPr lang="he-IL" sz="1700" dirty="0" smtClean="0"/>
              <a:t>במות!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אלא </a:t>
            </a:r>
            <a:r>
              <a:rPr lang="he-IL" sz="1700" dirty="0"/>
              <a:t>אמר רב </a:t>
            </a:r>
            <a:r>
              <a:rPr lang="he-IL" sz="1700" dirty="0" err="1" smtClean="0"/>
              <a:t>חסדא</a:t>
            </a:r>
            <a:r>
              <a:rPr lang="he-IL" sz="1700" dirty="0" smtClean="0"/>
              <a:t>: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על </a:t>
            </a:r>
            <a:r>
              <a:rPr lang="he-IL" sz="1700" dirty="0"/>
              <a:t>כל שש ושש פסיעות שור </a:t>
            </a:r>
            <a:r>
              <a:rPr lang="he-IL" sz="1700" dirty="0" err="1" smtClean="0"/>
              <a:t>ומריא</a:t>
            </a:r>
            <a:r>
              <a:rPr lang="he-IL" sz="1700" dirty="0" smtClean="0"/>
              <a:t>, </a:t>
            </a:r>
            <a:r>
              <a:rPr lang="he-IL" sz="1700" dirty="0"/>
              <a:t>על כל ששה סדרים של שש פסיעות שבעה פרים ושבעה </a:t>
            </a:r>
            <a:r>
              <a:rPr lang="he-IL" sz="1700" dirty="0" smtClean="0"/>
              <a:t>אילים. </a:t>
            </a:r>
          </a:p>
          <a:p>
            <a:pPr lvl="0">
              <a:lnSpc>
                <a:spcPct val="120000"/>
              </a:lnSpc>
            </a:pPr>
            <a:endParaRPr lang="he-IL" sz="2200" dirty="0"/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כתיב "</a:t>
            </a:r>
            <a:r>
              <a:rPr lang="he-IL" sz="1700" dirty="0" smtClean="0">
                <a:solidFill>
                  <a:srgbClr val="002060"/>
                </a:solidFill>
              </a:rPr>
              <a:t>כידון</a:t>
            </a:r>
            <a:r>
              <a:rPr lang="he-IL" sz="1700" dirty="0" smtClean="0"/>
              <a:t>" 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וכתיב "</a:t>
            </a:r>
            <a:r>
              <a:rPr lang="he-IL" sz="1700" dirty="0" smtClean="0">
                <a:solidFill>
                  <a:srgbClr val="002060"/>
                </a:solidFill>
              </a:rPr>
              <a:t>נכון</a:t>
            </a:r>
            <a:r>
              <a:rPr lang="he-IL" sz="1700" dirty="0" smtClean="0"/>
              <a:t>" -</a:t>
            </a:r>
          </a:p>
          <a:p>
            <a:pPr lvl="0">
              <a:lnSpc>
                <a:spcPct val="120000"/>
              </a:lnSpc>
            </a:pPr>
            <a:r>
              <a:rPr lang="he-IL" sz="1700" dirty="0" smtClean="0"/>
              <a:t>אמר </a:t>
            </a:r>
            <a:r>
              <a:rPr lang="he-IL" sz="1700" dirty="0"/>
              <a:t>רבי </a:t>
            </a:r>
            <a:r>
              <a:rPr lang="he-IL" sz="1700" dirty="0" smtClean="0"/>
              <a:t>יוחנן: </a:t>
            </a:r>
          </a:p>
          <a:p>
            <a:pPr lvl="0">
              <a:lnSpc>
                <a:spcPct val="120000"/>
              </a:lnSpc>
            </a:pPr>
            <a:r>
              <a:rPr lang="he-IL" sz="1700" dirty="0" err="1" smtClean="0"/>
              <a:t>בתחלה</a:t>
            </a:r>
            <a:r>
              <a:rPr lang="he-IL" sz="1700" dirty="0" smtClean="0"/>
              <a:t> </a:t>
            </a:r>
            <a:r>
              <a:rPr lang="he-IL" sz="1700" dirty="0"/>
              <a:t>כידון ולבסוף </a:t>
            </a:r>
            <a:r>
              <a:rPr lang="he-IL" sz="1700" dirty="0" smtClean="0"/>
              <a:t>נכון.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1600" y="391648"/>
            <a:ext cx="2160240" cy="2923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 smtClean="0">
                <a:solidFill>
                  <a:srgbClr val="00B050"/>
                </a:solidFill>
              </a:rPr>
              <a:t>שמואל א ו/</a:t>
            </a:r>
            <a:r>
              <a:rPr lang="he-IL" sz="1300" dirty="0" err="1" smtClean="0">
                <a:solidFill>
                  <a:srgbClr val="00B050"/>
                </a:solidFill>
              </a:rPr>
              <a:t>יט</a:t>
            </a:r>
            <a:endParaRPr lang="he-IL" sz="13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2058224"/>
            <a:ext cx="2160240" cy="2923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 smtClean="0">
                <a:solidFill>
                  <a:srgbClr val="00B050"/>
                </a:solidFill>
              </a:rPr>
              <a:t>שמואל ב ו/</a:t>
            </a:r>
            <a:r>
              <a:rPr lang="he-IL" sz="1300" dirty="0" err="1" smtClean="0">
                <a:solidFill>
                  <a:srgbClr val="00B050"/>
                </a:solidFill>
              </a:rPr>
              <a:t>יג</a:t>
            </a:r>
            <a:endParaRPr lang="he-IL" sz="13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2359272"/>
            <a:ext cx="2160240" cy="2923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 smtClean="0">
                <a:solidFill>
                  <a:srgbClr val="00B050"/>
                </a:solidFill>
              </a:rPr>
              <a:t>דברי הימים א טו/</a:t>
            </a:r>
            <a:r>
              <a:rPr lang="he-IL" sz="1300" dirty="0" err="1" smtClean="0">
                <a:solidFill>
                  <a:srgbClr val="00B050"/>
                </a:solidFill>
              </a:rPr>
              <a:t>כו</a:t>
            </a:r>
            <a:endParaRPr lang="he-IL" sz="13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24000" y="5210096"/>
            <a:ext cx="2160240" cy="2923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 smtClean="0">
                <a:solidFill>
                  <a:srgbClr val="00B050"/>
                </a:solidFill>
              </a:rPr>
              <a:t>שמואל ב ו/ו</a:t>
            </a:r>
            <a:endParaRPr lang="he-IL" sz="1300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4000" y="4907316"/>
            <a:ext cx="2160240" cy="2923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 smtClean="0">
                <a:solidFill>
                  <a:srgbClr val="00B050"/>
                </a:solidFill>
              </a:rPr>
              <a:t>דברי הימים א </a:t>
            </a:r>
            <a:r>
              <a:rPr lang="he-IL" sz="1300" dirty="0" err="1" smtClean="0">
                <a:solidFill>
                  <a:srgbClr val="00B050"/>
                </a:solidFill>
              </a:rPr>
              <a:t>יג</a:t>
            </a:r>
            <a:r>
              <a:rPr lang="he-IL" sz="1300" dirty="0" smtClean="0">
                <a:solidFill>
                  <a:srgbClr val="00B050"/>
                </a:solidFill>
              </a:rPr>
              <a:t>/ט</a:t>
            </a:r>
            <a:endParaRPr lang="he-IL" sz="13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00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94868" y="35332"/>
            <a:ext cx="17865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bg1">
                    <a:lumMod val="50000"/>
                  </a:schemeClr>
                </a:solidFill>
              </a:rPr>
              <a:t>דף לה עמוד ב</a:t>
            </a:r>
            <a:endParaRPr lang="he-IL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332656"/>
            <a:ext cx="7278732" cy="57061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lnSpc>
                <a:spcPct val="120000"/>
              </a:lnSpc>
            </a:pPr>
            <a:r>
              <a:rPr lang="he-IL" sz="2000" dirty="0">
                <a:solidFill>
                  <a:schemeClr val="accent6">
                    <a:lumMod val="50000"/>
                  </a:schemeClr>
                </a:solidFill>
              </a:rPr>
              <a:t>נמצאת אתה אומר שלשה מיני אבנים היו:</a:t>
            </a:r>
          </a:p>
          <a:p>
            <a:pPr lvl="0">
              <a:lnSpc>
                <a:spcPct val="120000"/>
              </a:lnSpc>
            </a:pPr>
            <a:endParaRPr lang="he-IL" sz="1000" dirty="0" smtClean="0"/>
          </a:p>
          <a:p>
            <a:pPr lvl="0">
              <a:lnSpc>
                <a:spcPct val="120000"/>
              </a:lnSpc>
            </a:pPr>
            <a:endParaRPr lang="he-IL" dirty="0" smtClean="0"/>
          </a:p>
          <a:p>
            <a:pPr>
              <a:lnSpc>
                <a:spcPct val="120000"/>
              </a:lnSpc>
            </a:pPr>
            <a:r>
              <a:rPr lang="he-IL" sz="2000" dirty="0">
                <a:solidFill>
                  <a:schemeClr val="accent6">
                    <a:lumMod val="50000"/>
                  </a:schemeClr>
                </a:solidFill>
              </a:rPr>
              <a:t>אחד שהקים משה בארץ מואב,</a:t>
            </a:r>
          </a:p>
          <a:p>
            <a:pPr>
              <a:lnSpc>
                <a:spcPct val="120000"/>
              </a:lnSpc>
            </a:pPr>
            <a:r>
              <a:rPr lang="he-IL" sz="2000" dirty="0">
                <a:solidFill>
                  <a:schemeClr val="accent6">
                    <a:lumMod val="50000"/>
                  </a:schemeClr>
                </a:solidFill>
              </a:rPr>
              <a:t>שנאמר "</a:t>
            </a:r>
            <a:r>
              <a:rPr lang="he-IL" sz="2000" dirty="0" smtClean="0">
                <a:solidFill>
                  <a:srgbClr val="002060"/>
                </a:solidFill>
              </a:rPr>
              <a:t>בעבר </a:t>
            </a:r>
            <a:r>
              <a:rPr lang="he-IL" sz="2000" dirty="0">
                <a:solidFill>
                  <a:srgbClr val="002060"/>
                </a:solidFill>
              </a:rPr>
              <a:t>הירדן בארץ מואב הואיל משה </a:t>
            </a:r>
            <a:r>
              <a:rPr lang="he-IL" sz="2000" b="1" dirty="0" smtClean="0">
                <a:solidFill>
                  <a:srgbClr val="002060"/>
                </a:solidFill>
              </a:rPr>
              <a:t>באר</a:t>
            </a:r>
            <a:r>
              <a:rPr lang="he-IL" sz="2000" dirty="0">
                <a:solidFill>
                  <a:schemeClr val="accent6">
                    <a:lumMod val="50000"/>
                  </a:schemeClr>
                </a:solidFill>
              </a:rPr>
              <a:t>" וגו</a:t>
            </a:r>
            <a:r>
              <a:rPr lang="he-IL" sz="2000" dirty="0" smtClean="0">
                <a:solidFill>
                  <a:schemeClr val="accent6">
                    <a:lumMod val="50000"/>
                  </a:schemeClr>
                </a:solidFill>
              </a:rPr>
              <a:t>',</a:t>
            </a:r>
            <a:endParaRPr lang="he-IL" sz="20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2000" dirty="0">
                <a:solidFill>
                  <a:schemeClr val="accent6">
                    <a:lumMod val="50000"/>
                  </a:schemeClr>
                </a:solidFill>
              </a:rPr>
              <a:t>ולהלן הוא אומר "</a:t>
            </a:r>
            <a:r>
              <a:rPr lang="he-IL" sz="2000" dirty="0" smtClean="0">
                <a:solidFill>
                  <a:srgbClr val="002060"/>
                </a:solidFill>
              </a:rPr>
              <a:t>וכתבת </a:t>
            </a:r>
            <a:r>
              <a:rPr lang="he-IL" sz="2000" dirty="0">
                <a:solidFill>
                  <a:srgbClr val="002060"/>
                </a:solidFill>
              </a:rPr>
              <a:t>עליהן את כל דברי התורה </a:t>
            </a:r>
            <a:r>
              <a:rPr lang="he-IL" sz="2000" dirty="0" smtClean="0">
                <a:solidFill>
                  <a:srgbClr val="002060"/>
                </a:solidFill>
              </a:rPr>
              <a:t>הזאת</a:t>
            </a:r>
            <a:r>
              <a:rPr lang="he-IL" sz="2000" dirty="0">
                <a:solidFill>
                  <a:schemeClr val="accent6">
                    <a:lumMod val="50000"/>
                  </a:schemeClr>
                </a:solidFill>
              </a:rPr>
              <a:t>" וגו</a:t>
            </a:r>
            <a:r>
              <a:rPr lang="he-IL" sz="2000" dirty="0" smtClean="0">
                <a:solidFill>
                  <a:schemeClr val="accent6">
                    <a:lumMod val="50000"/>
                  </a:schemeClr>
                </a:solidFill>
              </a:rPr>
              <a:t>', </a:t>
            </a:r>
            <a:endParaRPr lang="he-IL" sz="20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r>
              <a:rPr lang="he-IL" sz="2000" dirty="0" err="1">
                <a:solidFill>
                  <a:schemeClr val="accent6">
                    <a:lumMod val="50000"/>
                  </a:schemeClr>
                </a:solidFill>
              </a:rPr>
              <a:t>ואתיא</a:t>
            </a:r>
            <a:r>
              <a:rPr lang="he-IL" sz="2000" dirty="0">
                <a:solidFill>
                  <a:schemeClr val="accent6">
                    <a:lumMod val="50000"/>
                  </a:schemeClr>
                </a:solidFill>
              </a:rPr>
              <a:t> "באר" "באר". </a:t>
            </a:r>
          </a:p>
          <a:p>
            <a:pPr lvl="0">
              <a:lnSpc>
                <a:spcPct val="120000"/>
              </a:lnSpc>
            </a:pPr>
            <a:endParaRPr lang="he-IL" sz="2000" dirty="0" smtClean="0"/>
          </a:p>
          <a:p>
            <a:pPr lvl="0">
              <a:lnSpc>
                <a:spcPct val="120000"/>
              </a:lnSpc>
            </a:pPr>
            <a:endParaRPr lang="he-IL" sz="2800" dirty="0" smtClean="0"/>
          </a:p>
          <a:p>
            <a:pPr lvl="0">
              <a:lnSpc>
                <a:spcPct val="120000"/>
              </a:lnSpc>
            </a:pPr>
            <a:r>
              <a:rPr lang="he-IL" sz="2000" dirty="0">
                <a:solidFill>
                  <a:schemeClr val="accent6">
                    <a:lumMod val="50000"/>
                  </a:schemeClr>
                </a:solidFill>
              </a:rPr>
              <a:t>ואחד שהקים יהושע בתוך הירדן,</a:t>
            </a:r>
          </a:p>
          <a:p>
            <a:pPr lvl="0">
              <a:lnSpc>
                <a:spcPct val="120000"/>
              </a:lnSpc>
            </a:pPr>
            <a:r>
              <a:rPr lang="he-IL" sz="2000" dirty="0">
                <a:solidFill>
                  <a:schemeClr val="accent6">
                    <a:lumMod val="50000"/>
                  </a:schemeClr>
                </a:solidFill>
              </a:rPr>
              <a:t>שנאמר "</a:t>
            </a:r>
            <a:r>
              <a:rPr lang="he-IL" sz="2000" dirty="0" smtClean="0">
                <a:solidFill>
                  <a:srgbClr val="002060"/>
                </a:solidFill>
              </a:rPr>
              <a:t>ושתים </a:t>
            </a:r>
            <a:r>
              <a:rPr lang="he-IL" sz="2000" dirty="0">
                <a:solidFill>
                  <a:srgbClr val="002060"/>
                </a:solidFill>
              </a:rPr>
              <a:t>עשרה אבנים הקים יהושע בתוך </a:t>
            </a:r>
            <a:r>
              <a:rPr lang="he-IL" sz="2000" dirty="0" smtClean="0">
                <a:solidFill>
                  <a:srgbClr val="002060"/>
                </a:solidFill>
              </a:rPr>
              <a:t>הירדן</a:t>
            </a:r>
            <a:r>
              <a:rPr lang="he-IL" sz="2000" dirty="0">
                <a:solidFill>
                  <a:schemeClr val="accent6">
                    <a:lumMod val="50000"/>
                  </a:schemeClr>
                </a:solidFill>
              </a:rPr>
              <a:t>". </a:t>
            </a:r>
          </a:p>
          <a:p>
            <a:pPr lvl="0">
              <a:lnSpc>
                <a:spcPct val="120000"/>
              </a:lnSpc>
            </a:pPr>
            <a:endParaRPr lang="he-IL" sz="2800" dirty="0" smtClean="0"/>
          </a:p>
          <a:p>
            <a:pPr lvl="0">
              <a:lnSpc>
                <a:spcPct val="120000"/>
              </a:lnSpc>
            </a:pPr>
            <a:endParaRPr lang="he-IL" sz="2000" dirty="0" smtClean="0"/>
          </a:p>
          <a:p>
            <a:pPr>
              <a:lnSpc>
                <a:spcPct val="120000"/>
              </a:lnSpc>
            </a:pPr>
            <a:r>
              <a:rPr lang="he-IL" sz="2000" dirty="0">
                <a:solidFill>
                  <a:schemeClr val="accent6">
                    <a:lumMod val="50000"/>
                  </a:schemeClr>
                </a:solidFill>
              </a:rPr>
              <a:t>ואחד שהקים בגלגל, </a:t>
            </a:r>
          </a:p>
          <a:p>
            <a:pPr>
              <a:lnSpc>
                <a:spcPct val="120000"/>
              </a:lnSpc>
            </a:pPr>
            <a:r>
              <a:rPr lang="he-IL" sz="2000" dirty="0">
                <a:solidFill>
                  <a:schemeClr val="accent6">
                    <a:lumMod val="50000"/>
                  </a:schemeClr>
                </a:solidFill>
              </a:rPr>
              <a:t>שנאמר "</a:t>
            </a:r>
            <a:r>
              <a:rPr lang="he-IL" sz="2000" dirty="0" smtClean="0">
                <a:solidFill>
                  <a:srgbClr val="002060"/>
                </a:solidFill>
              </a:rPr>
              <a:t>ואת </a:t>
            </a:r>
            <a:r>
              <a:rPr lang="he-IL" sz="2000" dirty="0">
                <a:solidFill>
                  <a:srgbClr val="002060"/>
                </a:solidFill>
              </a:rPr>
              <a:t>שתים עשרה האבנים האלה אשר </a:t>
            </a:r>
            <a:r>
              <a:rPr lang="he-IL" sz="2000" dirty="0" smtClean="0">
                <a:solidFill>
                  <a:srgbClr val="002060"/>
                </a:solidFill>
              </a:rPr>
              <a:t>לקחו</a:t>
            </a:r>
            <a:r>
              <a:rPr lang="he-IL" sz="2000" dirty="0">
                <a:solidFill>
                  <a:schemeClr val="accent6">
                    <a:lumMod val="50000"/>
                  </a:schemeClr>
                </a:solidFill>
              </a:rPr>
              <a:t>" וגו'.</a:t>
            </a:r>
          </a:p>
        </p:txBody>
      </p:sp>
      <p:sp>
        <p:nvSpPr>
          <p:cNvPr id="5" name="הסבר מלבני מעוגל 4"/>
          <p:cNvSpPr/>
          <p:nvPr/>
        </p:nvSpPr>
        <p:spPr>
          <a:xfrm>
            <a:off x="395536" y="2420888"/>
            <a:ext cx="3888432" cy="1512168"/>
          </a:xfrm>
          <a:prstGeom prst="wedgeRoundRectCallout">
            <a:avLst>
              <a:gd name="adj1" fmla="val 56334"/>
              <a:gd name="adj2" fmla="val -4514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300" dirty="0" smtClean="0">
                <a:solidFill>
                  <a:schemeClr val="tx1"/>
                </a:solidFill>
              </a:rPr>
              <a:t>דברים </a:t>
            </a:r>
            <a:r>
              <a:rPr lang="he-IL" sz="1300" dirty="0" err="1" smtClean="0">
                <a:solidFill>
                  <a:schemeClr val="tx1"/>
                </a:solidFill>
              </a:rPr>
              <a:t>כז</a:t>
            </a:r>
            <a:r>
              <a:rPr lang="he-IL" sz="1300" dirty="0" smtClean="0">
                <a:solidFill>
                  <a:schemeClr val="tx1"/>
                </a:solidFill>
              </a:rPr>
              <a:t>/ב-ג:</a:t>
            </a:r>
            <a:endParaRPr lang="he-IL" sz="1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002060"/>
                </a:solidFill>
              </a:rPr>
              <a:t>והיה ביום אשר תעברו את הירדן אל הארץ אשר יהוה </a:t>
            </a:r>
            <a:r>
              <a:rPr lang="he-IL" sz="1300" dirty="0" err="1">
                <a:solidFill>
                  <a:srgbClr val="002060"/>
                </a:solidFill>
              </a:rPr>
              <a:t>אלהיך</a:t>
            </a:r>
            <a:r>
              <a:rPr lang="he-IL" sz="1300" dirty="0">
                <a:solidFill>
                  <a:srgbClr val="002060"/>
                </a:solidFill>
              </a:rPr>
              <a:t> נתן לך והקמת לך אבנים גדלות ושדת אתם </a:t>
            </a:r>
            <a:r>
              <a:rPr lang="he-IL" sz="1300" dirty="0" err="1" smtClean="0">
                <a:solidFill>
                  <a:srgbClr val="002060"/>
                </a:solidFill>
              </a:rPr>
              <a:t>בשיד</a:t>
            </a:r>
            <a:r>
              <a:rPr lang="he-IL" sz="1300" dirty="0" smtClean="0">
                <a:solidFill>
                  <a:srgbClr val="002060"/>
                </a:solidFill>
              </a:rPr>
              <a:t>. וכתבת </a:t>
            </a:r>
            <a:r>
              <a:rPr lang="he-IL" sz="1300" dirty="0">
                <a:solidFill>
                  <a:srgbClr val="002060"/>
                </a:solidFill>
              </a:rPr>
              <a:t>עליהן את כל דברי התורה הזאת </a:t>
            </a:r>
            <a:r>
              <a:rPr lang="he-IL" sz="1300" dirty="0" smtClean="0">
                <a:solidFill>
                  <a:srgbClr val="002060"/>
                </a:solidFill>
              </a:rPr>
              <a:t>בעברך...</a:t>
            </a:r>
          </a:p>
          <a:p>
            <a:pPr>
              <a:lnSpc>
                <a:spcPct val="120000"/>
              </a:lnSpc>
            </a:pPr>
            <a:endParaRPr lang="he-IL" sz="300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300" dirty="0" smtClean="0">
                <a:solidFill>
                  <a:schemeClr val="tx1"/>
                </a:solidFill>
              </a:rPr>
              <a:t>דברים </a:t>
            </a:r>
            <a:r>
              <a:rPr lang="he-IL" sz="1300" dirty="0" err="1" smtClean="0">
                <a:solidFill>
                  <a:schemeClr val="tx1"/>
                </a:solidFill>
              </a:rPr>
              <a:t>כז</a:t>
            </a:r>
            <a:r>
              <a:rPr lang="he-IL" sz="1300" dirty="0" smtClean="0">
                <a:solidFill>
                  <a:schemeClr val="tx1"/>
                </a:solidFill>
              </a:rPr>
              <a:t>/ח: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002060"/>
                </a:solidFill>
              </a:rPr>
              <a:t>וכתבת על האבנים את כל דברי התורה הזאת באר היטב</a:t>
            </a:r>
          </a:p>
        </p:txBody>
      </p:sp>
    </p:spTree>
    <p:extLst>
      <p:ext uri="{BB962C8B-B14F-4D97-AF65-F5344CB8AC3E}">
        <p14:creationId xmlns:p14="http://schemas.microsoft.com/office/powerpoint/2010/main" val="122634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94868" y="35332"/>
            <a:ext cx="17865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bg1">
                    <a:lumMod val="50000"/>
                  </a:schemeClr>
                </a:solidFill>
              </a:rPr>
              <a:t>דף לה עמוד ב</a:t>
            </a:r>
            <a:endParaRPr lang="he-IL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1620" y="98420"/>
            <a:ext cx="8214836" cy="39149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lnSpc>
                <a:spcPct val="120000"/>
              </a:lnSpc>
            </a:pPr>
            <a:r>
              <a:rPr lang="he-IL" sz="1700" dirty="0" err="1" smtClean="0"/>
              <a:t>ת</a:t>
            </a:r>
            <a:r>
              <a:rPr lang="he-IL" sz="1700" dirty="0" err="1"/>
              <a:t>'</a:t>
            </a:r>
            <a:r>
              <a:rPr lang="he-IL" sz="1700" dirty="0" err="1" smtClean="0"/>
              <a:t>'ר</a:t>
            </a:r>
            <a:r>
              <a:rPr lang="he-IL" sz="1700" dirty="0" smtClean="0"/>
              <a:t>: </a:t>
            </a:r>
          </a:p>
          <a:p>
            <a:pPr lvl="0">
              <a:lnSpc>
                <a:spcPct val="120000"/>
              </a:lnSpc>
            </a:pP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כיצד כתבו ישראל את התורה? </a:t>
            </a:r>
          </a:p>
          <a:p>
            <a:pPr lvl="0">
              <a:lnSpc>
                <a:spcPct val="120000"/>
              </a:lnSpc>
            </a:pPr>
            <a:endParaRPr lang="he-IL" sz="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רבי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יהודה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אומר: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על גבי אבנים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כתבוה, </a:t>
            </a:r>
            <a:endParaRPr lang="he-IL" sz="17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שנאמר "</a:t>
            </a:r>
            <a:r>
              <a:rPr lang="he-IL" sz="1700" dirty="0" smtClean="0">
                <a:solidFill>
                  <a:srgbClr val="002060"/>
                </a:solidFill>
              </a:rPr>
              <a:t>וכתבת </a:t>
            </a:r>
            <a:r>
              <a:rPr lang="he-IL" sz="1700" dirty="0">
                <a:solidFill>
                  <a:srgbClr val="002060"/>
                </a:solidFill>
              </a:rPr>
              <a:t>על האבנים את כל דברי התורה </a:t>
            </a:r>
            <a:r>
              <a:rPr lang="he-IL" sz="1700" dirty="0" smtClean="0">
                <a:solidFill>
                  <a:srgbClr val="002060"/>
                </a:solidFill>
              </a:rPr>
              <a:t>הזאת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"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וגו' </a:t>
            </a:r>
          </a:p>
          <a:p>
            <a:pPr lvl="0">
              <a:lnSpc>
                <a:spcPct val="120000"/>
              </a:lnSpc>
            </a:pP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ואחר כך סדו אותן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בסיד.</a:t>
            </a:r>
          </a:p>
          <a:p>
            <a:pPr lvl="0">
              <a:lnSpc>
                <a:spcPct val="120000"/>
              </a:lnSpc>
            </a:pPr>
            <a:endParaRPr lang="he-IL" sz="3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אמר לו רבי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שמעון: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לדבריך היאך למדו אומות של אותו הזמן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תורה? </a:t>
            </a:r>
            <a:endParaRPr lang="he-IL" sz="17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endParaRPr lang="he-IL" sz="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אמר לו: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בינה יתירה נתן בהם </a:t>
            </a:r>
            <a:r>
              <a:rPr lang="he-IL" sz="1700" dirty="0" err="1">
                <a:solidFill>
                  <a:schemeClr val="accent6">
                    <a:lumMod val="50000"/>
                  </a:schemeClr>
                </a:solidFill>
              </a:rPr>
              <a:t>הקב''ה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 ושיגרו </a:t>
            </a:r>
            <a:r>
              <a:rPr lang="he-IL" sz="1700" dirty="0" err="1">
                <a:solidFill>
                  <a:schemeClr val="accent6">
                    <a:lumMod val="50000"/>
                  </a:schemeClr>
                </a:solidFill>
              </a:rPr>
              <a:t>נוטירין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 שלהן וקילפו את הסיד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והשיאוה. </a:t>
            </a:r>
            <a:endParaRPr lang="he-IL" sz="17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endParaRPr lang="he-IL" sz="5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ועל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דבר זה </a:t>
            </a:r>
            <a:r>
              <a:rPr lang="he-IL" sz="1700" dirty="0" err="1">
                <a:solidFill>
                  <a:schemeClr val="accent6">
                    <a:lumMod val="50000"/>
                  </a:schemeClr>
                </a:solidFill>
              </a:rPr>
              <a:t>נתחתם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 גזר דינם לבאר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שחת,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שהיה להן ללמד ולא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למדו.</a:t>
            </a:r>
            <a:endParaRPr lang="he-IL" sz="17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endParaRPr lang="he-IL" sz="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ר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' שמעון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אומר: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על גבי סיד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כתבוה, וכתבו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להן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למטה "</a:t>
            </a:r>
            <a:r>
              <a:rPr lang="he-IL" sz="1700" dirty="0" smtClean="0">
                <a:solidFill>
                  <a:srgbClr val="002060"/>
                </a:solidFill>
              </a:rPr>
              <a:t>למען </a:t>
            </a:r>
            <a:r>
              <a:rPr lang="he-IL" sz="1700" dirty="0">
                <a:solidFill>
                  <a:srgbClr val="002060"/>
                </a:solidFill>
              </a:rPr>
              <a:t>אשר לא ילמדו אתכם לעשות </a:t>
            </a:r>
            <a:r>
              <a:rPr lang="he-IL" sz="1700" dirty="0" smtClean="0">
                <a:solidFill>
                  <a:srgbClr val="002060"/>
                </a:solidFill>
              </a:rPr>
              <a:t>ככל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"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וגו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',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הא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למדת, 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שאם היו </a:t>
            </a:r>
            <a:r>
              <a:rPr lang="he-IL" sz="1700" dirty="0" err="1">
                <a:solidFill>
                  <a:schemeClr val="accent6">
                    <a:lumMod val="50000"/>
                  </a:schemeClr>
                </a:solidFill>
              </a:rPr>
              <a:t>חוזרין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 בתשובה היו </a:t>
            </a:r>
            <a:r>
              <a:rPr lang="he-IL" sz="1700" dirty="0" err="1">
                <a:solidFill>
                  <a:schemeClr val="accent6">
                    <a:lumMod val="50000"/>
                  </a:schemeClr>
                </a:solidFill>
              </a:rPr>
              <a:t>מקבלין</a:t>
            </a:r>
            <a:r>
              <a:rPr lang="he-IL" sz="17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he-IL" sz="1700" dirty="0" smtClean="0">
                <a:solidFill>
                  <a:schemeClr val="accent6">
                    <a:lumMod val="50000"/>
                  </a:schemeClr>
                </a:solidFill>
              </a:rPr>
              <a:t>אותן. </a:t>
            </a:r>
            <a:endParaRPr lang="he-IL" sz="1700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20000"/>
              </a:lnSpc>
            </a:pPr>
            <a:endParaRPr lang="he-IL" sz="1600" dirty="0"/>
          </a:p>
        </p:txBody>
      </p:sp>
      <p:sp>
        <p:nvSpPr>
          <p:cNvPr id="5" name="הסבר מלבני מעוגל 4"/>
          <p:cNvSpPr/>
          <p:nvPr/>
        </p:nvSpPr>
        <p:spPr>
          <a:xfrm>
            <a:off x="157379" y="435071"/>
            <a:ext cx="2664296" cy="1719918"/>
          </a:xfrm>
          <a:prstGeom prst="wedgeRoundRectCallout">
            <a:avLst>
              <a:gd name="adj1" fmla="val 56334"/>
              <a:gd name="adj2" fmla="val -4514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300" dirty="0" smtClean="0">
                <a:solidFill>
                  <a:schemeClr val="tx1"/>
                </a:solidFill>
              </a:rPr>
              <a:t>דברים </a:t>
            </a:r>
            <a:r>
              <a:rPr lang="he-IL" sz="1300" dirty="0" err="1" smtClean="0">
                <a:solidFill>
                  <a:schemeClr val="tx1"/>
                </a:solidFill>
              </a:rPr>
              <a:t>כז</a:t>
            </a:r>
            <a:r>
              <a:rPr lang="he-IL" sz="1300" dirty="0" smtClean="0">
                <a:solidFill>
                  <a:schemeClr val="tx1"/>
                </a:solidFill>
              </a:rPr>
              <a:t>/ב-ג</a:t>
            </a:r>
            <a:r>
              <a:rPr lang="he-IL" sz="1300" dirty="0" smtClean="0">
                <a:solidFill>
                  <a:schemeClr val="tx1"/>
                </a:solidFill>
              </a:rPr>
              <a:t>: </a:t>
            </a:r>
            <a:r>
              <a:rPr lang="he-IL" sz="1300" dirty="0" smtClean="0">
                <a:solidFill>
                  <a:srgbClr val="002060"/>
                </a:solidFill>
              </a:rPr>
              <a:t>והיה </a:t>
            </a:r>
            <a:r>
              <a:rPr lang="he-IL" sz="1300" dirty="0">
                <a:solidFill>
                  <a:srgbClr val="002060"/>
                </a:solidFill>
              </a:rPr>
              <a:t>ביום אשר תעברו את </a:t>
            </a:r>
            <a:r>
              <a:rPr lang="he-IL" sz="1300" dirty="0" smtClean="0">
                <a:solidFill>
                  <a:srgbClr val="002060"/>
                </a:solidFill>
              </a:rPr>
              <a:t>הירדן... </a:t>
            </a:r>
            <a:r>
              <a:rPr lang="he-IL" sz="1300" dirty="0">
                <a:solidFill>
                  <a:srgbClr val="002060"/>
                </a:solidFill>
              </a:rPr>
              <a:t>והקמת לך אבנים גדלות ושדת אתם </a:t>
            </a:r>
            <a:r>
              <a:rPr lang="he-IL" sz="1300" dirty="0" err="1" smtClean="0">
                <a:solidFill>
                  <a:srgbClr val="002060"/>
                </a:solidFill>
              </a:rPr>
              <a:t>בשיד</a:t>
            </a:r>
            <a:r>
              <a:rPr lang="he-IL" sz="1300" dirty="0" smtClean="0">
                <a:solidFill>
                  <a:srgbClr val="002060"/>
                </a:solidFill>
              </a:rPr>
              <a:t>. וכתבת </a:t>
            </a:r>
            <a:r>
              <a:rPr lang="he-IL" sz="1300" dirty="0">
                <a:solidFill>
                  <a:srgbClr val="002060"/>
                </a:solidFill>
              </a:rPr>
              <a:t>עליהן את כל דברי התורה הזאת </a:t>
            </a:r>
            <a:r>
              <a:rPr lang="he-IL" sz="1300" dirty="0" smtClean="0">
                <a:solidFill>
                  <a:srgbClr val="002060"/>
                </a:solidFill>
              </a:rPr>
              <a:t>בעברך...</a:t>
            </a:r>
          </a:p>
          <a:p>
            <a:pPr>
              <a:lnSpc>
                <a:spcPct val="120000"/>
              </a:lnSpc>
            </a:pPr>
            <a:endParaRPr lang="he-IL" sz="300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300" dirty="0" smtClean="0">
                <a:solidFill>
                  <a:schemeClr val="tx1"/>
                </a:solidFill>
              </a:rPr>
              <a:t>דברים </a:t>
            </a:r>
            <a:r>
              <a:rPr lang="he-IL" sz="1300" dirty="0" err="1" smtClean="0">
                <a:solidFill>
                  <a:schemeClr val="tx1"/>
                </a:solidFill>
              </a:rPr>
              <a:t>כז</a:t>
            </a:r>
            <a:r>
              <a:rPr lang="he-IL" sz="1300" dirty="0" smtClean="0">
                <a:solidFill>
                  <a:schemeClr val="tx1"/>
                </a:solidFill>
              </a:rPr>
              <a:t>/ח</a:t>
            </a:r>
            <a:r>
              <a:rPr lang="he-IL" sz="1300" dirty="0" smtClean="0">
                <a:solidFill>
                  <a:schemeClr val="tx1"/>
                </a:solidFill>
              </a:rPr>
              <a:t>: </a:t>
            </a:r>
            <a:r>
              <a:rPr lang="he-IL" sz="1300" dirty="0" smtClean="0">
                <a:solidFill>
                  <a:srgbClr val="002060"/>
                </a:solidFill>
              </a:rPr>
              <a:t>וכתבת </a:t>
            </a:r>
            <a:r>
              <a:rPr lang="he-IL" sz="1300" dirty="0">
                <a:solidFill>
                  <a:srgbClr val="002060"/>
                </a:solidFill>
              </a:rPr>
              <a:t>על האבנים את כל דברי התורה הזאת באר היטב</a:t>
            </a:r>
          </a:p>
        </p:txBody>
      </p:sp>
      <p:sp>
        <p:nvSpPr>
          <p:cNvPr id="6" name="הסבר מלבני מעוגל 5"/>
          <p:cNvSpPr/>
          <p:nvPr/>
        </p:nvSpPr>
        <p:spPr>
          <a:xfrm>
            <a:off x="162887" y="3501008"/>
            <a:ext cx="2664296" cy="848981"/>
          </a:xfrm>
          <a:prstGeom prst="wedgeRoundRectCallout">
            <a:avLst>
              <a:gd name="adj1" fmla="val 56334"/>
              <a:gd name="adj2" fmla="val -4514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300" dirty="0" smtClean="0">
                <a:solidFill>
                  <a:schemeClr val="tx1"/>
                </a:solidFill>
              </a:rPr>
              <a:t>דברים </a:t>
            </a:r>
            <a:r>
              <a:rPr lang="he-IL" sz="1300" dirty="0" smtClean="0">
                <a:solidFill>
                  <a:schemeClr val="tx1"/>
                </a:solidFill>
              </a:rPr>
              <a:t>כ/</a:t>
            </a:r>
            <a:r>
              <a:rPr lang="he-IL" sz="1300" dirty="0" err="1" smtClean="0">
                <a:solidFill>
                  <a:schemeClr val="tx1"/>
                </a:solidFill>
              </a:rPr>
              <a:t>טז-יח</a:t>
            </a:r>
            <a:r>
              <a:rPr lang="he-IL" sz="1300" dirty="0" smtClean="0">
                <a:solidFill>
                  <a:schemeClr val="tx1"/>
                </a:solidFill>
              </a:rPr>
              <a:t>: </a:t>
            </a:r>
            <a:r>
              <a:rPr lang="he-IL" sz="1300" dirty="0" smtClean="0">
                <a:solidFill>
                  <a:srgbClr val="002060"/>
                </a:solidFill>
              </a:rPr>
              <a:t>לא תחיה כל נשמה כי החרם תחרימם... למען אשר לא ילמדו אתכם לעשות ככל תועבתם...</a:t>
            </a:r>
            <a:endParaRPr lang="he-IL" sz="13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44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8690</TotalTime>
  <Words>3106</Words>
  <Application>Microsoft Office PowerPoint</Application>
  <PresentationFormat>‫הצגה על המסך (4:3)</PresentationFormat>
  <Paragraphs>402</Paragraphs>
  <Slides>12</Slides>
  <Notes>10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user</cp:lastModifiedBy>
  <cp:revision>977</cp:revision>
  <dcterms:created xsi:type="dcterms:W3CDTF">2015-01-28T10:22:53Z</dcterms:created>
  <dcterms:modified xsi:type="dcterms:W3CDTF">2015-11-30T18:20:49Z</dcterms:modified>
</cp:coreProperties>
</file>