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0"/>
  </p:notesMasterIdLst>
  <p:sldIdLst>
    <p:sldId id="276" r:id="rId2"/>
    <p:sldId id="311" r:id="rId3"/>
    <p:sldId id="314" r:id="rId4"/>
    <p:sldId id="312" r:id="rId5"/>
    <p:sldId id="320" r:id="rId6"/>
    <p:sldId id="315" r:id="rId7"/>
    <p:sldId id="316" r:id="rId8"/>
    <p:sldId id="317" r:id="rId9"/>
    <p:sldId id="321" r:id="rId10"/>
    <p:sldId id="322" r:id="rId11"/>
    <p:sldId id="324" r:id="rId12"/>
    <p:sldId id="323" r:id="rId13"/>
    <p:sldId id="313" r:id="rId14"/>
    <p:sldId id="325" r:id="rId15"/>
    <p:sldId id="326" r:id="rId16"/>
    <p:sldId id="319" r:id="rId17"/>
    <p:sldId id="293" r:id="rId18"/>
    <p:sldId id="274" r:id="rId1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ראל" initials="ה" lastIdx="1" clrIdx="0">
    <p:extLst>
      <p:ext uri="{19B8F6BF-5375-455C-9EA6-DF929625EA0E}">
        <p15:presenceInfo xmlns:p15="http://schemas.microsoft.com/office/powerpoint/2012/main" userId="הרא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00" autoAdjust="0"/>
    <p:restoredTop sz="94097" autoAdjust="0"/>
  </p:normalViewPr>
  <p:slideViewPr>
    <p:cSldViewPr>
      <p:cViewPr varScale="1">
        <p:scale>
          <a:sx n="70" d="100"/>
          <a:sy n="70" d="100"/>
        </p:scale>
        <p:origin x="141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t>כ"א/חשון/תשע"ו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וְנִוַּסְּרוּ כָּל-הַנָּשִׁים, וְלֹא תַעֲשֶׂינָה </a:t>
            </a:r>
            <a:r>
              <a:rPr lang="he-IL" dirty="0" err="1" smtClean="0"/>
              <a:t>כְּזִמַּתְכֶנָה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41892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הכא היינו טעמא דר' יהודה שמא תצא </a:t>
            </a:r>
            <a:r>
              <a:rPr lang="he-IL" b="1" dirty="0" err="1" smtClean="0"/>
              <a:t>מב</a:t>
            </a:r>
            <a:r>
              <a:rPr lang="he-IL" b="1" dirty="0" smtClean="0"/>
              <a:t>''ד </a:t>
            </a:r>
            <a:r>
              <a:rPr lang="he-IL" b="1" dirty="0" err="1" smtClean="0"/>
              <a:t>זכאה</a:t>
            </a:r>
            <a:r>
              <a:rPr lang="he-IL" dirty="0" smtClean="0"/>
              <a:t>. שטהורה תמצא ולא יבדקוה המים ויתגרו בה ויהיו רודפים אחריה כל ימיה: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פרחי כהונה</a:t>
            </a:r>
            <a:r>
              <a:rPr lang="he-IL" dirty="0" smtClean="0"/>
              <a:t>. נקט על שם שהיו </a:t>
            </a:r>
            <a:r>
              <a:rPr lang="he-IL" dirty="0" err="1" smtClean="0"/>
              <a:t>מצויין</a:t>
            </a:r>
            <a:r>
              <a:rPr lang="he-IL" dirty="0" smtClean="0"/>
              <a:t> בעזרה יותר משאר העם: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וכי </a:t>
            </a:r>
            <a:r>
              <a:rPr lang="he-IL" b="1" dirty="0" err="1" smtClean="0"/>
              <a:t>תימא</a:t>
            </a:r>
            <a:r>
              <a:rPr lang="he-IL" b="1" dirty="0" smtClean="0"/>
              <a:t> אתי </a:t>
            </a:r>
            <a:r>
              <a:rPr lang="he-IL" b="1" dirty="0" err="1" smtClean="0"/>
              <a:t>לאגרויי</a:t>
            </a:r>
            <a:r>
              <a:rPr lang="he-IL" b="1" dirty="0" smtClean="0"/>
              <a:t> </a:t>
            </a:r>
            <a:r>
              <a:rPr lang="he-IL" b="1" dirty="0" err="1" smtClean="0"/>
              <a:t>באחרנייתא</a:t>
            </a:r>
            <a:r>
              <a:rPr lang="he-IL" dirty="0" smtClean="0"/>
              <a:t>. על ידי שראו את זו ערומה מתגרה יצרם בנשים אחרות: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האמר רבא – לפי </a:t>
            </a:r>
            <a:r>
              <a:rPr lang="he-IL" b="1" dirty="0" err="1" smtClean="0"/>
              <a:t>מהרש"ל</a:t>
            </a:r>
            <a:r>
              <a:rPr lang="he-IL" b="1" dirty="0" smtClean="0"/>
              <a:t> צ"ל אמר רבה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גמירי</a:t>
            </a:r>
            <a:r>
              <a:rPr lang="he-IL" dirty="0" smtClean="0"/>
              <a:t>. מסורת בידי </a:t>
            </a:r>
            <a:r>
              <a:rPr lang="he-IL" dirty="0" err="1" smtClean="0"/>
              <a:t>מרבותי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דרבנן אדרבנן לא </a:t>
            </a:r>
            <a:r>
              <a:rPr lang="he-IL" b="1" dirty="0" err="1" smtClean="0"/>
              <a:t>קשיא</a:t>
            </a:r>
            <a:r>
              <a:rPr lang="he-IL" dirty="0" smtClean="0"/>
              <a:t>. </a:t>
            </a:r>
            <a:r>
              <a:rPr lang="he-IL" dirty="0" err="1" smtClean="0"/>
              <a:t>בתמיה</a:t>
            </a:r>
            <a:r>
              <a:rPr lang="he-IL" dirty="0" smtClean="0"/>
              <a:t> </a:t>
            </a:r>
            <a:r>
              <a:rPr lang="he-IL" dirty="0" err="1" smtClean="0"/>
              <a:t>דשנית</a:t>
            </a:r>
            <a:r>
              <a:rPr lang="he-IL" dirty="0" smtClean="0"/>
              <a:t> רבי יהודה ולא </a:t>
            </a:r>
            <a:r>
              <a:rPr lang="he-IL" dirty="0" err="1" smtClean="0"/>
              <a:t>חיישת</a:t>
            </a:r>
            <a:r>
              <a:rPr lang="he-IL" dirty="0" smtClean="0"/>
              <a:t> </a:t>
            </a:r>
            <a:r>
              <a:rPr lang="he-IL" dirty="0" err="1" smtClean="0"/>
              <a:t>לשנויי</a:t>
            </a:r>
            <a:r>
              <a:rPr lang="he-IL" dirty="0" smtClean="0"/>
              <a:t> דרבנן: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346000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הכא טעמא מאי</a:t>
            </a:r>
            <a:r>
              <a:rPr lang="he-IL" dirty="0" smtClean="0"/>
              <a:t>. אמרי רבנן </a:t>
            </a:r>
            <a:r>
              <a:rPr lang="he-IL" dirty="0" err="1" smtClean="0"/>
              <a:t>שמצוה</a:t>
            </a:r>
            <a:r>
              <a:rPr lang="he-IL" dirty="0" smtClean="0"/>
              <a:t> לביישה ואפילו היא טהורה משום ונוסרו כל הנשים שלא יביאו עצמן לידי חשד ותהיינה צנועות:</a:t>
            </a:r>
            <a:r>
              <a:rPr lang="he-IL" b="1" dirty="0" smtClean="0"/>
              <a:t> </a:t>
            </a:r>
          </a:p>
          <a:p>
            <a:r>
              <a:rPr lang="he-IL" b="1" dirty="0" smtClean="0"/>
              <a:t>התם</a:t>
            </a:r>
            <a:r>
              <a:rPr lang="he-IL" dirty="0" smtClean="0"/>
              <a:t>. שהיא נסקלת אין לך יסור גדול מזה לאחרות:</a:t>
            </a:r>
            <a:r>
              <a:rPr lang="he-IL" b="1" dirty="0" smtClean="0"/>
              <a:t> </a:t>
            </a:r>
          </a:p>
          <a:p>
            <a:r>
              <a:rPr lang="he-IL" b="1" dirty="0" smtClean="0"/>
              <a:t>תרתי</a:t>
            </a:r>
            <a:r>
              <a:rPr lang="he-IL" dirty="0" smtClean="0"/>
              <a:t>. מיתה ובושה:</a:t>
            </a:r>
            <a:r>
              <a:rPr lang="he-IL" b="1" dirty="0" smtClean="0"/>
              <a:t> </a:t>
            </a:r>
          </a:p>
          <a:p>
            <a:endParaRPr lang="he-IL" b="1" dirty="0" smtClean="0"/>
          </a:p>
          <a:p>
            <a:r>
              <a:rPr lang="he-IL" b="1" dirty="0" smtClean="0"/>
              <a:t>מר סבר </a:t>
            </a:r>
            <a:r>
              <a:rPr lang="he-IL" b="1" dirty="0" err="1" smtClean="0"/>
              <a:t>בזיונא</a:t>
            </a:r>
            <a:r>
              <a:rPr lang="he-IL" b="1" dirty="0" smtClean="0"/>
              <a:t> עדיף ליה</a:t>
            </a:r>
            <a:r>
              <a:rPr lang="he-IL" dirty="0" smtClean="0"/>
              <a:t>. חשוב על האדם ושנוי לו טפי </a:t>
            </a:r>
            <a:r>
              <a:rPr lang="he-IL" dirty="0" err="1" smtClean="0"/>
              <a:t>מצערא</a:t>
            </a:r>
            <a:r>
              <a:rPr lang="he-IL" dirty="0" smtClean="0"/>
              <a:t> </a:t>
            </a:r>
            <a:r>
              <a:rPr lang="he-IL" dirty="0" err="1" smtClean="0"/>
              <a:t>דגופיה</a:t>
            </a:r>
            <a:r>
              <a:rPr lang="he-IL" dirty="0" smtClean="0"/>
              <a:t> </a:t>
            </a:r>
            <a:r>
              <a:rPr lang="he-IL" dirty="0" err="1" smtClean="0"/>
              <a:t>הילכך</a:t>
            </a:r>
            <a:r>
              <a:rPr lang="he-IL" dirty="0" smtClean="0"/>
              <a:t> מיתה יפה היא לו </a:t>
            </a:r>
            <a:r>
              <a:rPr lang="he-IL" dirty="0" err="1" smtClean="0"/>
              <a:t>ליסקל</a:t>
            </a:r>
            <a:r>
              <a:rPr lang="he-IL" dirty="0" smtClean="0"/>
              <a:t> לבוש </a:t>
            </a:r>
            <a:r>
              <a:rPr lang="he-IL" dirty="0" err="1" smtClean="0"/>
              <a:t>ואע</a:t>
            </a:r>
            <a:r>
              <a:rPr lang="he-IL" dirty="0" smtClean="0"/>
              <a:t>''פ שצערו נמשך שאינו ממהר למות ולא </a:t>
            </a:r>
            <a:r>
              <a:rPr lang="he-IL" dirty="0" err="1" smtClean="0"/>
              <a:t>ליסקל</a:t>
            </a:r>
            <a:r>
              <a:rPr lang="he-IL" dirty="0" smtClean="0"/>
              <a:t> ערום ויתבזה, ורבי יהודה סבר צערא </a:t>
            </a:r>
            <a:r>
              <a:rPr lang="he-IL" dirty="0" err="1" smtClean="0"/>
              <a:t>דגופא</a:t>
            </a:r>
            <a:r>
              <a:rPr lang="he-IL" dirty="0" smtClean="0"/>
              <a:t> עדיף ליה וזו היא מיתה יפה לו </a:t>
            </a:r>
            <a:r>
              <a:rPr lang="he-IL" dirty="0" err="1" smtClean="0"/>
              <a:t>ליסקל</a:t>
            </a:r>
            <a:r>
              <a:rPr lang="he-IL" dirty="0" smtClean="0"/>
              <a:t> ערום </a:t>
            </a:r>
            <a:r>
              <a:rPr lang="he-IL" dirty="0" err="1" smtClean="0"/>
              <a:t>ואע</a:t>
            </a:r>
            <a:r>
              <a:rPr lang="he-IL" dirty="0" smtClean="0"/>
              <a:t>''פ שמתבזה ולא יסקל בלבושו וימשך צערו:</a:t>
            </a:r>
            <a:r>
              <a:rPr lang="he-IL" b="1" dirty="0" smtClean="0"/>
              <a:t>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229931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בהני</a:t>
            </a:r>
            <a:r>
              <a:rPr lang="he-IL" b="1" dirty="0" smtClean="0"/>
              <a:t> </a:t>
            </a:r>
            <a:r>
              <a:rPr lang="he-IL" b="1" dirty="0" err="1" smtClean="0"/>
              <a:t>אית</a:t>
            </a:r>
            <a:r>
              <a:rPr lang="he-IL" b="1" dirty="0" smtClean="0"/>
              <a:t> לה בזיון טפי</a:t>
            </a:r>
            <a:r>
              <a:rPr lang="he-IL" dirty="0" smtClean="0"/>
              <a:t>. שהיא ערומה עד לבה וראשה פרוע </a:t>
            </a:r>
            <a:r>
              <a:rPr lang="he-IL" dirty="0" err="1" smtClean="0"/>
              <a:t>ויתן</a:t>
            </a:r>
            <a:r>
              <a:rPr lang="he-IL" dirty="0" smtClean="0"/>
              <a:t> עליה תכשיטי זהב גנאי הוא לה שדרך בני אדם להתלוצץ באדם ערום ומנעלו ברגליו ואמרי שליח </a:t>
            </a:r>
            <a:r>
              <a:rPr lang="he-IL" dirty="0" err="1" smtClean="0"/>
              <a:t>ערטיל</a:t>
            </a:r>
            <a:r>
              <a:rPr lang="he-IL" dirty="0" smtClean="0"/>
              <a:t> וסיים </a:t>
            </a:r>
            <a:r>
              <a:rPr lang="he-IL" dirty="0" err="1" smtClean="0"/>
              <a:t>מסאני</a:t>
            </a:r>
            <a:r>
              <a:rPr lang="he-IL" dirty="0" smtClean="0"/>
              <a:t> שליח מופשט </a:t>
            </a:r>
            <a:r>
              <a:rPr lang="he-IL" dirty="0" err="1" smtClean="0"/>
              <a:t>כדמתרגמינן</a:t>
            </a:r>
            <a:r>
              <a:rPr lang="he-IL" dirty="0" smtClean="0"/>
              <a:t> ופשט וישלח </a:t>
            </a:r>
            <a:r>
              <a:rPr lang="he-IL" dirty="0" err="1" smtClean="0"/>
              <a:t>ערטיל</a:t>
            </a:r>
            <a:r>
              <a:rPr lang="he-IL" dirty="0" smtClean="0"/>
              <a:t> ערום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מופשט ערום ונועל נעליים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310778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דאמר</a:t>
            </a:r>
            <a:r>
              <a:rPr lang="he-IL" b="1" dirty="0" smtClean="0"/>
              <a:t> מר – ברייתא בסוף העמוד ובהמשכה בעמוד הבא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היא חגרה לו בצלצול היינו בחגורה נאה כדי לפתותו לפיכך הכהן מביא חבל המצרי שהוא גס יותר ופחות בערכו משאר החבלים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תניתוה</a:t>
            </a:r>
            <a:r>
              <a:rPr lang="he-IL" dirty="0" smtClean="0"/>
              <a:t>. </a:t>
            </a:r>
            <a:r>
              <a:rPr lang="he-IL" dirty="0" err="1" smtClean="0"/>
              <a:t>דעיקר</a:t>
            </a:r>
            <a:r>
              <a:rPr lang="he-IL" dirty="0" smtClean="0"/>
              <a:t> הבאתו אינו אלא כדי שלא ישמטו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רש"י ז ע"ב: </a:t>
            </a:r>
            <a:r>
              <a:rPr lang="he-IL" b="1" dirty="0" smtClean="0"/>
              <a:t>חבל המצרי</a:t>
            </a:r>
            <a:r>
              <a:rPr lang="he-IL" dirty="0" smtClean="0"/>
              <a:t>. עשוי מצורי דקל מסיב הגדל סביב הדקל וכרוך עליו: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ובירושלמי</a:t>
            </a:r>
            <a:r>
              <a:rPr lang="he-IL" b="1" baseline="0" dirty="0" smtClean="0"/>
              <a:t>  פירשו שלוקחים </a:t>
            </a:r>
            <a:r>
              <a:rPr lang="he-IL" b="1" baseline="0" dirty="0" err="1" smtClean="0"/>
              <a:t>דוקא</a:t>
            </a:r>
            <a:r>
              <a:rPr lang="he-IL" b="1" baseline="0" dirty="0" smtClean="0"/>
              <a:t> חבל הבא ממצרים, כי היא עשתה כמעשה ארץ מצרים בזנותה.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741053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תרגמה</a:t>
            </a:r>
            <a:r>
              <a:rPr lang="he-IL" dirty="0" smtClean="0"/>
              <a:t>. לרישא </a:t>
            </a:r>
            <a:r>
              <a:rPr lang="he-IL" dirty="0" err="1" smtClean="0"/>
              <a:t>דקתני</a:t>
            </a:r>
            <a:r>
              <a:rPr lang="he-IL" dirty="0" smtClean="0"/>
              <a:t> כל הרוצה אנשים:</a:t>
            </a:r>
            <a:r>
              <a:rPr lang="he-IL" b="1" dirty="0" smtClean="0"/>
              <a:t> תרגמה</a:t>
            </a:r>
            <a:r>
              <a:rPr lang="he-IL" dirty="0" smtClean="0"/>
              <a:t>. פרש אותה</a:t>
            </a:r>
            <a:endParaRPr lang="he-IL" dirty="0" smtClean="0"/>
          </a:p>
          <a:p>
            <a:endParaRPr lang="he-IL" dirty="0" smtClean="0"/>
          </a:p>
          <a:p>
            <a:r>
              <a:rPr lang="he-IL" dirty="0" smtClean="0"/>
              <a:t>וְנִוַּסְּרוּ כָּל-הַנָּשִׁים, וְלֹא תַעֲשֶׂינָה </a:t>
            </a:r>
            <a:r>
              <a:rPr lang="he-IL" dirty="0" err="1" smtClean="0"/>
              <a:t>כְּזִמַּתְכֶנָה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536820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ירך התחיל בעבירה תחילה</a:t>
            </a:r>
            <a:r>
              <a:rPr lang="he-IL" dirty="0" smtClean="0"/>
              <a:t>. בדרך תשמיש הירך נהנה תחילה בקירוב בשר לפיכך תלקה ירך תחילה לקלל אותה </a:t>
            </a:r>
            <a:r>
              <a:rPr lang="he-IL" dirty="0" err="1" smtClean="0"/>
              <a:t>דכתיב</a:t>
            </a:r>
            <a:r>
              <a:rPr lang="he-IL" dirty="0" smtClean="0"/>
              <a:t> בתת ה' את ירכך נופלת ואת בטנך צבה:</a:t>
            </a:r>
            <a:endParaRPr lang="he-IL" b="1" dirty="0" smtClean="0"/>
          </a:p>
          <a:p>
            <a:endParaRPr lang="he-IL" b="1" dirty="0" smtClean="0"/>
          </a:p>
          <a:p>
            <a:r>
              <a:rPr lang="he-IL" b="1" dirty="0" err="1" smtClean="0"/>
              <a:t>ואע</a:t>
            </a:r>
            <a:r>
              <a:rPr lang="he-IL" b="1" dirty="0" smtClean="0"/>
              <a:t>''ג </a:t>
            </a:r>
            <a:r>
              <a:rPr lang="he-IL" b="1" dirty="0" err="1" smtClean="0"/>
              <a:t>דמדה</a:t>
            </a:r>
            <a:r>
              <a:rPr lang="he-IL" dirty="0" smtClean="0"/>
              <a:t>. עצמה בטילה שפסקו ארבע מיתות בית דין:</a:t>
            </a:r>
            <a:r>
              <a:rPr lang="he-IL" b="1" dirty="0" smtClean="0"/>
              <a:t> </a:t>
            </a:r>
          </a:p>
          <a:p>
            <a:r>
              <a:rPr lang="he-IL" b="1" dirty="0" err="1" smtClean="0"/>
              <a:t>במדה</a:t>
            </a:r>
            <a:r>
              <a:rPr lang="he-IL" b="1" dirty="0" smtClean="0"/>
              <a:t> לא בטיל</a:t>
            </a:r>
            <a:r>
              <a:rPr lang="he-IL" dirty="0" smtClean="0"/>
              <a:t>. </a:t>
            </a:r>
            <a:r>
              <a:rPr lang="he-IL" dirty="0" err="1" smtClean="0"/>
              <a:t>שמודדין</a:t>
            </a:r>
            <a:r>
              <a:rPr lang="he-IL" dirty="0" smtClean="0"/>
              <a:t> להם לעוברי עבירה </a:t>
            </a:r>
            <a:r>
              <a:rPr lang="he-IL" dirty="0" err="1" smtClean="0"/>
              <a:t>במדה</a:t>
            </a:r>
            <a:r>
              <a:rPr lang="he-IL" dirty="0" smtClean="0"/>
              <a:t> שמתחייבים בה ומתים בדוגמת אותה מיתה:</a:t>
            </a:r>
            <a:r>
              <a:rPr lang="he-IL" b="1" dirty="0" smtClean="0"/>
              <a:t> </a:t>
            </a:r>
          </a:p>
          <a:p>
            <a:endParaRPr lang="he-IL" b="1" dirty="0" smtClean="0"/>
          </a:p>
          <a:p>
            <a:r>
              <a:rPr lang="he-IL" b="1" dirty="0" err="1" smtClean="0"/>
              <a:t>דאמר</a:t>
            </a:r>
            <a:r>
              <a:rPr lang="he-IL" b="1" dirty="0" smtClean="0"/>
              <a:t> רב יוסף</a:t>
            </a:r>
            <a:r>
              <a:rPr lang="he-IL" dirty="0" smtClean="0"/>
              <a:t>. הגמרא </a:t>
            </a:r>
            <a:r>
              <a:rPr lang="he-IL" dirty="0" err="1" smtClean="0"/>
              <a:t>קאמר</a:t>
            </a:r>
            <a:r>
              <a:rPr lang="he-IL" dirty="0" smtClean="0"/>
              <a:t> </a:t>
            </a:r>
            <a:r>
              <a:rPr lang="he-IL" dirty="0" err="1" smtClean="0"/>
              <a:t>דאמר</a:t>
            </a:r>
            <a:r>
              <a:rPr lang="he-IL" dirty="0" smtClean="0"/>
              <a:t> רב יוסף </a:t>
            </a:r>
            <a:r>
              <a:rPr lang="he-IL" dirty="0" err="1" smtClean="0"/>
              <a:t>נמי</a:t>
            </a:r>
            <a:r>
              <a:rPr lang="he-IL" dirty="0" smtClean="0"/>
              <a:t> בעלמא וכן תני </a:t>
            </a:r>
            <a:r>
              <a:rPr lang="he-IL" dirty="0" err="1" smtClean="0"/>
              <a:t>כו</a:t>
            </a:r>
            <a:r>
              <a:rPr lang="he-IL" dirty="0" smtClean="0"/>
              <a:t>':</a:t>
            </a:r>
            <a:r>
              <a:rPr lang="he-IL" b="1" dirty="0" smtClean="0"/>
              <a:t> </a:t>
            </a:r>
          </a:p>
          <a:p>
            <a:r>
              <a:rPr lang="he-IL" b="1" dirty="0" smtClean="0"/>
              <a:t>דין ארבע מיתות</a:t>
            </a:r>
            <a:r>
              <a:rPr lang="he-IL" dirty="0" smtClean="0"/>
              <a:t>. דין שמים שהוא דוגמתן:</a:t>
            </a:r>
            <a:r>
              <a:rPr lang="he-IL" b="1" dirty="0" smtClean="0"/>
              <a:t> </a:t>
            </a:r>
          </a:p>
          <a:p>
            <a:r>
              <a:rPr lang="he-IL" b="1" dirty="0" smtClean="0"/>
              <a:t>נופל מן הגג</a:t>
            </a:r>
            <a:r>
              <a:rPr lang="he-IL" dirty="0" smtClean="0"/>
              <a:t>. </a:t>
            </a:r>
            <a:r>
              <a:rPr lang="he-IL" dirty="0" err="1" smtClean="0"/>
              <a:t>דומיא</a:t>
            </a:r>
            <a:r>
              <a:rPr lang="he-IL" dirty="0" smtClean="0"/>
              <a:t> </a:t>
            </a:r>
            <a:r>
              <a:rPr lang="he-IL" dirty="0" err="1" smtClean="0"/>
              <a:t>דסקילה</a:t>
            </a:r>
            <a:r>
              <a:rPr lang="he-IL" dirty="0" smtClean="0"/>
              <a:t> </a:t>
            </a:r>
            <a:r>
              <a:rPr lang="he-IL" dirty="0" err="1" smtClean="0"/>
              <a:t>דתנן</a:t>
            </a:r>
            <a:r>
              <a:rPr lang="he-IL" dirty="0" smtClean="0"/>
              <a:t> (סנהדרין דף מה.) בית הסקילה היה גבוה שתי קומות אחד מן העדים בא ודחפו </a:t>
            </a:r>
            <a:r>
              <a:rPr lang="he-IL" dirty="0" err="1" smtClean="0"/>
              <a:t>כו</a:t>
            </a:r>
            <a:r>
              <a:rPr lang="he-IL" dirty="0" smtClean="0"/>
              <a:t>':</a:t>
            </a:r>
            <a:r>
              <a:rPr lang="he-IL" b="1" dirty="0" smtClean="0"/>
              <a:t> </a:t>
            </a:r>
          </a:p>
          <a:p>
            <a:r>
              <a:rPr lang="he-IL" b="1" dirty="0" smtClean="0"/>
              <a:t>חיה </a:t>
            </a:r>
            <a:r>
              <a:rPr lang="he-IL" b="1" dirty="0" err="1" smtClean="0"/>
              <a:t>דורסתו</a:t>
            </a:r>
            <a:r>
              <a:rPr lang="he-IL" dirty="0" smtClean="0"/>
              <a:t>. ארי דורסו </a:t>
            </a:r>
            <a:r>
              <a:rPr lang="he-IL" dirty="0" err="1" smtClean="0"/>
              <a:t>בצפרניו</a:t>
            </a:r>
            <a:r>
              <a:rPr lang="he-IL" dirty="0" smtClean="0"/>
              <a:t> ומפילו לארץ וגם זה דומה לנסקל:</a:t>
            </a:r>
            <a:r>
              <a:rPr lang="he-IL" b="1" dirty="0" smtClean="0"/>
              <a:t> </a:t>
            </a:r>
          </a:p>
          <a:p>
            <a:r>
              <a:rPr lang="he-IL" b="1" dirty="0" smtClean="0"/>
              <a:t>נחש מכישו</a:t>
            </a:r>
            <a:r>
              <a:rPr lang="he-IL" dirty="0" smtClean="0"/>
              <a:t>. והארס שורפו:</a:t>
            </a:r>
            <a:r>
              <a:rPr lang="he-IL" b="1" dirty="0" smtClean="0"/>
              <a:t> </a:t>
            </a:r>
          </a:p>
          <a:p>
            <a:r>
              <a:rPr lang="he-IL" b="1" dirty="0" smtClean="0"/>
              <a:t>נמסר למלכות</a:t>
            </a:r>
            <a:r>
              <a:rPr lang="he-IL" dirty="0" smtClean="0"/>
              <a:t>. ומיתת מלכות </a:t>
            </a:r>
            <a:r>
              <a:rPr lang="he-IL" dirty="0" err="1" smtClean="0"/>
              <a:t>מתיזין</a:t>
            </a:r>
            <a:r>
              <a:rPr lang="he-IL" dirty="0" smtClean="0"/>
              <a:t> את ראשו בסייף והרג </a:t>
            </a:r>
            <a:r>
              <a:rPr lang="he-IL" dirty="0" err="1" smtClean="0"/>
              <a:t>נמי</a:t>
            </a:r>
            <a:r>
              <a:rPr lang="he-IL" dirty="0" smtClean="0"/>
              <a:t> סייף הוא </a:t>
            </a:r>
            <a:r>
              <a:rPr lang="he-IL" dirty="0" err="1" smtClean="0"/>
              <a:t>כדאמרינן</a:t>
            </a:r>
            <a:r>
              <a:rPr lang="he-IL" dirty="0" smtClean="0"/>
              <a:t> בסנהדרין (דף נב:):</a:t>
            </a:r>
            <a:r>
              <a:rPr lang="he-IL" b="1" dirty="0" smtClean="0"/>
              <a:t> </a:t>
            </a:r>
          </a:p>
          <a:p>
            <a:r>
              <a:rPr lang="he-IL" b="1" dirty="0" err="1" smtClean="0"/>
              <a:t>סרונכי</a:t>
            </a:r>
            <a:r>
              <a:rPr lang="he-IL" dirty="0" smtClean="0"/>
              <a:t>. </a:t>
            </a:r>
            <a:r>
              <a:rPr lang="he-IL" dirty="0" err="1" smtClean="0"/>
              <a:t>בומנל</a:t>
            </a:r>
            <a:r>
              <a:rPr lang="he-IL" dirty="0" smtClean="0"/>
              <a:t>''ט והוא חולי בגרונו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61821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התם קיימא</a:t>
            </a:r>
            <a:r>
              <a:rPr lang="he-IL" dirty="0" smtClean="0"/>
              <a:t>. בלשכת הגזית </a:t>
            </a:r>
            <a:r>
              <a:rPr lang="he-IL" dirty="0" err="1" smtClean="0"/>
              <a:t>כדקאמרת</a:t>
            </a:r>
            <a:r>
              <a:rPr lang="he-IL" dirty="0" smtClean="0"/>
              <a:t> שיאיימו עליה </a:t>
            </a:r>
            <a:r>
              <a:rPr lang="he-IL" dirty="0" err="1" smtClean="0"/>
              <a:t>ב''ד</a:t>
            </a:r>
            <a:r>
              <a:rPr lang="he-IL" dirty="0" smtClean="0"/>
              <a:t> הגדול ולשכת הגזית בעזרה </a:t>
            </a:r>
            <a:r>
              <a:rPr lang="he-IL" dirty="0" err="1" smtClean="0"/>
              <a:t>היתה</a:t>
            </a:r>
            <a:r>
              <a:rPr lang="he-IL" dirty="0" smtClean="0"/>
              <a:t> חציה בקודש וחציה בחול</a:t>
            </a:r>
          </a:p>
          <a:p>
            <a:endParaRPr lang="he-IL" b="1" dirty="0" smtClean="0"/>
          </a:p>
          <a:p>
            <a:r>
              <a:rPr lang="he-IL" b="1" dirty="0" err="1" smtClean="0"/>
              <a:t>ומחתינן</a:t>
            </a:r>
            <a:r>
              <a:rPr lang="he-IL" b="1" dirty="0" smtClean="0"/>
              <a:t> לה</a:t>
            </a:r>
            <a:r>
              <a:rPr lang="he-IL" dirty="0" smtClean="0"/>
              <a:t>. מכל הר הבית לאחר שיאיימו עליה:</a:t>
            </a:r>
            <a:r>
              <a:rPr lang="he-IL" b="1" dirty="0" smtClean="0"/>
              <a:t> </a:t>
            </a:r>
          </a:p>
          <a:p>
            <a:endParaRPr lang="he-IL" b="1" dirty="0" smtClean="0"/>
          </a:p>
          <a:p>
            <a:r>
              <a:rPr lang="he-IL" b="1" dirty="0" smtClean="0"/>
              <a:t>כדי לייגעה</a:t>
            </a:r>
            <a:r>
              <a:rPr lang="he-IL" dirty="0" smtClean="0"/>
              <a:t>. ותדאג מן המים ותודה כשתראה בצרתה:</a:t>
            </a:r>
            <a:r>
              <a:rPr lang="he-IL" b="1" dirty="0" smtClean="0"/>
              <a:t> </a:t>
            </a:r>
          </a:p>
          <a:p>
            <a:endParaRPr lang="he-IL" b="1" dirty="0" smtClean="0"/>
          </a:p>
          <a:p>
            <a:r>
              <a:rPr lang="he-IL" b="1" dirty="0" err="1" smtClean="0"/>
              <a:t>מסיעין</a:t>
            </a:r>
            <a:r>
              <a:rPr lang="he-IL" b="1" dirty="0" smtClean="0"/>
              <a:t> היו את העדים</a:t>
            </a:r>
            <a:r>
              <a:rPr lang="he-IL" dirty="0" smtClean="0"/>
              <a:t>. שמעידים עדות נפשות </a:t>
            </a:r>
            <a:r>
              <a:rPr lang="he-IL" dirty="0" err="1" smtClean="0"/>
              <a:t>וכשבודקין</a:t>
            </a:r>
            <a:r>
              <a:rPr lang="he-IL" dirty="0" smtClean="0"/>
              <a:t> אותן היו </a:t>
            </a:r>
            <a:r>
              <a:rPr lang="he-IL" dirty="0" err="1" smtClean="0"/>
              <a:t>מסיעין</a:t>
            </a:r>
            <a:r>
              <a:rPr lang="he-IL" dirty="0" smtClean="0"/>
              <a:t> אותן מפינה לפינה ומלשכה ללשכה: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2962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="0" baseline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>
                <a:solidFill>
                  <a:prstClr val="black"/>
                </a:solidFill>
              </a:rPr>
              <a:pPr/>
              <a:t>4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928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התם קיימא</a:t>
            </a:r>
            <a:r>
              <a:rPr lang="he-IL" dirty="0" smtClean="0"/>
              <a:t>. בלשכת הגזית </a:t>
            </a:r>
            <a:r>
              <a:rPr lang="he-IL" dirty="0" err="1" smtClean="0"/>
              <a:t>כדקאמרת</a:t>
            </a:r>
            <a:r>
              <a:rPr lang="he-IL" dirty="0" smtClean="0"/>
              <a:t> שיאיימו עליה </a:t>
            </a:r>
            <a:r>
              <a:rPr lang="he-IL" dirty="0" err="1" smtClean="0"/>
              <a:t>ב''ד</a:t>
            </a:r>
            <a:r>
              <a:rPr lang="he-IL" dirty="0" smtClean="0"/>
              <a:t> הגדול ולשכת הגזית בעזרה </a:t>
            </a:r>
            <a:r>
              <a:rPr lang="he-IL" dirty="0" err="1" smtClean="0"/>
              <a:t>היתה</a:t>
            </a:r>
            <a:r>
              <a:rPr lang="he-IL" dirty="0" smtClean="0"/>
              <a:t> חציה בקודש וחציה בחול</a:t>
            </a:r>
          </a:p>
          <a:p>
            <a:endParaRPr lang="he-IL" b="1" dirty="0" smtClean="0"/>
          </a:p>
          <a:p>
            <a:r>
              <a:rPr lang="he-IL" b="1" dirty="0" err="1" smtClean="0"/>
              <a:t>ומחתינן</a:t>
            </a:r>
            <a:r>
              <a:rPr lang="he-IL" b="1" dirty="0" smtClean="0"/>
              <a:t> לה</a:t>
            </a:r>
            <a:r>
              <a:rPr lang="he-IL" dirty="0" smtClean="0"/>
              <a:t>. מכל הר הבית לאחר שיאיימו עליה:</a:t>
            </a:r>
            <a:r>
              <a:rPr lang="he-IL" b="1" dirty="0" smtClean="0"/>
              <a:t> </a:t>
            </a:r>
          </a:p>
          <a:p>
            <a:endParaRPr lang="he-IL" b="1" dirty="0" smtClean="0"/>
          </a:p>
          <a:p>
            <a:r>
              <a:rPr lang="he-IL" b="1" dirty="0" smtClean="0"/>
              <a:t>כדי לייגעה</a:t>
            </a:r>
            <a:r>
              <a:rPr lang="he-IL" dirty="0" smtClean="0"/>
              <a:t>. ותדאג מן המים ותודה כשתראה בצרתה:</a:t>
            </a:r>
            <a:r>
              <a:rPr lang="he-IL" b="1" dirty="0" smtClean="0"/>
              <a:t> </a:t>
            </a:r>
          </a:p>
          <a:p>
            <a:endParaRPr lang="he-IL" b="1" dirty="0" smtClean="0"/>
          </a:p>
          <a:p>
            <a:r>
              <a:rPr lang="he-IL" b="1" dirty="0" err="1" smtClean="0"/>
              <a:t>מסיעין</a:t>
            </a:r>
            <a:r>
              <a:rPr lang="he-IL" b="1" dirty="0" smtClean="0"/>
              <a:t> היו את העדים</a:t>
            </a:r>
            <a:r>
              <a:rPr lang="he-IL" dirty="0" smtClean="0"/>
              <a:t>. שמעידים עדות נפשות </a:t>
            </a:r>
            <a:r>
              <a:rPr lang="he-IL" dirty="0" err="1" smtClean="0"/>
              <a:t>וכשבודקין</a:t>
            </a:r>
            <a:r>
              <a:rPr lang="he-IL" dirty="0" smtClean="0"/>
              <a:t> אותן היו </a:t>
            </a:r>
            <a:r>
              <a:rPr lang="he-IL" dirty="0" err="1" smtClean="0"/>
              <a:t>מסיעין</a:t>
            </a:r>
            <a:r>
              <a:rPr lang="he-IL" dirty="0" smtClean="0"/>
              <a:t> אותן מפינה לפינה ומלשכה ללשכה: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753345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במדבר ה/</a:t>
            </a:r>
            <a:r>
              <a:rPr lang="he-IL" b="1" dirty="0" err="1" smtClean="0"/>
              <a:t>יח</a:t>
            </a:r>
            <a:r>
              <a:rPr lang="he-IL" b="1" dirty="0" smtClean="0"/>
              <a:t>:</a:t>
            </a:r>
            <a:r>
              <a:rPr lang="he-IL" b="1" baseline="0" dirty="0" smtClean="0"/>
              <a:t> 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והעמיד הכהן את </a:t>
            </a:r>
            <a:r>
              <a:rPr lang="he-I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האשה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לפני יהוה ופרע את ראש </a:t>
            </a:r>
            <a:r>
              <a:rPr lang="he-I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האשה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ונתן על כפיה את מנחת </a:t>
            </a:r>
            <a:r>
              <a:rPr lang="he-I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הזכרון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מנחת קנאת הוא וביד הכהן יהיו מי המרים המאררים    </a:t>
            </a:r>
            <a:r>
              <a:rPr lang="he-IL" dirty="0" smtClean="0">
                <a:effectLst/>
              </a:rPr>
              <a:t/>
            </a:r>
            <a:br>
              <a:rPr lang="he-IL" dirty="0" smtClean="0">
                <a:effectLst/>
              </a:rPr>
            </a:br>
            <a:endParaRPr lang="he-IL" dirty="0" smtClean="0">
              <a:effectLst/>
            </a:endParaRPr>
          </a:p>
          <a:p>
            <a:r>
              <a:rPr lang="he-IL" b="1" dirty="0" smtClean="0">
                <a:effectLst/>
              </a:rPr>
              <a:t>ויקרא יד/יא: </a:t>
            </a:r>
            <a:r>
              <a:rPr lang="he-I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וְהֶעֱמִיד הַכֹּהֵן הַמְטַהֵר אֵת הָאִישׁ הַמִּטַּהֵר וְאֹתָם לִפְנֵי יְהוָה פֶּתַח אֹהֶל מוֹעֵד</a:t>
            </a:r>
            <a:endParaRPr lang="he-IL" b="1" dirty="0" smtClean="0"/>
          </a:p>
          <a:p>
            <a:endParaRPr lang="he-IL" b="1" dirty="0" smtClean="0"/>
          </a:p>
          <a:p>
            <a:r>
              <a:rPr lang="he-IL" b="1" dirty="0" smtClean="0"/>
              <a:t>לפני ה'</a:t>
            </a:r>
            <a:r>
              <a:rPr lang="he-IL" dirty="0" smtClean="0"/>
              <a:t>. והוא הפתח שבו דרך כניסה ויציאה לכל באי עזרה:</a:t>
            </a:r>
            <a:r>
              <a:rPr lang="he-IL" b="1" dirty="0" smtClean="0"/>
              <a:t> </a:t>
            </a:r>
          </a:p>
          <a:p>
            <a:endParaRPr lang="he-IL" b="1" dirty="0" smtClean="0"/>
          </a:p>
          <a:p>
            <a:r>
              <a:rPr lang="he-IL" b="1" dirty="0" err="1" smtClean="0"/>
              <a:t>אקורבנייהו</a:t>
            </a:r>
            <a:r>
              <a:rPr lang="he-IL" dirty="0" smtClean="0"/>
              <a:t>. כשמקריבים את קרבן </a:t>
            </a:r>
            <a:r>
              <a:rPr lang="he-IL" dirty="0" err="1" smtClean="0"/>
              <a:t>קיניהם</a:t>
            </a:r>
            <a:r>
              <a:rPr lang="he-IL" dirty="0" smtClean="0"/>
              <a:t> לטהרם באכילת קדשים ומצוה על האדם שיעמוד וישמור על קרבנו ונפקא לן בספרי </a:t>
            </a:r>
            <a:r>
              <a:rPr lang="he-IL" dirty="0" err="1" smtClean="0"/>
              <a:t>מתשמרו</a:t>
            </a:r>
            <a:r>
              <a:rPr lang="he-IL" dirty="0" smtClean="0"/>
              <a:t> להקריב לי במועדו (במדבר </a:t>
            </a:r>
            <a:r>
              <a:rPr lang="he-IL" dirty="0" err="1" smtClean="0"/>
              <a:t>כח</a:t>
            </a:r>
            <a:r>
              <a:rPr lang="he-IL" dirty="0" smtClean="0"/>
              <a:t>) ומי שיכול </a:t>
            </a:r>
            <a:r>
              <a:rPr lang="he-IL" dirty="0" err="1" smtClean="0"/>
              <a:t>ליכנס</a:t>
            </a:r>
            <a:r>
              <a:rPr lang="he-IL" dirty="0" smtClean="0"/>
              <a:t> בעזרה נכנס ואלו שלא היו יכולות מפני שהיו מחוסרות כפרה עומדות בחלל שער </a:t>
            </a:r>
            <a:r>
              <a:rPr lang="he-IL" dirty="0" err="1" smtClean="0"/>
              <a:t>נקנור</a:t>
            </a:r>
            <a:r>
              <a:rPr lang="he-IL" dirty="0" smtClean="0"/>
              <a:t> שלא נתקדש:</a:t>
            </a:r>
            <a:r>
              <a:rPr lang="he-IL" b="1" dirty="0" smtClean="0"/>
              <a:t> </a:t>
            </a:r>
          </a:p>
          <a:p>
            <a:endParaRPr lang="he-IL" b="1" dirty="0" smtClean="0"/>
          </a:p>
          <a:p>
            <a:r>
              <a:rPr lang="he-IL" b="1" dirty="0" err="1" smtClean="0"/>
              <a:t>זבין</a:t>
            </a:r>
            <a:r>
              <a:rPr lang="he-IL" b="1" dirty="0" smtClean="0"/>
              <a:t> וזבות </a:t>
            </a:r>
            <a:r>
              <a:rPr lang="he-IL" b="1" dirty="0" err="1" smtClean="0"/>
              <a:t>נמי</a:t>
            </a:r>
            <a:r>
              <a:rPr lang="he-IL" dirty="0" smtClean="0"/>
              <a:t>. </a:t>
            </a:r>
            <a:r>
              <a:rPr lang="he-IL" dirty="0" err="1" smtClean="0"/>
              <a:t>כשמקריבין</a:t>
            </a:r>
            <a:r>
              <a:rPr lang="he-IL" dirty="0" smtClean="0"/>
              <a:t> </a:t>
            </a:r>
            <a:r>
              <a:rPr lang="he-IL" dirty="0" err="1" smtClean="0"/>
              <a:t>קרבניהם</a:t>
            </a:r>
            <a:r>
              <a:rPr lang="he-IL" dirty="0" smtClean="0"/>
              <a:t> הן מחוסרי כפרה ואינן </a:t>
            </a:r>
            <a:r>
              <a:rPr lang="he-IL" dirty="0" err="1" smtClean="0"/>
              <a:t>יכולין</a:t>
            </a:r>
            <a:r>
              <a:rPr lang="he-IL" dirty="0" smtClean="0"/>
              <a:t> </a:t>
            </a:r>
            <a:r>
              <a:rPr lang="he-IL" dirty="0" err="1" smtClean="0"/>
              <a:t>ליכנס</a:t>
            </a:r>
            <a:r>
              <a:rPr lang="he-IL" dirty="0" smtClean="0"/>
              <a:t>:</a:t>
            </a:r>
          </a:p>
          <a:p>
            <a:endParaRPr lang="he-IL" b="1" dirty="0" smtClean="0"/>
          </a:p>
          <a:p>
            <a:r>
              <a:rPr lang="he-IL" b="1" dirty="0" smtClean="0"/>
              <a:t>התנא נקט אחד </a:t>
            </a:r>
            <a:r>
              <a:rPr lang="he-IL" b="1" dirty="0" err="1" smtClean="0"/>
              <a:t>ממחוסרי</a:t>
            </a:r>
            <a:r>
              <a:rPr lang="he-IL" b="1" dirty="0" smtClean="0"/>
              <a:t> הכפרה הצריכים העמדה</a:t>
            </a:r>
            <a:r>
              <a:rPr lang="he-IL" b="1" baseline="0" dirty="0" smtClean="0"/>
              <a:t> בפתח העזרה כדי שנלמד ממנו על השאר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92959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0" dirty="0" smtClean="0"/>
              <a:t>שמא האחת טהורה ועומדת בדעתה, </a:t>
            </a:r>
            <a:r>
              <a:rPr lang="he-IL" b="0" dirty="0" err="1" smtClean="0"/>
              <a:t>והשניה</a:t>
            </a:r>
            <a:r>
              <a:rPr lang="he-IL" b="0" dirty="0" smtClean="0"/>
              <a:t> שהיא טמאה רואה אותה שתקיפה היא בדעתה שלא להודות ומתחזקת אף היא לסבול את </a:t>
            </a:r>
            <a:r>
              <a:rPr lang="he-IL" b="0" dirty="0" err="1" smtClean="0"/>
              <a:t>הבזיונות</a:t>
            </a:r>
            <a:r>
              <a:rPr lang="he-IL" b="0" dirty="0" smtClean="0"/>
              <a:t>  ולא להודות.</a:t>
            </a:r>
          </a:p>
          <a:p>
            <a:endParaRPr lang="he-IL" b="1" dirty="0" smtClean="0"/>
          </a:p>
          <a:p>
            <a:r>
              <a:rPr lang="he-IL" b="1" dirty="0" smtClean="0"/>
              <a:t>לא מן השם הוא זה</a:t>
            </a:r>
            <a:r>
              <a:rPr lang="he-IL" dirty="0" smtClean="0"/>
              <a:t>. לא זהו הטעם שאמרת העיקר הנאמר בדבר:</a:t>
            </a:r>
            <a:r>
              <a:rPr lang="he-IL" b="1" dirty="0" smtClean="0"/>
              <a:t> אותה</a:t>
            </a:r>
            <a:r>
              <a:rPr lang="he-IL" dirty="0" smtClean="0"/>
              <a:t>. והשביע אותה הכהן:</a:t>
            </a:r>
            <a:r>
              <a:rPr lang="he-IL" b="1" dirty="0" smtClean="0"/>
              <a:t> </a:t>
            </a:r>
          </a:p>
          <a:p>
            <a:endParaRPr lang="he-IL" b="1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1200" dirty="0" smtClean="0">
                <a:solidFill>
                  <a:schemeClr val="tx1"/>
                </a:solidFill>
              </a:rPr>
              <a:t>במדבר ה/</a:t>
            </a:r>
            <a:r>
              <a:rPr lang="he-IL" sz="1200" dirty="0" err="1" smtClean="0">
                <a:solidFill>
                  <a:schemeClr val="tx1"/>
                </a:solidFill>
              </a:rPr>
              <a:t>יט</a:t>
            </a:r>
            <a:r>
              <a:rPr lang="he-IL" sz="1200" dirty="0" smtClean="0">
                <a:solidFill>
                  <a:schemeClr val="tx1"/>
                </a:solidFill>
              </a:rPr>
              <a:t>: והשביע אתה הכהן ואמר אל </a:t>
            </a:r>
            <a:r>
              <a:rPr lang="he-IL" sz="1200" dirty="0" err="1" smtClean="0">
                <a:solidFill>
                  <a:schemeClr val="tx1"/>
                </a:solidFill>
              </a:rPr>
              <a:t>האשה</a:t>
            </a:r>
            <a:r>
              <a:rPr lang="he-IL" sz="1200" dirty="0" smtClean="0">
                <a:solidFill>
                  <a:schemeClr val="tx1"/>
                </a:solidFill>
              </a:rPr>
              <a:t> אם לא שכב איש אתך ואם לא שטית טמאה תחת אישך הנקי ממי המרים המאררים האלה</a:t>
            </a:r>
            <a:endParaRPr lang="he-IL" b="1" dirty="0" smtClean="0"/>
          </a:p>
          <a:p>
            <a:endParaRPr lang="he-IL" b="1" dirty="0" smtClean="0"/>
          </a:p>
          <a:p>
            <a:r>
              <a:rPr lang="he-IL" dirty="0" err="1" smtClean="0"/>
              <a:t>ר''ש</a:t>
            </a:r>
            <a:r>
              <a:rPr lang="he-IL" dirty="0" smtClean="0"/>
              <a:t> </a:t>
            </a:r>
            <a:r>
              <a:rPr lang="he-IL" dirty="0" err="1" smtClean="0"/>
              <a:t>יהיב</a:t>
            </a:r>
            <a:r>
              <a:rPr lang="he-IL" dirty="0" smtClean="0"/>
              <a:t> טעמי לקראי </a:t>
            </a:r>
            <a:r>
              <a:rPr lang="he-IL" dirty="0" err="1" smtClean="0"/>
              <a:t>בב</a:t>
            </a:r>
            <a:r>
              <a:rPr lang="he-IL" dirty="0" smtClean="0"/>
              <a:t>''מ (דף </a:t>
            </a:r>
            <a:r>
              <a:rPr lang="he-IL" dirty="0" err="1" smtClean="0"/>
              <a:t>קטו</a:t>
            </a:r>
            <a:r>
              <a:rPr lang="he-IL" dirty="0" smtClean="0"/>
              <a:t>.) </a:t>
            </a:r>
            <a:r>
              <a:rPr lang="he-IL" dirty="0" err="1" smtClean="0"/>
              <a:t>דקא</a:t>
            </a:r>
            <a:r>
              <a:rPr lang="he-IL" dirty="0" smtClean="0"/>
              <a:t> אמר לא תחבל בגד אלמנה </a:t>
            </a:r>
            <a:r>
              <a:rPr lang="he-IL" dirty="0" err="1" smtClean="0"/>
              <a:t>בעניה</a:t>
            </a:r>
            <a:r>
              <a:rPr lang="he-IL" dirty="0" smtClean="0"/>
              <a:t> נאמר ולא בעשירה </a:t>
            </a:r>
            <a:r>
              <a:rPr lang="he-IL" dirty="0" err="1" smtClean="0"/>
              <a:t>דטעם</a:t>
            </a:r>
            <a:r>
              <a:rPr lang="he-IL" dirty="0" smtClean="0"/>
              <a:t> המקרא שאם אתה ממשכנה ואתה חייב להחזיר לה ואתה נכנס שחרית </a:t>
            </a:r>
            <a:r>
              <a:rPr lang="he-IL" dirty="0" err="1" smtClean="0"/>
              <a:t>ליטלו</a:t>
            </a:r>
            <a:r>
              <a:rPr lang="he-IL" dirty="0" smtClean="0"/>
              <a:t> וערבית להחזירו אתה משיאה שם רע </a:t>
            </a:r>
            <a:r>
              <a:rPr lang="he-IL" dirty="0" err="1" smtClean="0"/>
              <a:t>בשכינותיה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</a:p>
          <a:p>
            <a:endParaRPr lang="he-IL" b="1" dirty="0" smtClean="0"/>
          </a:p>
          <a:p>
            <a:r>
              <a:rPr lang="he-IL" b="1" dirty="0" smtClean="0"/>
              <a:t>איכא </a:t>
            </a:r>
            <a:r>
              <a:rPr lang="he-IL" b="1" dirty="0" err="1" smtClean="0"/>
              <a:t>בינייהו</a:t>
            </a:r>
            <a:r>
              <a:rPr lang="he-IL" dirty="0" smtClean="0"/>
              <a:t>. </a:t>
            </a:r>
            <a:r>
              <a:rPr lang="he-IL" dirty="0" err="1" smtClean="0"/>
              <a:t>אשה</a:t>
            </a:r>
            <a:r>
              <a:rPr lang="he-IL" dirty="0" smtClean="0"/>
              <a:t> שאנו רואים בה שהיא רותתת מאימת המים ואינה מודה </a:t>
            </a:r>
            <a:r>
              <a:rPr lang="he-IL" dirty="0" err="1" smtClean="0"/>
              <a:t>למ</a:t>
            </a:r>
            <a:r>
              <a:rPr lang="he-IL" dirty="0" smtClean="0"/>
              <a:t>''ד שלא יהא לבה גס בה זו אנו </a:t>
            </a:r>
            <a:r>
              <a:rPr lang="he-IL" dirty="0" err="1" smtClean="0"/>
              <a:t>רואין</a:t>
            </a:r>
            <a:r>
              <a:rPr lang="he-IL" dirty="0" smtClean="0"/>
              <a:t> שאין לבה גס בה ולמאן דלא </a:t>
            </a:r>
            <a:r>
              <a:rPr lang="he-IL" dirty="0" err="1" smtClean="0"/>
              <a:t>דריש</a:t>
            </a:r>
            <a:r>
              <a:rPr lang="he-IL" dirty="0" smtClean="0"/>
              <a:t> טעמא </a:t>
            </a:r>
            <a:r>
              <a:rPr lang="he-IL" dirty="0" err="1" smtClean="0"/>
              <a:t>דקרא</a:t>
            </a:r>
            <a:r>
              <a:rPr lang="he-IL" dirty="0" smtClean="0"/>
              <a:t> אלא גזירת הכתוב אין משקין עמה אחרת:</a:t>
            </a:r>
            <a:r>
              <a:rPr lang="he-IL" b="1" dirty="0" smtClean="0"/>
              <a:t> </a:t>
            </a:r>
          </a:p>
          <a:p>
            <a:endParaRPr lang="he-IL" b="1" dirty="0" smtClean="0"/>
          </a:p>
          <a:p>
            <a:r>
              <a:rPr lang="he-IL" b="1" dirty="0" smtClean="0"/>
              <a:t>ורותתת מי משקין</a:t>
            </a:r>
            <a:r>
              <a:rPr lang="he-IL" dirty="0" smtClean="0"/>
              <a:t>. עמה אחרת נהי </a:t>
            </a:r>
            <a:r>
              <a:rPr lang="he-IL" dirty="0" err="1" smtClean="0"/>
              <a:t>דאין</a:t>
            </a:r>
            <a:r>
              <a:rPr lang="he-IL" dirty="0" smtClean="0"/>
              <a:t> לבה גס בה </a:t>
            </a:r>
            <a:r>
              <a:rPr lang="he-IL" dirty="0" err="1" smtClean="0"/>
              <a:t>האיכא</a:t>
            </a:r>
            <a:r>
              <a:rPr lang="he-IL" dirty="0" smtClean="0"/>
              <a:t> משום עשיית מצות חבילות </a:t>
            </a:r>
            <a:r>
              <a:rPr lang="he-IL" dirty="0" err="1" smtClean="0"/>
              <a:t>כדתניא</a:t>
            </a:r>
            <a:r>
              <a:rPr lang="he-IL" dirty="0" smtClean="0"/>
              <a:t> </a:t>
            </a:r>
            <a:r>
              <a:rPr lang="he-IL" dirty="0" err="1" smtClean="0"/>
              <a:t>כו</a:t>
            </a:r>
            <a:r>
              <a:rPr lang="he-IL" dirty="0" smtClean="0"/>
              <a:t>':</a:t>
            </a:r>
            <a:r>
              <a:rPr lang="he-IL" b="1" dirty="0" smtClean="0"/>
              <a:t> </a:t>
            </a:r>
          </a:p>
          <a:p>
            <a:r>
              <a:rPr lang="he-IL" b="1" dirty="0" smtClean="0"/>
              <a:t>חבילות </a:t>
            </a:r>
            <a:r>
              <a:rPr lang="he-IL" b="1" dirty="0" err="1" smtClean="0"/>
              <a:t>חבילות</a:t>
            </a:r>
            <a:r>
              <a:rPr lang="he-IL" dirty="0" smtClean="0"/>
              <a:t>. שנראה כמי שהיו עליו </a:t>
            </a:r>
            <a:r>
              <a:rPr lang="he-IL" dirty="0" err="1" smtClean="0"/>
              <a:t>למשאוי</a:t>
            </a:r>
            <a:r>
              <a:rPr lang="he-IL" dirty="0" smtClean="0"/>
              <a:t> וממהר לפרק משאו:</a:t>
            </a:r>
            <a:r>
              <a:rPr lang="he-IL" b="1" dirty="0" smtClean="0"/>
              <a:t> </a:t>
            </a:r>
          </a:p>
          <a:p>
            <a:endParaRPr lang="he-IL" b="1" dirty="0" smtClean="0"/>
          </a:p>
          <a:p>
            <a:r>
              <a:rPr lang="he-IL" b="1" dirty="0" smtClean="0"/>
              <a:t>בכהן אחד</a:t>
            </a:r>
            <a:r>
              <a:rPr lang="he-IL" dirty="0" smtClean="0"/>
              <a:t>. הוי חבילות וכן לגבי עבדים </a:t>
            </a:r>
            <a:r>
              <a:rPr lang="he-IL" dirty="0" err="1" smtClean="0"/>
              <a:t>בב</a:t>
            </a:r>
            <a:r>
              <a:rPr lang="he-IL" dirty="0" smtClean="0"/>
              <a:t>''ד אחד ובאדון אחד:</a:t>
            </a:r>
            <a:r>
              <a:rPr lang="he-IL" b="1" dirty="0" smtClean="0"/>
              <a:t> 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05568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ופרע</a:t>
            </a:r>
            <a:r>
              <a:rPr lang="he-IL" dirty="0" smtClean="0"/>
              <a:t>. בכל מקום לשון גילוי הוא.:</a:t>
            </a:r>
            <a:r>
              <a:rPr lang="he-IL" b="1" dirty="0" smtClean="0"/>
              <a:t> </a:t>
            </a:r>
          </a:p>
          <a:p>
            <a:endParaRPr lang="he-IL" b="1" dirty="0" smtClean="0"/>
          </a:p>
          <a:p>
            <a:r>
              <a:rPr lang="he-IL" b="1" dirty="0" smtClean="0"/>
              <a:t>גופה מנין</a:t>
            </a:r>
            <a:r>
              <a:rPr lang="he-IL" dirty="0" smtClean="0"/>
              <a:t>. </a:t>
            </a:r>
            <a:r>
              <a:rPr lang="he-IL" dirty="0" err="1" smtClean="0"/>
              <a:t>כדתנן</a:t>
            </a:r>
            <a:r>
              <a:rPr lang="he-IL" dirty="0" smtClean="0"/>
              <a:t> מגלה את לבה:</a:t>
            </a:r>
            <a:r>
              <a:rPr lang="he-IL" b="1" dirty="0" smtClean="0"/>
              <a:t> </a:t>
            </a:r>
          </a:p>
          <a:p>
            <a:endParaRPr lang="he-IL" b="1" dirty="0" smtClean="0"/>
          </a:p>
          <a:p>
            <a:r>
              <a:rPr lang="he-IL" b="1" dirty="0" smtClean="0"/>
              <a:t>סותר את שערה</a:t>
            </a:r>
            <a:r>
              <a:rPr lang="he-IL" dirty="0" smtClean="0"/>
              <a:t>. מרבה בגילויה שסותר קליעתה: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323351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err="1" smtClean="0"/>
              <a:t>חייש</a:t>
            </a:r>
            <a:r>
              <a:rPr lang="he-IL" b="1" dirty="0" smtClean="0"/>
              <a:t> </a:t>
            </a:r>
            <a:r>
              <a:rPr lang="he-IL" b="1" dirty="0" err="1" smtClean="0"/>
              <a:t>להרהורא</a:t>
            </a:r>
            <a:r>
              <a:rPr lang="he-IL" dirty="0" smtClean="0"/>
              <a:t>. שלא יתנו הרואין את לבם בה: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האיש מכסים אותו</a:t>
            </a:r>
            <a:r>
              <a:rPr lang="he-IL" dirty="0" smtClean="0"/>
              <a:t>. כשנסקל: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פרק אחד</a:t>
            </a:r>
            <a:r>
              <a:rPr lang="he-IL" dirty="0" smtClean="0"/>
              <a:t>. חתיכת בגד מלפניו ושאר כל גופו ערום:</a:t>
            </a:r>
            <a:r>
              <a:rPr lang="he-IL" b="1" dirty="0" smtClean="0"/>
              <a:t> 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שכולה </a:t>
            </a:r>
            <a:r>
              <a:rPr lang="he-IL" b="1" dirty="0" err="1" smtClean="0"/>
              <a:t>ערוה</a:t>
            </a:r>
            <a:r>
              <a:rPr lang="he-IL" dirty="0" smtClean="0"/>
              <a:t>. אחוריה ופניה שבית הבשת נראה משני </a:t>
            </a:r>
            <a:r>
              <a:rPr lang="he-IL" dirty="0" err="1" smtClean="0"/>
              <a:t>צדדין</a:t>
            </a:r>
            <a:r>
              <a:rPr lang="he-IL" dirty="0" smtClean="0"/>
              <a:t>:</a:t>
            </a:r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881304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="1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44844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כ"א/חשון/תשע"ו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כ"א/חשון/תשע"ו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כ"א/חשון/תשע"ו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כ"א/חשון/תשע"ו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כ"א/חשון/תשע"ו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כ"א/חשון/תשע"ו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כ"א/חשון/תשע"ו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כ"א/חשון/תשע"ו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כ"א/חשון/תשע"ו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כ"א/חשון/תשע"ו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כ"א/חשון/תשע"ו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t>כ"א/חשון/תשע"ו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daf-yomi@daf-yomi.co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daf-yomi@daf-yomi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36" y="1282828"/>
            <a:ext cx="8424936" cy="50167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>
                <a:solidFill>
                  <a:srgbClr val="EEECE1">
                    <a:lumMod val="50000"/>
                  </a:srgbClr>
                </a:solidFill>
              </a:rPr>
              <a:t>ברוכים </a:t>
            </a:r>
            <a:r>
              <a:rPr lang="he-IL" sz="2800" b="1" dirty="0" smtClean="0">
                <a:solidFill>
                  <a:srgbClr val="EEECE1">
                    <a:lumMod val="50000"/>
                  </a:srgbClr>
                </a:solidFill>
              </a:rPr>
              <a:t>הבאים ל</a:t>
            </a:r>
            <a:endParaRPr lang="he-IL" sz="28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4000" b="1" dirty="0" smtClean="0">
                <a:solidFill>
                  <a:srgbClr val="C0504D">
                    <a:lumMod val="75000"/>
                  </a:srgbClr>
                </a:solidFill>
              </a:rPr>
              <a:t>שיעור דף יומי אונליין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יום 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שליש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י כ"א 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בחשון תשע"ו</a:t>
            </a:r>
          </a:p>
          <a:p>
            <a:pPr algn="ctr"/>
            <a:endParaRPr lang="he-IL" sz="2400" b="1" dirty="0" smtClean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השיעור יתחיל בשעה 21:00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מסכת סוטה ז ע"ב (שורה אחרונה) - ח ע"ב (6 שורות 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מלמטה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מגיד השיעור: הראל שפירא</a:t>
            </a: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pPr lvl="0"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השיעור היום מוקדש </a:t>
            </a:r>
            <a:r>
              <a:rPr lang="he-IL" sz="2400" b="1" dirty="0" smtClean="0">
                <a:solidFill>
                  <a:srgbClr val="EEECE1">
                    <a:lumMod val="50000"/>
                  </a:srgbClr>
                </a:solidFill>
              </a:rPr>
              <a:t>לרפואת אלעד צפריר בן דנה</a:t>
            </a:r>
            <a:endParaRPr lang="he-IL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671575"/>
      </p:ext>
    </p:extLst>
  </p:cSld>
  <p:clrMapOvr>
    <a:masterClrMapping/>
  </p:clrMapOvr>
  <p:transition spd="slow" advClick="0" advTm="4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496" y="35332"/>
            <a:ext cx="15841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ח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8" name="טבלה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433931"/>
              </p:ext>
            </p:extLst>
          </p:nvPr>
        </p:nvGraphicFramePr>
        <p:xfrm>
          <a:off x="899591" y="603240"/>
          <a:ext cx="7632849" cy="1498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01622"/>
                <a:gridCol w="3258412"/>
                <a:gridCol w="3072815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בסוטה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בסקילה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dirty="0" smtClean="0"/>
                        <a:t>חכמים</a:t>
                      </a:r>
                      <a:endParaRPr lang="he-IL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לא</a:t>
                      </a:r>
                      <a:r>
                        <a:rPr lang="he-IL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חוששים להרהור</a:t>
                      </a:r>
                    </a:p>
                    <a:p>
                      <a:pPr algn="ctr" rtl="1"/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מגלה את לבה וסותר את שערה</a:t>
                      </a:r>
                      <a:endParaRPr lang="he-IL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כן</a:t>
                      </a:r>
                      <a:r>
                        <a:rPr lang="he-IL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חוששים להרהור</a:t>
                      </a:r>
                    </a:p>
                    <a:p>
                      <a:pPr algn="ctr" rtl="1"/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אין </a:t>
                      </a:r>
                      <a:r>
                        <a:rPr lang="he-IL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האשה</a:t>
                      </a:r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נסקלת ערומה</a:t>
                      </a:r>
                      <a:endParaRPr lang="he-IL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dirty="0" smtClean="0"/>
                        <a:t>רבי יהודה</a:t>
                      </a:r>
                      <a:endParaRPr lang="he-IL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כן</a:t>
                      </a:r>
                      <a:r>
                        <a:rPr lang="he-IL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חושש להרהור</a:t>
                      </a:r>
                    </a:p>
                    <a:p>
                      <a:pPr algn="ctr" rtl="1"/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אם היה לבה נאה לא היה מגלהו וכו'</a:t>
                      </a:r>
                      <a:endParaRPr lang="he-IL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לא</a:t>
                      </a:r>
                      <a:r>
                        <a:rPr lang="he-IL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חושש להרהור</a:t>
                      </a:r>
                    </a:p>
                    <a:p>
                      <a:pPr algn="ctr" rtl="1"/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מכסים את </a:t>
                      </a:r>
                      <a:r>
                        <a:rPr lang="he-IL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האשה</a:t>
                      </a:r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שני פרקים בלבד</a:t>
                      </a:r>
                      <a:endParaRPr lang="he-IL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569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496" y="35332"/>
            <a:ext cx="15841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ח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80528" y="2765710"/>
            <a:ext cx="8712968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 smtClean="0"/>
              <a:t>אמר רבה: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הכא </a:t>
            </a:r>
            <a:r>
              <a:rPr lang="he-IL" dirty="0"/>
              <a:t>טעמא </a:t>
            </a:r>
            <a:r>
              <a:rPr lang="he-IL" dirty="0" smtClean="0"/>
              <a:t>מאי - שמא </a:t>
            </a:r>
            <a:r>
              <a:rPr lang="he-IL" dirty="0"/>
              <a:t>תצא </a:t>
            </a:r>
            <a:r>
              <a:rPr lang="he-IL" dirty="0" err="1"/>
              <a:t>מב</a:t>
            </a:r>
            <a:r>
              <a:rPr lang="he-IL" dirty="0"/>
              <a:t>''ד זכאית ויתגרו בה פרחי </a:t>
            </a:r>
            <a:r>
              <a:rPr lang="he-IL" dirty="0" smtClean="0"/>
              <a:t>כהונה,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התם - הא </a:t>
            </a:r>
            <a:r>
              <a:rPr lang="he-IL" dirty="0" err="1" smtClean="0"/>
              <a:t>מסתלקא</a:t>
            </a:r>
            <a:r>
              <a:rPr lang="he-IL" dirty="0" smtClean="0"/>
              <a:t> </a:t>
            </a:r>
            <a:r>
              <a:rPr lang="he-IL" sz="1200" dirty="0" smtClean="0"/>
              <a:t>(צ"ל: </a:t>
            </a:r>
            <a:r>
              <a:rPr lang="he-IL" sz="1200" dirty="0" err="1" smtClean="0"/>
              <a:t>מסתקלא</a:t>
            </a:r>
            <a:r>
              <a:rPr lang="he-IL" sz="1200" dirty="0" smtClean="0"/>
              <a:t>)</a:t>
            </a:r>
            <a:r>
              <a:rPr lang="he-IL" dirty="0" smtClean="0"/>
              <a:t>,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וכי </a:t>
            </a:r>
            <a:r>
              <a:rPr lang="he-IL" dirty="0" err="1"/>
              <a:t>תימא</a:t>
            </a:r>
            <a:r>
              <a:rPr lang="he-IL" dirty="0"/>
              <a:t> אתי </a:t>
            </a:r>
            <a:r>
              <a:rPr lang="he-IL" dirty="0" err="1"/>
              <a:t>לאיגרויי</a:t>
            </a:r>
            <a:r>
              <a:rPr lang="he-IL" dirty="0"/>
              <a:t> </a:t>
            </a:r>
            <a:r>
              <a:rPr lang="he-IL" dirty="0" err="1"/>
              <a:t>באחרניית</a:t>
            </a:r>
            <a:r>
              <a:rPr lang="he-IL" dirty="0" smtClean="0"/>
              <a:t>'?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האמר רבא: </a:t>
            </a:r>
            <a:r>
              <a:rPr lang="he-IL" dirty="0" err="1"/>
              <a:t>גמירי</a:t>
            </a:r>
            <a:r>
              <a:rPr lang="he-IL" dirty="0"/>
              <a:t> </a:t>
            </a:r>
            <a:r>
              <a:rPr lang="he-IL" dirty="0" err="1"/>
              <a:t>דאין</a:t>
            </a:r>
            <a:r>
              <a:rPr lang="he-IL" dirty="0"/>
              <a:t> יצר הרע שולט אלא במה שעיניו </a:t>
            </a:r>
            <a:r>
              <a:rPr lang="he-IL" dirty="0" smtClean="0"/>
              <a:t>רואות.</a:t>
            </a:r>
          </a:p>
          <a:p>
            <a:pPr>
              <a:lnSpc>
                <a:spcPct val="120000"/>
              </a:lnSpc>
            </a:pPr>
            <a:endParaRPr lang="he-IL" sz="2400" dirty="0"/>
          </a:p>
          <a:p>
            <a:pPr>
              <a:lnSpc>
                <a:spcPct val="120000"/>
              </a:lnSpc>
            </a:pPr>
            <a:r>
              <a:rPr lang="he-IL" dirty="0" smtClean="0"/>
              <a:t>אמר רבא: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דר</a:t>
            </a:r>
            <a:r>
              <a:rPr lang="he-IL" dirty="0"/>
              <a:t>' יהודה אדר' יהודה </a:t>
            </a:r>
            <a:r>
              <a:rPr lang="he-IL" dirty="0" err="1" smtClean="0"/>
              <a:t>קשיא</a:t>
            </a:r>
            <a:r>
              <a:rPr lang="he-IL" dirty="0" smtClean="0"/>
              <a:t>, </a:t>
            </a:r>
            <a:r>
              <a:rPr lang="he-IL" dirty="0"/>
              <a:t>דרבנן אדרבנן </a:t>
            </a:r>
            <a:r>
              <a:rPr lang="he-IL" dirty="0" err="1"/>
              <a:t>ל'</a:t>
            </a:r>
            <a:r>
              <a:rPr lang="he-IL" dirty="0" err="1" smtClean="0"/>
              <a:t>'ק</a:t>
            </a:r>
            <a:r>
              <a:rPr lang="he-IL" dirty="0" smtClean="0"/>
              <a:t>?</a:t>
            </a:r>
          </a:p>
        </p:txBody>
      </p:sp>
      <p:sp>
        <p:nvSpPr>
          <p:cNvPr id="7" name="חץ שמאלה 6"/>
          <p:cNvSpPr/>
          <p:nvPr/>
        </p:nvSpPr>
        <p:spPr>
          <a:xfrm>
            <a:off x="1115616" y="6309320"/>
            <a:ext cx="1080120" cy="3104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aphicFrame>
        <p:nvGraphicFramePr>
          <p:cNvPr id="8" name="טבלה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433931"/>
              </p:ext>
            </p:extLst>
          </p:nvPr>
        </p:nvGraphicFramePr>
        <p:xfrm>
          <a:off x="899591" y="603240"/>
          <a:ext cx="7632849" cy="1498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01622"/>
                <a:gridCol w="3258412"/>
                <a:gridCol w="3072815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בסוטה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בסקילה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dirty="0" smtClean="0"/>
                        <a:t>חכמים</a:t>
                      </a:r>
                      <a:endParaRPr lang="he-IL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לא</a:t>
                      </a:r>
                      <a:r>
                        <a:rPr lang="he-IL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חוששים להרהור</a:t>
                      </a:r>
                    </a:p>
                    <a:p>
                      <a:pPr algn="ctr" rtl="1"/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מגלה את לבה וסותר את שערה</a:t>
                      </a:r>
                      <a:endParaRPr lang="he-IL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כן</a:t>
                      </a:r>
                      <a:r>
                        <a:rPr lang="he-IL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חוששים להרהור</a:t>
                      </a:r>
                    </a:p>
                    <a:p>
                      <a:pPr algn="ctr" rtl="1"/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אין </a:t>
                      </a:r>
                      <a:r>
                        <a:rPr lang="he-IL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האשה</a:t>
                      </a:r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נסקלת ערומה</a:t>
                      </a:r>
                      <a:endParaRPr lang="he-IL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dirty="0" smtClean="0"/>
                        <a:t>רבי יהודה</a:t>
                      </a:r>
                      <a:endParaRPr lang="he-IL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כן</a:t>
                      </a:r>
                      <a:r>
                        <a:rPr lang="he-IL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חושש להרהור</a:t>
                      </a:r>
                    </a:p>
                    <a:p>
                      <a:pPr algn="ctr" rtl="1"/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אם היה לבה נאה לא היה מגלהו וכו'</a:t>
                      </a:r>
                      <a:endParaRPr lang="he-IL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לא</a:t>
                      </a:r>
                      <a:r>
                        <a:rPr lang="he-IL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חושש להרהור</a:t>
                      </a:r>
                    </a:p>
                    <a:p>
                      <a:pPr algn="ctr" rtl="1"/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מכסים את </a:t>
                      </a:r>
                      <a:r>
                        <a:rPr lang="he-IL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האשה</a:t>
                      </a:r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שני פרקים בלבד</a:t>
                      </a:r>
                      <a:endParaRPr lang="he-IL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560576" y="2826468"/>
            <a:ext cx="4320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①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6087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496" y="35332"/>
            <a:ext cx="288032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ח עמוד א - דף ח עמוד ב</a:t>
            </a:r>
          </a:p>
          <a:p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80528" y="2620991"/>
            <a:ext cx="8712968" cy="40811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 smtClean="0"/>
              <a:t>אלא </a:t>
            </a:r>
            <a:r>
              <a:rPr lang="he-IL" dirty="0"/>
              <a:t>אמר </a:t>
            </a:r>
            <a:r>
              <a:rPr lang="he-IL" dirty="0" smtClean="0"/>
              <a:t>רבא: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דר</a:t>
            </a:r>
            <a:r>
              <a:rPr lang="he-IL" dirty="0"/>
              <a:t>' יהודה אדר' יהודה </a:t>
            </a:r>
            <a:r>
              <a:rPr lang="he-IL" dirty="0" err="1"/>
              <a:t>ל''ק</a:t>
            </a:r>
            <a:r>
              <a:rPr lang="he-IL" dirty="0"/>
              <a:t> </a:t>
            </a:r>
            <a:r>
              <a:rPr lang="he-IL" dirty="0" err="1" smtClean="0"/>
              <a:t>כדשנין</a:t>
            </a:r>
            <a:r>
              <a:rPr lang="he-IL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דרבנן </a:t>
            </a:r>
            <a:r>
              <a:rPr lang="he-IL" dirty="0"/>
              <a:t>אדרבנן </a:t>
            </a:r>
            <a:r>
              <a:rPr lang="he-IL" dirty="0" err="1"/>
              <a:t>נמי</a:t>
            </a:r>
            <a:r>
              <a:rPr lang="he-IL" dirty="0"/>
              <a:t> לא </a:t>
            </a:r>
            <a:r>
              <a:rPr lang="he-IL" dirty="0" err="1"/>
              <a:t>קשיא</a:t>
            </a:r>
            <a:r>
              <a:rPr lang="he-IL" dirty="0"/>
              <a:t> -</a:t>
            </a: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הכא </a:t>
            </a:r>
            <a:r>
              <a:rPr lang="he-IL" dirty="0"/>
              <a:t>טעמא מאי משום "</a:t>
            </a:r>
            <a:r>
              <a:rPr lang="he-IL" dirty="0" smtClean="0"/>
              <a:t>ונוסרו </a:t>
            </a:r>
            <a:r>
              <a:rPr lang="he-IL" dirty="0"/>
              <a:t>כל </a:t>
            </a:r>
            <a:r>
              <a:rPr lang="he-IL" dirty="0" smtClean="0"/>
              <a:t>הנשים",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התם </a:t>
            </a:r>
            <a:r>
              <a:rPr lang="he-IL" dirty="0"/>
              <a:t>אין לך ייסור גדול </a:t>
            </a:r>
            <a:r>
              <a:rPr lang="he-IL" dirty="0" smtClean="0"/>
              <a:t>מזה.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וכי </a:t>
            </a:r>
            <a:r>
              <a:rPr lang="he-IL" dirty="0" err="1"/>
              <a:t>תימא</a:t>
            </a:r>
            <a:r>
              <a:rPr lang="he-IL" dirty="0"/>
              <a:t> לעביד בה </a:t>
            </a:r>
            <a:r>
              <a:rPr lang="he-IL" dirty="0" smtClean="0"/>
              <a:t>תרתי!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אמר </a:t>
            </a:r>
            <a:r>
              <a:rPr lang="he-IL" dirty="0"/>
              <a:t>רב נחמן אמר רבה בר </a:t>
            </a:r>
            <a:r>
              <a:rPr lang="he-IL" dirty="0" err="1" smtClean="0"/>
              <a:t>אבוה</a:t>
            </a:r>
            <a:r>
              <a:rPr lang="he-IL" dirty="0" smtClean="0"/>
              <a:t>: </a:t>
            </a:r>
            <a:r>
              <a:rPr lang="he-IL" dirty="0"/>
              <a:t>אמר קרא </a:t>
            </a:r>
            <a:r>
              <a:rPr lang="he-IL" dirty="0" smtClean="0"/>
              <a:t>"ואהבת </a:t>
            </a:r>
            <a:r>
              <a:rPr lang="he-IL" dirty="0"/>
              <a:t>לרעך </a:t>
            </a:r>
            <a:r>
              <a:rPr lang="he-IL" dirty="0" smtClean="0"/>
              <a:t>כמוך" - ברור </a:t>
            </a:r>
            <a:r>
              <a:rPr lang="he-IL" dirty="0"/>
              <a:t>לו מיתה </a:t>
            </a:r>
            <a:r>
              <a:rPr lang="he-IL" dirty="0" smtClean="0"/>
              <a:t>יפה.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dirty="0" err="1" smtClean="0"/>
              <a:t>לימא</a:t>
            </a:r>
            <a:r>
              <a:rPr lang="he-IL" dirty="0" smtClean="0"/>
              <a:t> </a:t>
            </a:r>
            <a:r>
              <a:rPr lang="he-IL" dirty="0" err="1"/>
              <a:t>דרב</a:t>
            </a:r>
            <a:r>
              <a:rPr lang="he-IL" dirty="0"/>
              <a:t> נחמן תנאי </a:t>
            </a:r>
            <a:r>
              <a:rPr lang="he-IL" dirty="0" smtClean="0"/>
              <a:t>היא?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לא, </a:t>
            </a:r>
            <a:r>
              <a:rPr lang="he-IL" dirty="0"/>
              <a:t>דכולי עלמא </a:t>
            </a:r>
            <a:r>
              <a:rPr lang="he-IL" dirty="0" err="1"/>
              <a:t>אית</a:t>
            </a:r>
            <a:r>
              <a:rPr lang="he-IL" dirty="0"/>
              <a:t> להו </a:t>
            </a:r>
            <a:r>
              <a:rPr lang="he-IL" dirty="0" err="1"/>
              <a:t>דרב</a:t>
            </a:r>
            <a:r>
              <a:rPr lang="he-IL" dirty="0"/>
              <a:t> </a:t>
            </a:r>
            <a:r>
              <a:rPr lang="he-IL" dirty="0" smtClean="0"/>
              <a:t>נחמן, </a:t>
            </a:r>
            <a:r>
              <a:rPr lang="he-IL" dirty="0" err="1"/>
              <a:t>והכא</a:t>
            </a:r>
            <a:r>
              <a:rPr lang="he-IL" dirty="0"/>
              <a:t> בהא </a:t>
            </a:r>
            <a:r>
              <a:rPr lang="he-IL" dirty="0" err="1" smtClean="0"/>
              <a:t>קמיפלגי</a:t>
            </a:r>
            <a:r>
              <a:rPr lang="he-IL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מר </a:t>
            </a:r>
            <a:r>
              <a:rPr lang="he-IL" dirty="0"/>
              <a:t>סבר בזיוניה עדיף ליה טפי </a:t>
            </a:r>
            <a:r>
              <a:rPr lang="he-IL" dirty="0" err="1"/>
              <a:t>מצערא</a:t>
            </a:r>
            <a:r>
              <a:rPr lang="he-IL" dirty="0"/>
              <a:t> </a:t>
            </a:r>
            <a:r>
              <a:rPr lang="he-IL" dirty="0" err="1" smtClean="0"/>
              <a:t>דגופיה</a:t>
            </a:r>
            <a:r>
              <a:rPr lang="he-IL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ומר </a:t>
            </a:r>
            <a:r>
              <a:rPr lang="he-IL" dirty="0"/>
              <a:t>סבר צערא </a:t>
            </a:r>
            <a:r>
              <a:rPr lang="he-IL" dirty="0" err="1"/>
              <a:t>דגופיה</a:t>
            </a:r>
            <a:r>
              <a:rPr lang="he-IL" dirty="0"/>
              <a:t> עדיף ליה טפי </a:t>
            </a:r>
            <a:r>
              <a:rPr lang="he-IL" dirty="0" err="1" smtClean="0"/>
              <a:t>מבזיוניה</a:t>
            </a:r>
            <a:r>
              <a:rPr lang="he-IL" dirty="0" smtClean="0"/>
              <a:t>.</a:t>
            </a:r>
            <a:endParaRPr lang="he-IL" dirty="0"/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523058"/>
              </p:ext>
            </p:extLst>
          </p:nvPr>
        </p:nvGraphicFramePr>
        <p:xfrm>
          <a:off x="899591" y="603240"/>
          <a:ext cx="7632849" cy="1498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01622"/>
                <a:gridCol w="3258412"/>
                <a:gridCol w="3072815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בסוטה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בסקילה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dirty="0" smtClean="0"/>
                        <a:t>חכמים</a:t>
                      </a:r>
                      <a:endParaRPr lang="he-IL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לא</a:t>
                      </a:r>
                      <a:r>
                        <a:rPr lang="he-IL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חוששים להרהור</a:t>
                      </a:r>
                    </a:p>
                    <a:p>
                      <a:pPr algn="ctr" rtl="1"/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מגלה את לבה וסותר את שערה</a:t>
                      </a:r>
                      <a:endParaRPr lang="he-IL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כן</a:t>
                      </a:r>
                      <a:r>
                        <a:rPr lang="he-IL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חוששים להרהור</a:t>
                      </a:r>
                    </a:p>
                    <a:p>
                      <a:pPr algn="ctr" rtl="1"/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אין </a:t>
                      </a:r>
                      <a:r>
                        <a:rPr lang="he-IL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האשה</a:t>
                      </a:r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נסקלת ערומה</a:t>
                      </a:r>
                      <a:endParaRPr lang="he-IL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dirty="0" smtClean="0"/>
                        <a:t>רבי יהודה</a:t>
                      </a:r>
                      <a:endParaRPr lang="he-IL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כן</a:t>
                      </a:r>
                      <a:r>
                        <a:rPr lang="he-IL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חושש להרהור</a:t>
                      </a:r>
                    </a:p>
                    <a:p>
                      <a:pPr algn="ctr" rtl="1"/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אם היה לבה נאה לא היה מגלהו וכו'</a:t>
                      </a:r>
                      <a:endParaRPr lang="he-IL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לא</a:t>
                      </a:r>
                      <a:r>
                        <a:rPr lang="he-IL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חושש להרהור</a:t>
                      </a:r>
                    </a:p>
                    <a:p>
                      <a:pPr algn="ctr" rtl="1"/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מכסים את </a:t>
                      </a:r>
                      <a:r>
                        <a:rPr lang="he-IL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האשה</a:t>
                      </a:r>
                      <a:r>
                        <a:rPr lang="he-I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שני פרקים בלבד</a:t>
                      </a:r>
                      <a:endParaRPr lang="he-IL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560576" y="2671720"/>
            <a:ext cx="4320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②</a:t>
            </a:r>
            <a:endParaRPr lang="he-IL" dirty="0"/>
          </a:p>
        </p:txBody>
      </p:sp>
      <p:sp>
        <p:nvSpPr>
          <p:cNvPr id="9" name="הסבר מלבני מעוגל 8"/>
          <p:cNvSpPr/>
          <p:nvPr/>
        </p:nvSpPr>
        <p:spPr>
          <a:xfrm>
            <a:off x="379800" y="2704900"/>
            <a:ext cx="4680520" cy="652092"/>
          </a:xfrm>
          <a:prstGeom prst="wedgeRoundRectCallout">
            <a:avLst>
              <a:gd name="adj1" fmla="val 56529"/>
              <a:gd name="adj2" fmla="val 15248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tx1"/>
                </a:solidFill>
              </a:rPr>
              <a:t>הכא טעמא מאי - שמא תצא </a:t>
            </a:r>
            <a:r>
              <a:rPr lang="he-IL" sz="1400" dirty="0" err="1">
                <a:solidFill>
                  <a:schemeClr val="tx1"/>
                </a:solidFill>
              </a:rPr>
              <a:t>מב</a:t>
            </a:r>
            <a:r>
              <a:rPr lang="he-IL" sz="1400" dirty="0">
                <a:solidFill>
                  <a:schemeClr val="tx1"/>
                </a:solidFill>
              </a:rPr>
              <a:t>''ד זכאית ויתגרו בה פרחי כהונה,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tx1"/>
                </a:solidFill>
              </a:rPr>
              <a:t>התם - הא </a:t>
            </a:r>
            <a:r>
              <a:rPr lang="he-IL" sz="1400" dirty="0" err="1">
                <a:solidFill>
                  <a:schemeClr val="tx1"/>
                </a:solidFill>
              </a:rPr>
              <a:t>מסתלקא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33394" y="3384610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</a:t>
            </a:r>
            <a:r>
              <a:rPr lang="he-IL" sz="800" dirty="0"/>
              <a:t>ב</a:t>
            </a:r>
            <a:endParaRPr lang="he-IL" sz="800" dirty="0"/>
          </a:p>
        </p:txBody>
      </p:sp>
    </p:spTree>
    <p:extLst>
      <p:ext uri="{BB962C8B-B14F-4D97-AF65-F5344CB8AC3E}">
        <p14:creationId xmlns:p14="http://schemas.microsoft.com/office/powerpoint/2010/main" val="174516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6933" y="4105923"/>
            <a:ext cx="8064896" cy="26407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900" dirty="0" err="1" smtClean="0"/>
              <a:t>היתה</a:t>
            </a:r>
            <a:r>
              <a:rPr lang="he-IL" sz="1900" dirty="0" smtClean="0"/>
              <a:t> </a:t>
            </a:r>
            <a:r>
              <a:rPr lang="he-IL" sz="1900" dirty="0"/>
              <a:t>מכוסה לבנים </a:t>
            </a:r>
            <a:r>
              <a:rPr lang="he-IL" sz="1900" dirty="0" err="1"/>
              <a:t>וכו</a:t>
            </a:r>
            <a:r>
              <a:rPr lang="he-IL" sz="1900" dirty="0"/>
              <a:t>': </a:t>
            </a:r>
            <a:endParaRPr lang="he-IL" sz="1900" dirty="0" smtClean="0"/>
          </a:p>
          <a:p>
            <a:pPr>
              <a:lnSpc>
                <a:spcPct val="120000"/>
              </a:lnSpc>
            </a:pPr>
            <a:r>
              <a:rPr lang="he-IL" sz="1900" dirty="0" smtClean="0"/>
              <a:t>תנא: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אם היו שחורים נאים לה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-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מכסין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אותה בגדים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מכוערים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he-IL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he-IL" sz="2100" dirty="0"/>
          </a:p>
          <a:p>
            <a:pPr>
              <a:lnSpc>
                <a:spcPct val="120000"/>
              </a:lnSpc>
            </a:pPr>
            <a:r>
              <a:rPr lang="he-IL" sz="1900" dirty="0" smtClean="0"/>
              <a:t>היו </a:t>
            </a:r>
            <a:r>
              <a:rPr lang="he-IL" sz="1900" dirty="0"/>
              <a:t>עליה כלי זהב </a:t>
            </a:r>
            <a:r>
              <a:rPr lang="he-IL" sz="1900" dirty="0" err="1"/>
              <a:t>וכו</a:t>
            </a:r>
            <a:r>
              <a:rPr lang="he-IL" sz="1900" dirty="0"/>
              <a:t>': </a:t>
            </a:r>
            <a:endParaRPr lang="he-IL" sz="1900" dirty="0" smtClean="0"/>
          </a:p>
          <a:p>
            <a:pPr>
              <a:lnSpc>
                <a:spcPct val="120000"/>
              </a:lnSpc>
            </a:pPr>
            <a:r>
              <a:rPr lang="he-IL" sz="1900" dirty="0" smtClean="0"/>
              <a:t>פשיטא! </a:t>
            </a:r>
            <a:r>
              <a:rPr lang="he-IL" sz="1900" dirty="0"/>
              <a:t>השתא </a:t>
            </a:r>
            <a:r>
              <a:rPr lang="he-IL" sz="1900" dirty="0" err="1"/>
              <a:t>נוולי</a:t>
            </a:r>
            <a:r>
              <a:rPr lang="he-IL" sz="1900" dirty="0"/>
              <a:t> </a:t>
            </a:r>
            <a:r>
              <a:rPr lang="he-IL" sz="1900" dirty="0" err="1"/>
              <a:t>מנוויל</a:t>
            </a:r>
            <a:r>
              <a:rPr lang="he-IL" sz="1900" dirty="0"/>
              <a:t> </a:t>
            </a:r>
            <a:r>
              <a:rPr lang="he-IL" sz="1900" dirty="0" smtClean="0"/>
              <a:t>לה, </a:t>
            </a:r>
            <a:r>
              <a:rPr lang="he-IL" sz="1900" dirty="0"/>
              <a:t>הני </a:t>
            </a:r>
            <a:r>
              <a:rPr lang="he-IL" sz="1900" dirty="0" err="1" smtClean="0"/>
              <a:t>מיבעיא</a:t>
            </a:r>
            <a:r>
              <a:rPr lang="he-IL" sz="1900" dirty="0" smtClean="0"/>
              <a:t>?</a:t>
            </a:r>
          </a:p>
          <a:p>
            <a:pPr>
              <a:lnSpc>
                <a:spcPct val="120000"/>
              </a:lnSpc>
            </a:pPr>
            <a:r>
              <a:rPr lang="he-IL" sz="1900" dirty="0" smtClean="0"/>
              <a:t>מהו </a:t>
            </a:r>
            <a:r>
              <a:rPr lang="he-IL" sz="1900" dirty="0" err="1" smtClean="0"/>
              <a:t>דתימא</a:t>
            </a:r>
            <a:r>
              <a:rPr lang="he-IL" sz="1900" dirty="0" smtClean="0"/>
              <a:t>, </a:t>
            </a:r>
            <a:r>
              <a:rPr lang="he-IL" sz="1900" dirty="0" err="1"/>
              <a:t>בהני</a:t>
            </a:r>
            <a:r>
              <a:rPr lang="he-IL" sz="1900" dirty="0"/>
              <a:t> </a:t>
            </a:r>
            <a:r>
              <a:rPr lang="he-IL" sz="1900" dirty="0" err="1"/>
              <a:t>אית</a:t>
            </a:r>
            <a:r>
              <a:rPr lang="he-IL" sz="1900" dirty="0"/>
              <a:t> לה בזיון </a:t>
            </a:r>
            <a:r>
              <a:rPr lang="he-IL" sz="1900" dirty="0" smtClean="0"/>
              <a:t>טפי, </a:t>
            </a:r>
            <a:r>
              <a:rPr lang="he-IL" sz="1900" dirty="0" err="1"/>
              <a:t>כדאמרי</a:t>
            </a:r>
            <a:r>
              <a:rPr lang="he-IL" sz="1900" dirty="0"/>
              <a:t> </a:t>
            </a:r>
            <a:r>
              <a:rPr lang="he-IL" sz="1900" dirty="0" err="1"/>
              <a:t>אינשי</a:t>
            </a:r>
            <a:r>
              <a:rPr lang="he-IL" sz="1900" dirty="0"/>
              <a:t> </a:t>
            </a:r>
            <a:r>
              <a:rPr lang="he-IL" sz="1900" dirty="0" smtClean="0"/>
              <a:t>'שליח </a:t>
            </a:r>
            <a:r>
              <a:rPr lang="he-IL" sz="1900" dirty="0" err="1"/>
              <a:t>ערטיל</a:t>
            </a:r>
            <a:r>
              <a:rPr lang="he-IL" sz="1900" dirty="0"/>
              <a:t> וסיים </a:t>
            </a:r>
            <a:r>
              <a:rPr lang="he-IL" sz="1900" dirty="0" err="1" smtClean="0"/>
              <a:t>מסאני</a:t>
            </a:r>
            <a:r>
              <a:rPr lang="he-IL" sz="1900" dirty="0" smtClean="0"/>
              <a:t>',</a:t>
            </a:r>
          </a:p>
          <a:p>
            <a:pPr>
              <a:lnSpc>
                <a:spcPct val="120000"/>
              </a:lnSpc>
            </a:pPr>
            <a:r>
              <a:rPr lang="he-IL" sz="1900" dirty="0" err="1" smtClean="0"/>
              <a:t>קמ</a:t>
            </a:r>
            <a:r>
              <a:rPr lang="he-IL" sz="1900" dirty="0"/>
              <a:t>'</a:t>
            </a:r>
            <a:r>
              <a:rPr lang="he-IL" sz="1900" dirty="0" smtClean="0"/>
              <a:t>'ל.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496" y="35332"/>
            <a:ext cx="15841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ח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הסבר מלבני מעוגל 5"/>
          <p:cNvSpPr/>
          <p:nvPr/>
        </p:nvSpPr>
        <p:spPr>
          <a:xfrm>
            <a:off x="971600" y="517147"/>
            <a:ext cx="7632848" cy="3271893"/>
          </a:xfrm>
          <a:prstGeom prst="wedgeRoundRectCallout">
            <a:avLst>
              <a:gd name="adj1" fmla="val 52021"/>
              <a:gd name="adj2" fmla="val 36821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b="1" dirty="0" smtClean="0">
                <a:solidFill>
                  <a:schemeClr val="tx1"/>
                </a:solidFill>
              </a:rPr>
              <a:t>משנה דף ז </a:t>
            </a:r>
            <a:r>
              <a:rPr lang="he-IL" sz="1400" b="1" dirty="0" smtClean="0">
                <a:solidFill>
                  <a:schemeClr val="tx1"/>
                </a:solidFill>
              </a:rPr>
              <a:t>עמוד </a:t>
            </a:r>
            <a:r>
              <a:rPr lang="he-IL" sz="1400" b="1" dirty="0" smtClean="0">
                <a:solidFill>
                  <a:schemeClr val="tx1"/>
                </a:solidFill>
              </a:rPr>
              <a:t>א - דף ז עמוד ב:</a:t>
            </a:r>
            <a:endParaRPr lang="he-IL" sz="1400" b="1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היו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מעלין אותה לבית דין הגדול שבירושלים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ומאיימין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עליה כדרך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שמאיימין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על עדי נפשות ואומר לה בתי הרבה יין עושה הרבה שחוק עושה הרבה ילדות עושה הרבה שכנים הרעים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עושין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עשי לשמו הגדול שנכתב בקדושה שלא ימחה על המים ואומר לפניה דברים שאינם כדי לשומען היא וכל משפחת בית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אביה.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אם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אמרה טמאה אני שוברת כתובתה ויוצאת.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ואם אמרה טהורה אני מעלין אותה לשער המזרח שעל פתח שער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נקנור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ששם משקין את הסוטות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ומטהרין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את היולדות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ומטהרין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את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המצורעין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וכהן אוחז בבגדיה אם נקרעו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נקרעו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ואם נפרמו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נפרמו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עד שהוא מגלה את לבה וסותר את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שערה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, רבי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יהודה אומר אם היה לבה נאה לא היה מגלהו ואם היה שערה נאה לא היה 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סותר </a:t>
            </a:r>
            <a:r>
              <a:rPr lang="he-IL" sz="1400" dirty="0" err="1" smtClean="0">
                <a:solidFill>
                  <a:srgbClr val="FF0000"/>
                </a:solidFill>
              </a:rPr>
              <a:t>היתה</a:t>
            </a:r>
            <a:r>
              <a:rPr lang="he-IL" sz="1400" dirty="0" smtClean="0">
                <a:solidFill>
                  <a:srgbClr val="FF0000"/>
                </a:solidFill>
              </a:rPr>
              <a:t> </a:t>
            </a:r>
            <a:r>
              <a:rPr lang="he-IL" sz="1400" dirty="0">
                <a:solidFill>
                  <a:srgbClr val="FF0000"/>
                </a:solidFill>
              </a:rPr>
              <a:t>מתכסה בלבנים מכסה בשחורים היה עליה כלי </a:t>
            </a:r>
            <a:r>
              <a:rPr lang="he-IL" sz="1400" dirty="0">
                <a:solidFill>
                  <a:srgbClr val="FF0000"/>
                </a:solidFill>
              </a:rPr>
              <a:t>זהב </a:t>
            </a:r>
            <a:r>
              <a:rPr lang="he-IL" sz="1400" dirty="0" err="1">
                <a:solidFill>
                  <a:srgbClr val="FF0000"/>
                </a:solidFill>
              </a:rPr>
              <a:t>וקטליאות</a:t>
            </a:r>
            <a:r>
              <a:rPr lang="he-IL" sz="1400" dirty="0">
                <a:solidFill>
                  <a:srgbClr val="FF0000"/>
                </a:solidFill>
              </a:rPr>
              <a:t> נזמים וטבעות </a:t>
            </a:r>
            <a:r>
              <a:rPr lang="he-IL" sz="1400" dirty="0" err="1">
                <a:solidFill>
                  <a:srgbClr val="FF0000"/>
                </a:solidFill>
              </a:rPr>
              <a:t>מעבירין</a:t>
            </a:r>
            <a:r>
              <a:rPr lang="he-IL" sz="1400" dirty="0">
                <a:solidFill>
                  <a:srgbClr val="FF0000"/>
                </a:solidFill>
              </a:rPr>
              <a:t> ממנה כדי </a:t>
            </a:r>
            <a:r>
              <a:rPr lang="he-IL" sz="1400" dirty="0" err="1">
                <a:solidFill>
                  <a:srgbClr val="FF0000"/>
                </a:solidFill>
              </a:rPr>
              <a:t>לנוולה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ואחר כך מביא חבל מצרי וקושרו למעלה 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מדדיה.</a:t>
            </a: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וכל הרוצה לראות בא לראות חוץ מעבדיה ושפחותיה מפני שלבה גס 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בהן.</a:t>
            </a: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וכל הנשים מותרות לראותה שנאמר 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ונוסרו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כל הנשים ולא תעשינה </a:t>
            </a:r>
            <a:r>
              <a:rPr lang="he-IL" sz="1400" dirty="0" err="1" smtClean="0">
                <a:solidFill>
                  <a:schemeClr val="accent6">
                    <a:lumMod val="50000"/>
                  </a:schemeClr>
                </a:solidFill>
              </a:rPr>
              <a:t>כזמתכנה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he-IL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6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5368" y="3814969"/>
            <a:ext cx="8064896" cy="62971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 smtClean="0"/>
              <a:t>ואחר </a:t>
            </a:r>
            <a:r>
              <a:rPr lang="he-IL" dirty="0"/>
              <a:t>כך מביא חבל </a:t>
            </a:r>
            <a:r>
              <a:rPr lang="he-IL" dirty="0" err="1"/>
              <a:t>וכו</a:t>
            </a:r>
            <a:r>
              <a:rPr lang="he-IL" dirty="0"/>
              <a:t>': </a:t>
            </a: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dirty="0" err="1" smtClean="0"/>
              <a:t>בעא</a:t>
            </a:r>
            <a:r>
              <a:rPr lang="he-IL" dirty="0" smtClean="0"/>
              <a:t> </a:t>
            </a:r>
            <a:r>
              <a:rPr lang="he-IL" dirty="0"/>
              <a:t>מיניה רבי אבא מרב </a:t>
            </a:r>
            <a:r>
              <a:rPr lang="he-IL" dirty="0" err="1" smtClean="0"/>
              <a:t>הונא</a:t>
            </a:r>
            <a:r>
              <a:rPr lang="he-IL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חבל </a:t>
            </a:r>
            <a:r>
              <a:rPr lang="he-IL" dirty="0"/>
              <a:t>המצרי </a:t>
            </a:r>
            <a:r>
              <a:rPr lang="he-IL" dirty="0" smtClean="0"/>
              <a:t>- מהו </a:t>
            </a:r>
            <a:r>
              <a:rPr lang="he-IL" dirty="0"/>
              <a:t>שיעכב </a:t>
            </a:r>
            <a:r>
              <a:rPr lang="he-IL" dirty="0" smtClean="0"/>
              <a:t>בסוטה?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משום </a:t>
            </a:r>
            <a:r>
              <a:rPr lang="he-IL" dirty="0"/>
              <a:t>שלא ישמטו בגדיה מעליה הוא </a:t>
            </a:r>
            <a:r>
              <a:rPr lang="he-IL" dirty="0" smtClean="0"/>
              <a:t>- ובצלצול </a:t>
            </a:r>
            <a:r>
              <a:rPr lang="he-IL" dirty="0"/>
              <a:t>קטן </a:t>
            </a:r>
            <a:r>
              <a:rPr lang="he-IL" dirty="0" err="1"/>
              <a:t>נמי</a:t>
            </a:r>
            <a:r>
              <a:rPr lang="he-IL" dirty="0"/>
              <a:t> </a:t>
            </a:r>
            <a:r>
              <a:rPr lang="he-IL" dirty="0" smtClean="0"/>
              <a:t>סגי,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או </a:t>
            </a:r>
            <a:r>
              <a:rPr lang="he-IL" dirty="0"/>
              <a:t>דילמא משום </a:t>
            </a:r>
            <a:r>
              <a:rPr lang="he-IL" dirty="0" err="1"/>
              <a:t>דאמר</a:t>
            </a:r>
            <a:r>
              <a:rPr lang="he-IL" dirty="0"/>
              <a:t> </a:t>
            </a:r>
            <a:r>
              <a:rPr lang="he-IL" dirty="0" smtClean="0"/>
              <a:t>מר: "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היא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חגרה לו בצלצול לפיכך כהן מביא חבל המצרי וקושר לה למעלה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מדדיה</a:t>
            </a:r>
            <a:r>
              <a:rPr lang="he-IL" dirty="0" smtClean="0"/>
              <a:t>" </a:t>
            </a:r>
            <a:r>
              <a:rPr lang="he-IL" dirty="0"/>
              <a:t>-</a:t>
            </a:r>
            <a:r>
              <a:rPr lang="he-IL" dirty="0" smtClean="0"/>
              <a:t> מעכב.</a:t>
            </a:r>
          </a:p>
          <a:p>
            <a:pPr>
              <a:lnSpc>
                <a:spcPct val="120000"/>
              </a:lnSpc>
            </a:pPr>
            <a:endParaRPr lang="he-IL" sz="700" dirty="0"/>
          </a:p>
          <a:p>
            <a:pPr>
              <a:lnSpc>
                <a:spcPct val="120000"/>
              </a:lnSpc>
            </a:pPr>
            <a:r>
              <a:rPr lang="he-IL" dirty="0" err="1" smtClean="0"/>
              <a:t>א</a:t>
            </a:r>
            <a:r>
              <a:rPr lang="he-IL" dirty="0" err="1"/>
              <a:t>'</a:t>
            </a:r>
            <a:r>
              <a:rPr lang="he-IL" dirty="0" err="1" smtClean="0"/>
              <a:t>'ל</a:t>
            </a:r>
            <a:r>
              <a:rPr lang="he-IL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תניתוה</a:t>
            </a:r>
            <a:r>
              <a:rPr lang="he-IL" dirty="0" smtClean="0"/>
              <a:t>: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ואח''כ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מביא חבל המצרי וקושרו לה למעלה מדדיה כדי שלא ישמטו בגדיה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מעליה.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dirty="0" smtClean="0"/>
              <a:t>וכל </a:t>
            </a:r>
            <a:r>
              <a:rPr lang="he-IL" dirty="0"/>
              <a:t>הרוצה לראות בה יראה </a:t>
            </a:r>
            <a:r>
              <a:rPr lang="he-IL" dirty="0" err="1"/>
              <a:t>וכו</a:t>
            </a:r>
            <a:r>
              <a:rPr lang="he-IL" dirty="0"/>
              <a:t>': </a:t>
            </a: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הא </a:t>
            </a:r>
            <a:r>
              <a:rPr lang="he-IL" dirty="0"/>
              <a:t>גופא </a:t>
            </a:r>
            <a:r>
              <a:rPr lang="he-IL" dirty="0" err="1"/>
              <a:t>קשיא</a:t>
            </a:r>
            <a:r>
              <a:rPr lang="he-IL" dirty="0"/>
              <a:t> </a:t>
            </a: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אמרת </a:t>
            </a:r>
            <a:r>
              <a:rPr lang="he-IL" dirty="0"/>
              <a:t>כל הרוצה לראות בה רואה </a:t>
            </a:r>
            <a:r>
              <a:rPr lang="he-IL" dirty="0" err="1"/>
              <a:t>אלמא</a:t>
            </a:r>
            <a:r>
              <a:rPr lang="he-IL" dirty="0"/>
              <a:t> לא שנא גברי ולא שנא נשי </a:t>
            </a: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והדר </a:t>
            </a:r>
            <a:r>
              <a:rPr lang="he-IL" dirty="0"/>
              <a:t>תני כל הנשים מותרות לראותה נשים אין אנשים לא </a:t>
            </a:r>
            <a:endParaRPr lang="he-IL" dirty="0" smtClean="0"/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dirty="0" smtClean="0"/>
              <a:t>אמר </a:t>
            </a:r>
            <a:r>
              <a:rPr lang="he-IL" dirty="0" err="1"/>
              <a:t>אביי</a:t>
            </a:r>
            <a:r>
              <a:rPr lang="he-IL" dirty="0"/>
              <a:t> תרגמה אנשים </a:t>
            </a: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אמר </a:t>
            </a:r>
            <a:r>
              <a:rPr lang="he-IL" dirty="0"/>
              <a:t>ליה </a:t>
            </a:r>
            <a:r>
              <a:rPr lang="he-IL" dirty="0" smtClean="0"/>
              <a:t>רבא: </a:t>
            </a:r>
            <a:r>
              <a:rPr lang="he-IL" dirty="0"/>
              <a:t>והא כל הרוצה לראות בה רואה </a:t>
            </a:r>
            <a:r>
              <a:rPr lang="he-IL" dirty="0" err="1"/>
              <a:t>קתני</a:t>
            </a:r>
            <a:r>
              <a:rPr lang="he-IL" dirty="0"/>
              <a:t> </a:t>
            </a: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אלא </a:t>
            </a:r>
            <a:r>
              <a:rPr lang="he-IL" dirty="0"/>
              <a:t>אמר </a:t>
            </a:r>
            <a:r>
              <a:rPr lang="he-IL" dirty="0" smtClean="0"/>
              <a:t>רבא: </a:t>
            </a:r>
            <a:r>
              <a:rPr lang="he-IL" dirty="0"/>
              <a:t>כל הרוצה לראות בה רואה לא שנא גברי ולא שנא נשי ונשים חייבות לראותה שנאמר {יחזקאל </a:t>
            </a:r>
            <a:r>
              <a:rPr lang="he-IL" dirty="0" err="1"/>
              <a:t>כג</a:t>
            </a:r>
            <a:r>
              <a:rPr lang="he-IL" dirty="0"/>
              <a:t>-מח} ונוסרו כל הנשים ולא תעשינה </a:t>
            </a:r>
            <a:r>
              <a:rPr lang="he-IL" dirty="0" err="1"/>
              <a:t>כזמתכנה</a:t>
            </a:r>
            <a:r>
              <a:rPr lang="he-IL" dirty="0" smtClean="0"/>
              <a:t>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496" y="35332"/>
            <a:ext cx="15841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ח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הסבר מלבני מעוגל 5"/>
          <p:cNvSpPr/>
          <p:nvPr/>
        </p:nvSpPr>
        <p:spPr>
          <a:xfrm>
            <a:off x="971600" y="406307"/>
            <a:ext cx="7632848" cy="3271893"/>
          </a:xfrm>
          <a:prstGeom prst="wedgeRoundRectCallout">
            <a:avLst>
              <a:gd name="adj1" fmla="val 52021"/>
              <a:gd name="adj2" fmla="val 36821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b="1" dirty="0" smtClean="0">
                <a:solidFill>
                  <a:schemeClr val="tx1"/>
                </a:solidFill>
              </a:rPr>
              <a:t>משנה דף ז </a:t>
            </a:r>
            <a:r>
              <a:rPr lang="he-IL" sz="1400" b="1" dirty="0" smtClean="0">
                <a:solidFill>
                  <a:schemeClr val="tx1"/>
                </a:solidFill>
              </a:rPr>
              <a:t>עמוד </a:t>
            </a:r>
            <a:r>
              <a:rPr lang="he-IL" sz="1400" b="1" dirty="0" smtClean="0">
                <a:solidFill>
                  <a:schemeClr val="tx1"/>
                </a:solidFill>
              </a:rPr>
              <a:t>א - דף ז עמוד ב:</a:t>
            </a:r>
            <a:endParaRPr lang="he-IL" sz="1400" b="1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היו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מעלין אותה לבית דין הגדול שבירושלים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ומאיימין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עליה כדרך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שמאיימין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על עדי נפשות ואומר לה בתי הרבה יין עושה הרבה שחוק עושה הרבה ילדות עושה הרבה שכנים הרעים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עושין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עשי לשמו הגדול שנכתב בקדושה שלא ימחה על המים ואומר לפניה דברים שאינם כדי לשומען היא וכל משפחת בית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אביה.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אם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אמרה טמאה אני שוברת כתובתה ויוצאת.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ואם אמרה טהורה אני מעלין אותה לשער המזרח שעל פתח שער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נקנור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ששם משקין את הסוטות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ומטהרין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את היולדות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ומטהרין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את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המצורעין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וכהן אוחז בבגדיה אם נקרעו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נקרעו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ואם נפרמו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נפרמו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עד שהוא מגלה את לבה וסותר את שערה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, רבי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יהודה אומר אם היה לבה נאה לא היה מגלהו ואם היה שערה נאה לא היה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סותר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היתה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מתכסה בלבנים מכסה בשחורים היה עליה כלי זהב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וקטליאות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נזמים וטבעות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מעבירין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ממנה כדי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לנוולה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400" dirty="0">
                <a:solidFill>
                  <a:srgbClr val="FF0000"/>
                </a:solidFill>
              </a:rPr>
              <a:t>ואחר </a:t>
            </a:r>
            <a:r>
              <a:rPr lang="he-IL" sz="1400" dirty="0">
                <a:solidFill>
                  <a:srgbClr val="FF0000"/>
                </a:solidFill>
              </a:rPr>
              <a:t>כך מביא חבל מצרי וקושרו למעלה </a:t>
            </a:r>
            <a:r>
              <a:rPr lang="he-IL" sz="1400" dirty="0" smtClean="0">
                <a:solidFill>
                  <a:srgbClr val="FF0000"/>
                </a:solidFill>
              </a:rPr>
              <a:t>מדדיה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וכל הרוצה לראות בא לראות חוץ מעבדיה ושפחותיה מפני שלבה גס 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בהן.</a:t>
            </a: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וכל הנשים מותרות לראותה שנאמר 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ונוסרו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כל הנשים ולא תעשינה </a:t>
            </a:r>
            <a:r>
              <a:rPr lang="he-IL" sz="1400" dirty="0" err="1" smtClean="0">
                <a:solidFill>
                  <a:schemeClr val="accent6">
                    <a:lumMod val="50000"/>
                  </a:schemeClr>
                </a:solidFill>
              </a:rPr>
              <a:t>כזמתכנה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he-IL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56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5368" y="2884000"/>
            <a:ext cx="8064896" cy="389645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 smtClean="0"/>
              <a:t>וכל </a:t>
            </a:r>
            <a:r>
              <a:rPr lang="he-IL" dirty="0"/>
              <a:t>הרוצה לראות בה יראה </a:t>
            </a:r>
            <a:r>
              <a:rPr lang="he-IL" dirty="0" err="1"/>
              <a:t>וכו</a:t>
            </a:r>
            <a:r>
              <a:rPr lang="he-IL" dirty="0"/>
              <a:t>': </a:t>
            </a:r>
            <a:endParaRPr lang="he-IL" dirty="0" smtClean="0"/>
          </a:p>
          <a:p>
            <a:pPr>
              <a:lnSpc>
                <a:spcPct val="120000"/>
              </a:lnSpc>
            </a:pPr>
            <a:endParaRPr lang="he-IL" sz="1400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הא </a:t>
            </a:r>
            <a:r>
              <a:rPr lang="he-IL" dirty="0"/>
              <a:t>גופא </a:t>
            </a:r>
            <a:r>
              <a:rPr lang="he-IL" dirty="0" err="1" smtClean="0"/>
              <a:t>קשיא</a:t>
            </a:r>
            <a:r>
              <a:rPr lang="he-IL" dirty="0" smtClean="0"/>
              <a:t> -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אמרת "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כל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הרוצה לראות בה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רואה</a:t>
            </a:r>
            <a:r>
              <a:rPr lang="he-IL" dirty="0" smtClean="0"/>
              <a:t>" - </a:t>
            </a:r>
            <a:r>
              <a:rPr lang="he-IL" dirty="0" err="1" smtClean="0"/>
              <a:t>אלמא</a:t>
            </a:r>
            <a:r>
              <a:rPr lang="he-IL" dirty="0" smtClean="0"/>
              <a:t> </a:t>
            </a:r>
            <a:r>
              <a:rPr lang="he-IL" dirty="0"/>
              <a:t>לא שנא </a:t>
            </a:r>
            <a:r>
              <a:rPr lang="he-IL" dirty="0" smtClean="0"/>
              <a:t>גברי, </a:t>
            </a:r>
            <a:r>
              <a:rPr lang="he-IL" dirty="0"/>
              <a:t>ולא שנא </a:t>
            </a:r>
            <a:r>
              <a:rPr lang="he-IL" dirty="0" smtClean="0"/>
              <a:t>נשי,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והדר </a:t>
            </a:r>
            <a:r>
              <a:rPr lang="he-IL" dirty="0"/>
              <a:t>תני </a:t>
            </a:r>
            <a:r>
              <a:rPr lang="he-IL" dirty="0" smtClean="0"/>
              <a:t>"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כל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הנשים מותרות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לראותה</a:t>
            </a:r>
            <a:r>
              <a:rPr lang="he-IL" dirty="0" smtClean="0"/>
              <a:t>" - נשים אין, </a:t>
            </a:r>
            <a:r>
              <a:rPr lang="he-IL" dirty="0"/>
              <a:t>אנשים </a:t>
            </a:r>
            <a:r>
              <a:rPr lang="he-IL" dirty="0" smtClean="0"/>
              <a:t>לא!</a:t>
            </a:r>
          </a:p>
          <a:p>
            <a:pPr>
              <a:lnSpc>
                <a:spcPct val="120000"/>
              </a:lnSpc>
            </a:pPr>
            <a:endParaRPr lang="he-IL" sz="1400" dirty="0"/>
          </a:p>
          <a:p>
            <a:pPr>
              <a:lnSpc>
                <a:spcPct val="120000"/>
              </a:lnSpc>
            </a:pPr>
            <a:r>
              <a:rPr lang="he-IL" dirty="0" smtClean="0"/>
              <a:t>אמר </a:t>
            </a:r>
            <a:r>
              <a:rPr lang="he-IL" dirty="0" err="1" smtClean="0"/>
              <a:t>אביי</a:t>
            </a:r>
            <a:r>
              <a:rPr lang="he-IL" dirty="0" smtClean="0"/>
              <a:t>: </a:t>
            </a:r>
            <a:r>
              <a:rPr lang="he-IL" dirty="0"/>
              <a:t>תרגמה </a:t>
            </a:r>
            <a:r>
              <a:rPr lang="he-IL" dirty="0" smtClean="0"/>
              <a:t>אנשים.</a:t>
            </a:r>
          </a:p>
          <a:p>
            <a:pPr>
              <a:lnSpc>
                <a:spcPct val="120000"/>
              </a:lnSpc>
            </a:pPr>
            <a:endParaRPr lang="he-IL" sz="1400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אמר </a:t>
            </a:r>
            <a:r>
              <a:rPr lang="he-IL" dirty="0"/>
              <a:t>ליה </a:t>
            </a:r>
            <a:r>
              <a:rPr lang="he-IL" dirty="0" smtClean="0"/>
              <a:t>רבא: </a:t>
            </a:r>
            <a:r>
              <a:rPr lang="he-IL" dirty="0"/>
              <a:t>והא </a:t>
            </a:r>
            <a:r>
              <a:rPr lang="he-IL" dirty="0" smtClean="0"/>
              <a:t>"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כל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הרוצה לראות בה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רואה</a:t>
            </a:r>
            <a:r>
              <a:rPr lang="he-IL" dirty="0" smtClean="0"/>
              <a:t>" </a:t>
            </a:r>
            <a:r>
              <a:rPr lang="he-IL" dirty="0" err="1" smtClean="0"/>
              <a:t>קתני</a:t>
            </a:r>
            <a:r>
              <a:rPr lang="he-IL" dirty="0" smtClean="0"/>
              <a:t>!</a:t>
            </a:r>
            <a:endParaRPr lang="he-IL" dirty="0" smtClean="0"/>
          </a:p>
          <a:p>
            <a:pPr>
              <a:lnSpc>
                <a:spcPct val="120000"/>
              </a:lnSpc>
            </a:pPr>
            <a:endParaRPr lang="he-IL" sz="1400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אלא </a:t>
            </a:r>
            <a:r>
              <a:rPr lang="he-IL" dirty="0"/>
              <a:t>אמר </a:t>
            </a:r>
            <a:r>
              <a:rPr lang="he-IL" dirty="0" smtClean="0"/>
              <a:t>רבא: </a:t>
            </a:r>
            <a:r>
              <a:rPr lang="he-IL" dirty="0"/>
              <a:t>כל הרוצה לראות בה רואה </a:t>
            </a:r>
            <a:r>
              <a:rPr lang="he-IL" dirty="0" smtClean="0"/>
              <a:t>- לא </a:t>
            </a:r>
            <a:r>
              <a:rPr lang="he-IL" dirty="0"/>
              <a:t>שנא גברי ולא שנא </a:t>
            </a:r>
            <a:r>
              <a:rPr lang="he-IL" dirty="0" smtClean="0"/>
              <a:t>נשי, </a:t>
            </a:r>
            <a:r>
              <a:rPr lang="he-IL" dirty="0"/>
              <a:t>ונשים חייבות לראותה שנאמר "</a:t>
            </a:r>
            <a:r>
              <a:rPr lang="he-IL" dirty="0" smtClean="0"/>
              <a:t>ונוסרו </a:t>
            </a:r>
            <a:r>
              <a:rPr lang="he-IL" dirty="0"/>
              <a:t>כל הנשים ולא תעשינה </a:t>
            </a:r>
            <a:r>
              <a:rPr lang="he-IL" dirty="0" err="1" smtClean="0"/>
              <a:t>כזמתכנה</a:t>
            </a:r>
            <a:r>
              <a:rPr lang="he-IL" dirty="0" smtClean="0"/>
              <a:t>".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496" y="35332"/>
            <a:ext cx="15841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ח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הסבר מלבני מעוגל 5"/>
          <p:cNvSpPr/>
          <p:nvPr/>
        </p:nvSpPr>
        <p:spPr>
          <a:xfrm>
            <a:off x="971600" y="462555"/>
            <a:ext cx="7632848" cy="2191773"/>
          </a:xfrm>
          <a:prstGeom prst="wedgeRoundRectCallout">
            <a:avLst>
              <a:gd name="adj1" fmla="val 52021"/>
              <a:gd name="adj2" fmla="val 36821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b="1" dirty="0" smtClean="0">
                <a:solidFill>
                  <a:schemeClr val="tx1"/>
                </a:solidFill>
              </a:rPr>
              <a:t>משנה דף ז </a:t>
            </a:r>
            <a:r>
              <a:rPr lang="he-IL" sz="1400" b="1" dirty="0" smtClean="0">
                <a:solidFill>
                  <a:schemeClr val="tx1"/>
                </a:solidFill>
              </a:rPr>
              <a:t>עמוד </a:t>
            </a:r>
            <a:r>
              <a:rPr lang="he-IL" sz="1400" b="1" dirty="0" smtClean="0">
                <a:solidFill>
                  <a:schemeClr val="tx1"/>
                </a:solidFill>
              </a:rPr>
              <a:t>א - דף ז עמוד ב:</a:t>
            </a:r>
            <a:endParaRPr lang="he-IL" sz="1400" b="1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... ואם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אמרה טהורה אני מעלין אותה לשער המזרח שעל פתח שער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נקנור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ששם משקין את הסוטות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ומטהרין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את היולדות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ומטהרין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את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המצורעין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וכהן אוחז בבגדיה אם נקרעו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נקרעו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ואם נפרמו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נפרמו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עד שהוא מגלה את לבה וסותר את שערה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, רבי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יהודה אומר אם היה לבה נאה לא היה מגלהו ואם היה שערה נאה לא היה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סותר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היתה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מתכסה בלבנים מכסה בשחורים היה עליה כלי זהב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וקטליאות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נזמים וטבעות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מעבירין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ממנה כדי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לנוולה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ואחר כך מביא חבל מצרי וקושרו למעלה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מדדיה.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400" dirty="0">
                <a:solidFill>
                  <a:srgbClr val="FF0000"/>
                </a:solidFill>
              </a:rPr>
              <a:t>וכל הרוצה לראות בא לראות חוץ מעבדיה ושפחותיה מפני שלבה גס </a:t>
            </a:r>
            <a:r>
              <a:rPr lang="he-IL" sz="1400" dirty="0" smtClean="0">
                <a:solidFill>
                  <a:srgbClr val="FF0000"/>
                </a:solidFill>
              </a:rPr>
              <a:t>בהן.</a:t>
            </a: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rgbClr val="FF0000"/>
                </a:solidFill>
              </a:rPr>
              <a:t> </a:t>
            </a:r>
            <a:r>
              <a:rPr lang="he-IL" sz="1400" dirty="0">
                <a:solidFill>
                  <a:srgbClr val="FF0000"/>
                </a:solidFill>
              </a:rPr>
              <a:t>וכל הנשים מותרות לראותה שנאמר </a:t>
            </a:r>
            <a:r>
              <a:rPr lang="he-IL" sz="1400" dirty="0" smtClean="0">
                <a:solidFill>
                  <a:srgbClr val="FF0000"/>
                </a:solidFill>
              </a:rPr>
              <a:t>ונוסרו </a:t>
            </a:r>
            <a:r>
              <a:rPr lang="he-IL" sz="1400" dirty="0">
                <a:solidFill>
                  <a:srgbClr val="FF0000"/>
                </a:solidFill>
              </a:rPr>
              <a:t>כל הנשים ולא תעשינה </a:t>
            </a:r>
            <a:r>
              <a:rPr lang="he-IL" sz="1400" dirty="0" err="1" smtClean="0">
                <a:solidFill>
                  <a:srgbClr val="FF0000"/>
                </a:solidFill>
              </a:rPr>
              <a:t>כזמתכנה</a:t>
            </a:r>
            <a:r>
              <a:rPr lang="he-IL" sz="1400" dirty="0" smtClean="0">
                <a:solidFill>
                  <a:srgbClr val="FF0000"/>
                </a:solidFill>
              </a:rPr>
              <a:t>.</a:t>
            </a:r>
            <a:endParaRPr lang="he-IL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84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8498" y="213427"/>
            <a:ext cx="8064896" cy="64817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b="1" dirty="0" smtClean="0"/>
              <a:t>משנה</a:t>
            </a:r>
          </a:p>
          <a:p>
            <a:pPr>
              <a:lnSpc>
                <a:spcPct val="120000"/>
              </a:lnSpc>
            </a:pP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במדה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שאדם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מודד,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בה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מודדין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לו: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היא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קשטה את עצמה לעבירה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- המקום </a:t>
            </a:r>
            <a:r>
              <a:rPr lang="he-IL" dirty="0" err="1" smtClean="0">
                <a:solidFill>
                  <a:schemeClr val="accent6">
                    <a:lumMod val="50000"/>
                  </a:schemeClr>
                </a:solidFill>
              </a:rPr>
              <a:t>נוולה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he-IL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היא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גלתה את עצמה לעבירה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- המקום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גלה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עליה.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בירך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התחילה בעבירה תחילה ואחר כך הבטן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- לפיכך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תלקה הירך תחילה ואחר כך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הבטן, ושאר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כל הגוף לא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פלט.</a:t>
            </a:r>
            <a:endParaRPr lang="he-IL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00" dirty="0"/>
              <a:t/>
            </a:r>
            <a:br>
              <a:rPr lang="he-IL" sz="1500" dirty="0"/>
            </a:br>
            <a:r>
              <a:rPr lang="he-IL" b="1" dirty="0" smtClean="0"/>
              <a:t>גמרא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אמר </a:t>
            </a:r>
            <a:r>
              <a:rPr lang="he-IL" dirty="0"/>
              <a:t>רב </a:t>
            </a:r>
            <a:r>
              <a:rPr lang="he-IL" dirty="0" smtClean="0"/>
              <a:t>יוסף: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אף </a:t>
            </a:r>
            <a:r>
              <a:rPr lang="he-IL" dirty="0"/>
              <a:t>על גב </a:t>
            </a:r>
            <a:r>
              <a:rPr lang="he-IL" dirty="0" err="1"/>
              <a:t>דמדה</a:t>
            </a:r>
            <a:r>
              <a:rPr lang="he-IL" dirty="0"/>
              <a:t> </a:t>
            </a:r>
            <a:r>
              <a:rPr lang="he-IL" dirty="0" smtClean="0"/>
              <a:t>בטילה, </a:t>
            </a:r>
            <a:r>
              <a:rPr lang="he-IL" dirty="0" err="1" smtClean="0"/>
              <a:t>במדה</a:t>
            </a:r>
            <a:r>
              <a:rPr lang="he-IL" dirty="0" smtClean="0"/>
              <a:t> </a:t>
            </a:r>
            <a:r>
              <a:rPr lang="he-IL" dirty="0"/>
              <a:t>לא </a:t>
            </a:r>
            <a:r>
              <a:rPr lang="he-IL" dirty="0" smtClean="0"/>
              <a:t>בטיל,</a:t>
            </a:r>
          </a:p>
          <a:p>
            <a:pPr>
              <a:lnSpc>
                <a:spcPct val="120000"/>
              </a:lnSpc>
            </a:pP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dirty="0" err="1" smtClean="0"/>
              <a:t>דאמר</a:t>
            </a:r>
            <a:r>
              <a:rPr lang="he-IL" dirty="0" smtClean="0"/>
              <a:t> </a:t>
            </a:r>
            <a:r>
              <a:rPr lang="he-IL" dirty="0"/>
              <a:t>רב </a:t>
            </a:r>
            <a:r>
              <a:rPr lang="he-IL" dirty="0" smtClean="0"/>
              <a:t>יוסף, </a:t>
            </a:r>
            <a:r>
              <a:rPr lang="he-IL" dirty="0"/>
              <a:t>וכן תני ר' </a:t>
            </a:r>
            <a:r>
              <a:rPr lang="he-IL" dirty="0" err="1" smtClean="0"/>
              <a:t>חייא</a:t>
            </a:r>
            <a:r>
              <a:rPr lang="he-IL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מיום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שחרב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בהמ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'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'ק,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אע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''פ שבטלה </a:t>
            </a:r>
            <a:r>
              <a:rPr lang="he-IL" dirty="0" err="1" smtClean="0">
                <a:solidFill>
                  <a:schemeClr val="accent6">
                    <a:lumMod val="50000"/>
                  </a:schemeClr>
                </a:solidFill>
              </a:rPr>
              <a:t>סנהדרי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ארבע מיתות לא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בטלו.</a:t>
            </a:r>
            <a:endParaRPr lang="he-IL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he-IL" sz="300" dirty="0"/>
          </a:p>
          <a:p>
            <a:pPr>
              <a:lnSpc>
                <a:spcPct val="120000"/>
              </a:lnSpc>
            </a:pPr>
            <a:r>
              <a:rPr lang="he-IL" dirty="0" smtClean="0"/>
              <a:t>והא בטלו!</a:t>
            </a:r>
          </a:p>
          <a:p>
            <a:pPr>
              <a:lnSpc>
                <a:spcPct val="120000"/>
              </a:lnSpc>
            </a:pPr>
            <a:endParaRPr lang="he-IL" sz="300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אלא </a:t>
            </a:r>
            <a:r>
              <a:rPr lang="he-IL" dirty="0"/>
              <a:t>דין ארבע מיתות לא בטלו -</a:t>
            </a: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מי </a:t>
            </a:r>
            <a:r>
              <a:rPr lang="he-IL" dirty="0"/>
              <a:t>שנתחייב סקילה </a:t>
            </a:r>
            <a:r>
              <a:rPr lang="he-IL" dirty="0" smtClean="0"/>
              <a:t>- או </a:t>
            </a:r>
            <a:r>
              <a:rPr lang="he-IL" dirty="0"/>
              <a:t>נופל מן הגג או חיה </a:t>
            </a:r>
            <a:r>
              <a:rPr lang="he-IL" dirty="0" err="1" smtClean="0"/>
              <a:t>דורסתו</a:t>
            </a:r>
            <a:r>
              <a:rPr lang="he-IL" dirty="0" smtClean="0"/>
              <a:t>,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מי </a:t>
            </a:r>
            <a:r>
              <a:rPr lang="he-IL" dirty="0"/>
              <a:t>שנתחייב שריפה </a:t>
            </a:r>
            <a:r>
              <a:rPr lang="he-IL" dirty="0" smtClean="0"/>
              <a:t>- או </a:t>
            </a:r>
            <a:r>
              <a:rPr lang="he-IL" dirty="0"/>
              <a:t>נופל בדליקה או נחש </a:t>
            </a:r>
            <a:r>
              <a:rPr lang="he-IL" dirty="0" smtClean="0"/>
              <a:t>מכישו,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מי </a:t>
            </a:r>
            <a:r>
              <a:rPr lang="he-IL" dirty="0"/>
              <a:t>שנתחייב הריגה </a:t>
            </a:r>
            <a:r>
              <a:rPr lang="he-IL" dirty="0" smtClean="0"/>
              <a:t>- או </a:t>
            </a:r>
            <a:r>
              <a:rPr lang="he-IL" dirty="0"/>
              <a:t>נמסר למלכות או </a:t>
            </a:r>
            <a:r>
              <a:rPr lang="he-IL" dirty="0" err="1"/>
              <a:t>ליסטין</a:t>
            </a:r>
            <a:r>
              <a:rPr lang="he-IL" dirty="0"/>
              <a:t> באין </a:t>
            </a:r>
            <a:r>
              <a:rPr lang="he-IL" dirty="0" smtClean="0"/>
              <a:t>עליו,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מי </a:t>
            </a:r>
            <a:r>
              <a:rPr lang="he-IL" dirty="0"/>
              <a:t>שנתחייב חניקה </a:t>
            </a:r>
            <a:r>
              <a:rPr lang="he-IL" dirty="0" smtClean="0"/>
              <a:t>- או </a:t>
            </a:r>
            <a:r>
              <a:rPr lang="he-IL" dirty="0"/>
              <a:t>טובע בנהר או מת </a:t>
            </a:r>
            <a:r>
              <a:rPr lang="he-IL" dirty="0" err="1" smtClean="0"/>
              <a:t>בסרונכי</a:t>
            </a:r>
            <a:r>
              <a:rPr lang="he-IL" dirty="0" smtClean="0"/>
              <a:t>.</a:t>
            </a:r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5496" y="35332"/>
            <a:ext cx="15841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ח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38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4772" y="1282828"/>
            <a:ext cx="8568952" cy="52168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b="1" dirty="0" smtClean="0">
                <a:solidFill>
                  <a:schemeClr val="accent2">
                    <a:lumMod val="75000"/>
                  </a:schemeClr>
                </a:solidFill>
              </a:rPr>
              <a:t>שיעור דף יומי אונליין</a:t>
            </a:r>
          </a:p>
          <a:p>
            <a:pPr algn="ctr"/>
            <a:endParaRPr lang="he-IL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מתקיים בשעה 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21:00-21:40 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בימים א-ה</a:t>
            </a: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800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1100" dirty="0">
              <a:solidFill>
                <a:prstClr val="black"/>
              </a:solidFill>
            </a:endParaRPr>
          </a:p>
          <a:p>
            <a:pPr lvl="0" algn="ctr"/>
            <a:r>
              <a:rPr lang="he-IL" dirty="0" smtClean="0">
                <a:solidFill>
                  <a:prstClr val="black"/>
                </a:solidFill>
              </a:rPr>
              <a:t>לסיוע טכני ולהקדשת </a:t>
            </a:r>
            <a:r>
              <a:rPr lang="he-IL" dirty="0">
                <a:solidFill>
                  <a:prstClr val="black"/>
                </a:solidFill>
              </a:rPr>
              <a:t>שיעורים:</a:t>
            </a:r>
            <a:r>
              <a:rPr lang="en-US" dirty="0">
                <a:solidFill>
                  <a:prstClr val="black"/>
                </a:solidFill>
                <a:hlinkClick r:id="rId3"/>
              </a:rPr>
              <a:t>daf-yomi@daf-yomi.com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44408" y="3313692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44408" y="3841884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44408" y="4393812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259802"/>
              </p:ext>
            </p:extLst>
          </p:nvPr>
        </p:nvGraphicFramePr>
        <p:xfrm>
          <a:off x="1115616" y="2984209"/>
          <a:ext cx="6912769" cy="2879208"/>
        </p:xfrm>
        <a:graphic>
          <a:graphicData uri="http://schemas.openxmlformats.org/drawingml/2006/table">
            <a:tbl>
              <a:tblPr rtl="1" firstRow="1" firstCol="1" bandRow="1"/>
              <a:tblGrid>
                <a:gridCol w="1420354"/>
                <a:gridCol w="3909827"/>
                <a:gridCol w="1582588"/>
              </a:tblGrid>
              <a:tr h="30834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תוכן השיעור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מגיד השיעור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א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(י"ט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חשון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ו ע"א (משנה) - ז ע"א (משנה)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שמואל נבון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ב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(כ' חשון</a:t>
                      </a:r>
                      <a:r>
                        <a:rPr lang="he-IL" sz="15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ז ע"א (משנה) - ז ע"ב (שורה אחרונה)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שמואל נבון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ג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(כ"א חשון)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ז ע"ב (שורה אחרונה) - ח ע"ב (6 שורות</a:t>
                      </a:r>
                      <a:r>
                        <a:rPr lang="he-IL" sz="15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מלמטה)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הראל שפירא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יום ד (כ"ב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חשון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ח ע"ב (6 שורות מלמטה) - י ע"א (שורה 2)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דובי שחור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251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יום ה (כ"ג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5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חשון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י ע"א (שורה 2) - יא ע"א (שורה ראשונה)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הראל שפירא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261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4772" y="116632"/>
            <a:ext cx="8568952" cy="63186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30000"/>
              </a:lnSpc>
            </a:pPr>
            <a:endParaRPr lang="he-IL" sz="1400" b="1" dirty="0" smtClean="0">
              <a:solidFill>
                <a:schemeClr val="accent2"/>
              </a:solidFill>
            </a:endParaRPr>
          </a:p>
          <a:p>
            <a:pPr lvl="0">
              <a:lnSpc>
                <a:spcPct val="130000"/>
              </a:lnSpc>
            </a:pPr>
            <a:r>
              <a:rPr lang="he-IL" sz="2800" b="1" dirty="0" smtClean="0">
                <a:solidFill>
                  <a:schemeClr val="accent2"/>
                </a:solidFill>
              </a:rPr>
              <a:t>להתראות </a:t>
            </a:r>
            <a:r>
              <a:rPr lang="he-IL" sz="2800" b="1" dirty="0" smtClean="0">
                <a:solidFill>
                  <a:schemeClr val="accent2"/>
                </a:solidFill>
              </a:rPr>
              <a:t>מחר</a:t>
            </a:r>
            <a:r>
              <a:rPr lang="he-IL" sz="2800" b="1" dirty="0" smtClean="0">
                <a:solidFill>
                  <a:schemeClr val="accent2"/>
                </a:solidFill>
              </a:rPr>
              <a:t> </a:t>
            </a:r>
            <a:r>
              <a:rPr lang="he-IL" sz="2800" b="1" dirty="0" smtClean="0">
                <a:solidFill>
                  <a:schemeClr val="accent2"/>
                </a:solidFill>
              </a:rPr>
              <a:t>בשיעור הבא</a:t>
            </a:r>
            <a:endParaRPr lang="he-IL" sz="2000" dirty="0">
              <a:solidFill>
                <a:prstClr val="black"/>
              </a:solidFill>
            </a:endParaRPr>
          </a:p>
          <a:p>
            <a:pPr lvl="0">
              <a:lnSpc>
                <a:spcPct val="130000"/>
              </a:lnSpc>
            </a:pPr>
            <a:endParaRPr lang="he-IL" sz="2000" dirty="0" smtClean="0">
              <a:solidFill>
                <a:prstClr val="black"/>
              </a:solidFill>
            </a:endParaRPr>
          </a:p>
          <a:p>
            <a:pPr lvl="0">
              <a:lnSpc>
                <a:spcPct val="130000"/>
              </a:lnSpc>
            </a:pPr>
            <a:r>
              <a:rPr lang="he-IL" sz="2000" dirty="0" smtClean="0">
                <a:solidFill>
                  <a:prstClr val="black"/>
                </a:solidFill>
              </a:rPr>
              <a:t>לידיעתכם</a:t>
            </a:r>
            <a:r>
              <a:rPr lang="he-IL" sz="2000" dirty="0">
                <a:solidFill>
                  <a:prstClr val="black"/>
                </a:solidFill>
              </a:rPr>
              <a:t>:</a:t>
            </a:r>
          </a:p>
          <a:p>
            <a:pPr lvl="0">
              <a:lnSpc>
                <a:spcPct val="130000"/>
              </a:lnSpc>
            </a:pPr>
            <a:r>
              <a:rPr lang="he-IL" sz="2000" dirty="0">
                <a:solidFill>
                  <a:prstClr val="black"/>
                </a:solidFill>
              </a:rPr>
              <a:t>שיעורי האונליין מוקלטים וזמינים </a:t>
            </a:r>
            <a:r>
              <a:rPr lang="he-IL" sz="2000" dirty="0" err="1">
                <a:solidFill>
                  <a:prstClr val="black"/>
                </a:solidFill>
              </a:rPr>
              <a:t>לצפיה</a:t>
            </a:r>
            <a:r>
              <a:rPr lang="he-IL" sz="2000" dirty="0">
                <a:solidFill>
                  <a:prstClr val="black"/>
                </a:solidFill>
              </a:rPr>
              <a:t> חוזרת [החל מעוד </a:t>
            </a:r>
            <a:r>
              <a:rPr lang="he-IL" sz="2000" dirty="0" smtClean="0">
                <a:solidFill>
                  <a:prstClr val="black"/>
                </a:solidFill>
              </a:rPr>
              <a:t>שעה] </a:t>
            </a:r>
            <a:r>
              <a:rPr lang="he-IL" sz="2000" dirty="0">
                <a:solidFill>
                  <a:prstClr val="black"/>
                </a:solidFill>
              </a:rPr>
              <a:t>בפורטל הדף היומי (בספריית שיעורי שמע/וידאו</a:t>
            </a:r>
            <a:r>
              <a:rPr lang="he-IL" sz="2000" dirty="0" smtClean="0">
                <a:solidFill>
                  <a:prstClr val="black"/>
                </a:solidFill>
              </a:rPr>
              <a:t>) ובאפליקציה.</a:t>
            </a:r>
          </a:p>
          <a:p>
            <a:pPr lvl="0">
              <a:lnSpc>
                <a:spcPct val="130000"/>
              </a:lnSpc>
            </a:pPr>
            <a:endParaRPr lang="he-IL" sz="2000" dirty="0">
              <a:solidFill>
                <a:prstClr val="black"/>
              </a:solidFill>
            </a:endParaRPr>
          </a:p>
          <a:p>
            <a:pPr algn="ctr"/>
            <a:endParaRPr lang="he-IL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1100" dirty="0">
              <a:solidFill>
                <a:prstClr val="black"/>
              </a:solidFill>
            </a:endParaRPr>
          </a:p>
          <a:p>
            <a:pPr lvl="0" algn="ctr"/>
            <a:endParaRPr lang="he-IL" dirty="0" smtClean="0">
              <a:solidFill>
                <a:prstClr val="black"/>
              </a:solidFill>
            </a:endParaRPr>
          </a:p>
          <a:p>
            <a:pPr lvl="0" algn="ctr"/>
            <a:endParaRPr lang="he-IL" sz="3200" dirty="0">
              <a:solidFill>
                <a:prstClr val="black"/>
              </a:solidFill>
            </a:endParaRPr>
          </a:p>
          <a:p>
            <a:pPr lvl="0" algn="ctr"/>
            <a:endParaRPr lang="he-IL" sz="1600" dirty="0" smtClean="0">
              <a:solidFill>
                <a:prstClr val="black"/>
              </a:solidFill>
            </a:endParaRPr>
          </a:p>
          <a:p>
            <a:pPr lvl="0" algn="ctr"/>
            <a:r>
              <a:rPr lang="he-IL" sz="2300" b="1" dirty="0">
                <a:solidFill>
                  <a:srgbClr val="EEECE1">
                    <a:lumMod val="50000"/>
                  </a:srgbClr>
                </a:solidFill>
              </a:rPr>
              <a:t>השיעור היום הוקדש </a:t>
            </a:r>
            <a:r>
              <a:rPr lang="he-IL" sz="2300" b="1" dirty="0" smtClean="0">
                <a:solidFill>
                  <a:srgbClr val="EEECE1">
                    <a:lumMod val="50000"/>
                  </a:srgbClr>
                </a:solidFill>
              </a:rPr>
              <a:t>לרפואת אלעד צפריר בן דנה</a:t>
            </a:r>
            <a:endParaRPr lang="he-IL" sz="2300" b="1" dirty="0">
              <a:solidFill>
                <a:srgbClr val="EEECE1">
                  <a:lumMod val="50000"/>
                </a:srgbClr>
              </a:solidFill>
            </a:endParaRPr>
          </a:p>
          <a:p>
            <a:pPr lvl="0" algn="ctr"/>
            <a:endParaRPr lang="he-IL" sz="1600" dirty="0">
              <a:solidFill>
                <a:prstClr val="black"/>
              </a:solidFill>
            </a:endParaRPr>
          </a:p>
          <a:p>
            <a:pPr lvl="0" algn="ctr"/>
            <a:r>
              <a:rPr lang="he-IL" dirty="0" smtClean="0">
                <a:solidFill>
                  <a:prstClr val="black"/>
                </a:solidFill>
              </a:rPr>
              <a:t>לסיוע טכני ולהקדשת </a:t>
            </a:r>
            <a:r>
              <a:rPr lang="he-IL" dirty="0">
                <a:solidFill>
                  <a:prstClr val="black"/>
                </a:solidFill>
              </a:rPr>
              <a:t>שיעורים:</a:t>
            </a:r>
            <a:r>
              <a:rPr lang="en-US" dirty="0">
                <a:solidFill>
                  <a:prstClr val="black"/>
                </a:solidFill>
                <a:hlinkClick r:id="rId2"/>
              </a:rPr>
              <a:t>daf-yomi@daf-yomi.com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2760794"/>
            <a:ext cx="6624736" cy="1964350"/>
          </a:xfrm>
          <a:prstGeom prst="rect">
            <a:avLst/>
          </a:prstGeom>
        </p:spPr>
      </p:pic>
      <p:cxnSp>
        <p:nvCxnSpPr>
          <p:cNvPr id="6" name="מחבר חץ ישר 5"/>
          <p:cNvCxnSpPr/>
          <p:nvPr/>
        </p:nvCxnSpPr>
        <p:spPr>
          <a:xfrm flipH="1">
            <a:off x="6444208" y="2492896"/>
            <a:ext cx="648072" cy="1728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106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הסבר מלבני מעוגל 4"/>
          <p:cNvSpPr/>
          <p:nvPr/>
        </p:nvSpPr>
        <p:spPr>
          <a:xfrm>
            <a:off x="971600" y="519880"/>
            <a:ext cx="7632848" cy="3271893"/>
          </a:xfrm>
          <a:prstGeom prst="wedgeRoundRectCallout">
            <a:avLst>
              <a:gd name="adj1" fmla="val 52021"/>
              <a:gd name="adj2" fmla="val 36821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b="1" dirty="0" smtClean="0">
                <a:solidFill>
                  <a:schemeClr val="tx1"/>
                </a:solidFill>
              </a:rPr>
              <a:t>משנה דף ז </a:t>
            </a:r>
            <a:r>
              <a:rPr lang="he-IL" sz="1400" b="1" dirty="0" smtClean="0">
                <a:solidFill>
                  <a:schemeClr val="tx1"/>
                </a:solidFill>
              </a:rPr>
              <a:t>עמוד </a:t>
            </a:r>
            <a:r>
              <a:rPr lang="he-IL" sz="1400" b="1" dirty="0" smtClean="0">
                <a:solidFill>
                  <a:schemeClr val="tx1"/>
                </a:solidFill>
              </a:rPr>
              <a:t>א - דף ז עמוד ב:</a:t>
            </a:r>
            <a:endParaRPr lang="he-IL" sz="1400" b="1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היו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מעלין אותה לבית דין הגדול שבירושלים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ומאיימין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עליה כדרך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שמאיימין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על עדי נפשות ואומר לה בתי הרבה יין עושה הרבה שחוק עושה הרבה ילדות עושה הרבה שכנים הרעים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עושין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עשי לשמו הגדול שנכתב בקדושה שלא ימחה על המים ואומר לפניה דברים שאינם כדי לשומען היא וכל משפחת בית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אביה.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אם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אמרה טמאה אני שוברת כתובתה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ויוצאת.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ואם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אמרה טהורה אני מעלין אותה לשער המזרח שעל פתח שער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נקנור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ששם משקין את הסוטות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ומטהרין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את היולדות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ומטהרין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את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המצורעין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וכהן אוחז בבגדיה אם נקרעו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נקרעו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ואם נפרמו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נפרמו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עד שהוא מגלה את לבה וסותר את 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שערה, רבי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יהודה אומר אם היה לבה נאה לא היה מגלהו ואם היה שערה נאה לא היה 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סותר </a:t>
            </a:r>
            <a:r>
              <a:rPr lang="he-IL" sz="1400" dirty="0" err="1" smtClean="0">
                <a:solidFill>
                  <a:schemeClr val="accent6">
                    <a:lumMod val="50000"/>
                  </a:schemeClr>
                </a:solidFill>
              </a:rPr>
              <a:t>היתה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מתכסה בלבנים מכסה בשחורים היה עליה כלי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זהב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וקטליאות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נזמים וטבעות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מעבירין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ממנה כדי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לנוולה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ואחר כך מביא חבל מצרי וקושרו למעלה 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מדדיה.</a:t>
            </a: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וכל הרוצה לראות בא לראות חוץ מעבדיה ושפחותיה מפני שלבה גס 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בהן.</a:t>
            </a: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וכל הנשים מותרות לראותה שנאמר 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ונוסרו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כל הנשים ולא תעשינה </a:t>
            </a:r>
            <a:r>
              <a:rPr lang="he-IL" sz="1400" dirty="0" err="1" smtClean="0">
                <a:solidFill>
                  <a:schemeClr val="accent6">
                    <a:lumMod val="50000"/>
                  </a:schemeClr>
                </a:solidFill>
              </a:rPr>
              <a:t>כזמתכנה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he-IL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36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496" y="35332"/>
            <a:ext cx="288032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ז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עמוד 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ב - דף ח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4052274"/>
            <a:ext cx="8064896" cy="25668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900" dirty="0"/>
              <a:t>ואם אמרה טהורה אני מעלין אותה לשערי מזרח: </a:t>
            </a:r>
            <a:endParaRPr lang="he-IL" sz="1900" dirty="0" smtClean="0"/>
          </a:p>
          <a:p>
            <a:pPr>
              <a:lnSpc>
                <a:spcPct val="120000"/>
              </a:lnSpc>
            </a:pPr>
            <a:endParaRPr lang="he-IL" sz="1100" dirty="0"/>
          </a:p>
          <a:p>
            <a:pPr>
              <a:lnSpc>
                <a:spcPct val="120000"/>
              </a:lnSpc>
            </a:pPr>
            <a:r>
              <a:rPr lang="he-IL" sz="1900" dirty="0" smtClean="0"/>
              <a:t>מעלין אותה? התם קיימא!</a:t>
            </a:r>
          </a:p>
          <a:p>
            <a:pPr>
              <a:lnSpc>
                <a:spcPct val="120000"/>
              </a:lnSpc>
            </a:pPr>
            <a:endParaRPr lang="he-IL" sz="900" dirty="0" smtClean="0"/>
          </a:p>
          <a:p>
            <a:pPr>
              <a:lnSpc>
                <a:spcPct val="120000"/>
              </a:lnSpc>
            </a:pPr>
            <a:r>
              <a:rPr lang="he-IL" sz="1900" dirty="0" err="1" smtClean="0"/>
              <a:t>דמסקינן</a:t>
            </a:r>
            <a:r>
              <a:rPr lang="he-IL" sz="1900" dirty="0" smtClean="0"/>
              <a:t> </a:t>
            </a:r>
            <a:r>
              <a:rPr lang="he-IL" sz="1900" dirty="0"/>
              <a:t>לה </a:t>
            </a:r>
            <a:r>
              <a:rPr lang="he-IL" sz="1900" dirty="0" err="1"/>
              <a:t>ומחתינן</a:t>
            </a:r>
            <a:r>
              <a:rPr lang="he-IL" sz="1900" dirty="0"/>
              <a:t> לה כדי </a:t>
            </a:r>
            <a:r>
              <a:rPr lang="he-IL" sz="1900" dirty="0" smtClean="0"/>
              <a:t>לייגעה, </a:t>
            </a:r>
          </a:p>
          <a:p>
            <a:pPr>
              <a:lnSpc>
                <a:spcPct val="120000"/>
              </a:lnSpc>
            </a:pPr>
            <a:r>
              <a:rPr lang="he-IL" sz="1900" dirty="0" err="1" smtClean="0"/>
              <a:t>דתניא</a:t>
            </a:r>
            <a:r>
              <a:rPr lang="he-IL" sz="1900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sz="1900" dirty="0" smtClean="0">
                <a:solidFill>
                  <a:schemeClr val="accent6">
                    <a:lumMod val="50000"/>
                  </a:schemeClr>
                </a:solidFill>
              </a:rPr>
              <a:t>רבי 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שמעון בן אלעזר </a:t>
            </a:r>
            <a:r>
              <a:rPr lang="he-IL" sz="1900" dirty="0" smtClean="0">
                <a:solidFill>
                  <a:schemeClr val="accent6">
                    <a:lumMod val="50000"/>
                  </a:schemeClr>
                </a:solidFill>
              </a:rPr>
              <a:t>אומר: </a:t>
            </a:r>
          </a:p>
          <a:p>
            <a:pPr>
              <a:lnSpc>
                <a:spcPct val="120000"/>
              </a:lnSpc>
            </a:pPr>
            <a:r>
              <a:rPr lang="he-IL" sz="1900" dirty="0" smtClean="0">
                <a:solidFill>
                  <a:schemeClr val="accent6">
                    <a:lumMod val="50000"/>
                  </a:schemeClr>
                </a:solidFill>
              </a:rPr>
              <a:t>בית 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דין </a:t>
            </a:r>
            <a:r>
              <a:rPr lang="he-IL" sz="1900" dirty="0" err="1">
                <a:solidFill>
                  <a:schemeClr val="accent6">
                    <a:lumMod val="50000"/>
                  </a:schemeClr>
                </a:solidFill>
              </a:rPr>
              <a:t>מסיעין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 את העדים ממקום למקום כדי </a:t>
            </a:r>
            <a:r>
              <a:rPr lang="he-IL" sz="1900" dirty="0" err="1">
                <a:solidFill>
                  <a:schemeClr val="accent6">
                    <a:lumMod val="50000"/>
                  </a:schemeClr>
                </a:solidFill>
              </a:rPr>
              <a:t>שתטרף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 דעתן עליהן ויחזרו 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בהן</a:t>
            </a:r>
            <a:r>
              <a:rPr lang="he-IL" sz="19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he-IL" sz="19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הסבר מלבני מעוגל 4"/>
          <p:cNvSpPr/>
          <p:nvPr/>
        </p:nvSpPr>
        <p:spPr>
          <a:xfrm>
            <a:off x="971600" y="519880"/>
            <a:ext cx="7632848" cy="3271893"/>
          </a:xfrm>
          <a:prstGeom prst="wedgeRoundRectCallout">
            <a:avLst>
              <a:gd name="adj1" fmla="val 52021"/>
              <a:gd name="adj2" fmla="val 36821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b="1" dirty="0" smtClean="0">
                <a:solidFill>
                  <a:schemeClr val="tx1"/>
                </a:solidFill>
              </a:rPr>
              <a:t>משנה דף ז </a:t>
            </a:r>
            <a:r>
              <a:rPr lang="he-IL" sz="1400" b="1" dirty="0" smtClean="0">
                <a:solidFill>
                  <a:schemeClr val="tx1"/>
                </a:solidFill>
              </a:rPr>
              <a:t>עמוד </a:t>
            </a:r>
            <a:r>
              <a:rPr lang="he-IL" sz="1400" b="1" dirty="0" smtClean="0">
                <a:solidFill>
                  <a:schemeClr val="tx1"/>
                </a:solidFill>
              </a:rPr>
              <a:t>א - דף ז עמוד ב:</a:t>
            </a:r>
            <a:endParaRPr lang="he-IL" sz="1400" b="1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rgbClr val="FF0000"/>
                </a:solidFill>
              </a:rPr>
              <a:t>היו </a:t>
            </a:r>
            <a:r>
              <a:rPr lang="he-IL" sz="1400" dirty="0">
                <a:solidFill>
                  <a:srgbClr val="FF0000"/>
                </a:solidFill>
              </a:rPr>
              <a:t>מעלין אותה לבית דין הגדול שבירושלים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ומאיימין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עליה כדרך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שמאיימין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על עדי נפשות ואומר לה בתי הרבה יין עושה הרבה שחוק עושה הרבה ילדות עושה הרבה שכנים הרעים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עושין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עשי לשמו הגדול שנכתב בקדושה שלא ימחה על המים ואומר לפניה דברים שאינם כדי לשומען היא וכל משפחת בית 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אביה. </a:t>
            </a: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אם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אמרה טמאה אני שוברת כתובתה 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ויוצאת.</a:t>
            </a: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rgbClr val="FF0000"/>
                </a:solidFill>
              </a:rPr>
              <a:t>ואם </a:t>
            </a:r>
            <a:r>
              <a:rPr lang="he-IL" sz="1400" dirty="0">
                <a:solidFill>
                  <a:srgbClr val="FF0000"/>
                </a:solidFill>
              </a:rPr>
              <a:t>אמרה טהורה אני מעלין אותה לשער המזרח שעל פתח שער </a:t>
            </a:r>
            <a:r>
              <a:rPr lang="he-IL" sz="1400" dirty="0" err="1">
                <a:solidFill>
                  <a:srgbClr val="FF0000"/>
                </a:solidFill>
              </a:rPr>
              <a:t>נקנור</a:t>
            </a:r>
            <a:r>
              <a:rPr lang="he-IL" sz="1400" dirty="0">
                <a:solidFill>
                  <a:srgbClr val="FF0000"/>
                </a:solidFill>
              </a:rPr>
              <a:t>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ששם משקין את הסוטות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ומטהרין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את היולדות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ומטהרין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את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המצורעין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וכהן אוחז בבגדיה אם נקרעו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נקרעו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ואם נפרמו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נפרמו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עד שהוא מגלה את לבה וסותר את 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שערה, רבי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יהודה אומר אם היה לבה נאה לא היה מגלהו ואם היה שערה נאה לא היה 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סותר </a:t>
            </a:r>
            <a:r>
              <a:rPr lang="he-IL" sz="1400" dirty="0" err="1" smtClean="0">
                <a:solidFill>
                  <a:schemeClr val="accent6">
                    <a:lumMod val="50000"/>
                  </a:schemeClr>
                </a:solidFill>
              </a:rPr>
              <a:t>היתה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מתכסה בלבנים מכסה בשחורים היה עליה כלי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זהב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וקטליאות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נזמים וטבעות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מעבירין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ממנה כדי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לנוולה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ואחר כך מביא חבל מצרי וקושרו למעלה 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מדדיה.</a:t>
            </a: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וכל הרוצה לראות בא לראות חוץ מעבדיה ושפחותיה מפני שלבה גס 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בהן.</a:t>
            </a: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וכל הנשים מותרות לראותה שנאמר 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ונוסרו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כל הנשים ולא תעשינה </a:t>
            </a:r>
            <a:r>
              <a:rPr lang="he-IL" sz="1400" dirty="0" err="1" smtClean="0">
                <a:solidFill>
                  <a:schemeClr val="accent6">
                    <a:lumMod val="50000"/>
                  </a:schemeClr>
                </a:solidFill>
              </a:rPr>
              <a:t>כזמתכנה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he-IL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27700" y="4728457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</a:t>
            </a:r>
            <a:r>
              <a:rPr lang="he-IL" sz="800" dirty="0" smtClean="0"/>
              <a:t>א</a:t>
            </a:r>
            <a:endParaRPr lang="he-IL" sz="800" dirty="0"/>
          </a:p>
        </p:txBody>
      </p:sp>
    </p:spTree>
    <p:extLst>
      <p:ext uri="{BB962C8B-B14F-4D97-AF65-F5344CB8AC3E}">
        <p14:creationId xmlns:p14="http://schemas.microsoft.com/office/powerpoint/2010/main" val="193584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5672" y="404664"/>
            <a:ext cx="8496944" cy="3942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endParaRPr lang="he-IL" dirty="0">
              <a:solidFill>
                <a:srgbClr val="F79646">
                  <a:lumMod val="50000"/>
                </a:srgbClr>
              </a:solidFill>
            </a:endParaRPr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72" y="678241"/>
            <a:ext cx="9019334" cy="5271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55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496" y="35332"/>
            <a:ext cx="288032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ז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עמוד 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ב - דף ח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4052274"/>
            <a:ext cx="8064896" cy="25668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900" dirty="0"/>
              <a:t>ואם אמרה טהורה אני מעלין אותה לשערי מזרח: </a:t>
            </a:r>
            <a:endParaRPr lang="he-IL" sz="1900" dirty="0" smtClean="0"/>
          </a:p>
          <a:p>
            <a:pPr>
              <a:lnSpc>
                <a:spcPct val="120000"/>
              </a:lnSpc>
            </a:pPr>
            <a:endParaRPr lang="he-IL" sz="1100" dirty="0"/>
          </a:p>
          <a:p>
            <a:pPr>
              <a:lnSpc>
                <a:spcPct val="120000"/>
              </a:lnSpc>
            </a:pPr>
            <a:r>
              <a:rPr lang="he-IL" sz="1900" dirty="0" smtClean="0"/>
              <a:t>מעלין אותה? התם קיימא!</a:t>
            </a:r>
          </a:p>
          <a:p>
            <a:pPr>
              <a:lnSpc>
                <a:spcPct val="120000"/>
              </a:lnSpc>
            </a:pPr>
            <a:endParaRPr lang="he-IL" sz="900" dirty="0" smtClean="0"/>
          </a:p>
          <a:p>
            <a:pPr>
              <a:lnSpc>
                <a:spcPct val="120000"/>
              </a:lnSpc>
            </a:pPr>
            <a:r>
              <a:rPr lang="he-IL" sz="1900" dirty="0" err="1" smtClean="0"/>
              <a:t>דמסקינן</a:t>
            </a:r>
            <a:r>
              <a:rPr lang="he-IL" sz="1900" dirty="0" smtClean="0"/>
              <a:t> </a:t>
            </a:r>
            <a:r>
              <a:rPr lang="he-IL" sz="1900" dirty="0"/>
              <a:t>לה </a:t>
            </a:r>
            <a:r>
              <a:rPr lang="he-IL" sz="1900" dirty="0" err="1"/>
              <a:t>ומחתינן</a:t>
            </a:r>
            <a:r>
              <a:rPr lang="he-IL" sz="1900" dirty="0"/>
              <a:t> לה כדי </a:t>
            </a:r>
            <a:r>
              <a:rPr lang="he-IL" sz="1900" dirty="0" smtClean="0"/>
              <a:t>לייגעה, </a:t>
            </a:r>
          </a:p>
          <a:p>
            <a:pPr>
              <a:lnSpc>
                <a:spcPct val="120000"/>
              </a:lnSpc>
            </a:pPr>
            <a:r>
              <a:rPr lang="he-IL" sz="1900" dirty="0" err="1" smtClean="0"/>
              <a:t>דתניא</a:t>
            </a:r>
            <a:r>
              <a:rPr lang="he-IL" sz="1900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sz="1900" dirty="0" smtClean="0">
                <a:solidFill>
                  <a:schemeClr val="accent6">
                    <a:lumMod val="50000"/>
                  </a:schemeClr>
                </a:solidFill>
              </a:rPr>
              <a:t>רבי 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שמעון בן אלעזר </a:t>
            </a:r>
            <a:r>
              <a:rPr lang="he-IL" sz="1900" dirty="0" smtClean="0">
                <a:solidFill>
                  <a:schemeClr val="accent6">
                    <a:lumMod val="50000"/>
                  </a:schemeClr>
                </a:solidFill>
              </a:rPr>
              <a:t>אומר: </a:t>
            </a:r>
          </a:p>
          <a:p>
            <a:pPr>
              <a:lnSpc>
                <a:spcPct val="120000"/>
              </a:lnSpc>
            </a:pPr>
            <a:r>
              <a:rPr lang="he-IL" sz="1900" dirty="0" smtClean="0">
                <a:solidFill>
                  <a:schemeClr val="accent6">
                    <a:lumMod val="50000"/>
                  </a:schemeClr>
                </a:solidFill>
              </a:rPr>
              <a:t>בית 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דין </a:t>
            </a:r>
            <a:r>
              <a:rPr lang="he-IL" sz="1900" dirty="0" err="1">
                <a:solidFill>
                  <a:schemeClr val="accent6">
                    <a:lumMod val="50000"/>
                  </a:schemeClr>
                </a:solidFill>
              </a:rPr>
              <a:t>מסיעין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 את העדים ממקום למקום כדי </a:t>
            </a:r>
            <a:r>
              <a:rPr lang="he-IL" sz="1900" dirty="0" err="1">
                <a:solidFill>
                  <a:schemeClr val="accent6">
                    <a:lumMod val="50000"/>
                  </a:schemeClr>
                </a:solidFill>
              </a:rPr>
              <a:t>שתטרף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 דעתן עליהן ויחזרו </a:t>
            </a:r>
            <a:r>
              <a:rPr lang="he-IL" sz="1900" dirty="0">
                <a:solidFill>
                  <a:schemeClr val="accent6">
                    <a:lumMod val="50000"/>
                  </a:schemeClr>
                </a:solidFill>
              </a:rPr>
              <a:t>בהן</a:t>
            </a:r>
            <a:r>
              <a:rPr lang="he-IL" sz="19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he-IL" sz="19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הסבר מלבני מעוגל 4"/>
          <p:cNvSpPr/>
          <p:nvPr/>
        </p:nvSpPr>
        <p:spPr>
          <a:xfrm>
            <a:off x="971600" y="519880"/>
            <a:ext cx="7632848" cy="3271893"/>
          </a:xfrm>
          <a:prstGeom prst="wedgeRoundRectCallout">
            <a:avLst>
              <a:gd name="adj1" fmla="val 52021"/>
              <a:gd name="adj2" fmla="val 36821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b="1" dirty="0" smtClean="0">
                <a:solidFill>
                  <a:schemeClr val="tx1"/>
                </a:solidFill>
              </a:rPr>
              <a:t>משנה דף ז </a:t>
            </a:r>
            <a:r>
              <a:rPr lang="he-IL" sz="1400" b="1" dirty="0" smtClean="0">
                <a:solidFill>
                  <a:schemeClr val="tx1"/>
                </a:solidFill>
              </a:rPr>
              <a:t>עמוד </a:t>
            </a:r>
            <a:r>
              <a:rPr lang="he-IL" sz="1400" b="1" dirty="0" smtClean="0">
                <a:solidFill>
                  <a:schemeClr val="tx1"/>
                </a:solidFill>
              </a:rPr>
              <a:t>א - דף ז עמוד ב:</a:t>
            </a:r>
            <a:endParaRPr lang="he-IL" sz="1400" b="1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rgbClr val="FF0000"/>
                </a:solidFill>
              </a:rPr>
              <a:t>היו </a:t>
            </a:r>
            <a:r>
              <a:rPr lang="he-IL" sz="1400" dirty="0">
                <a:solidFill>
                  <a:srgbClr val="FF0000"/>
                </a:solidFill>
              </a:rPr>
              <a:t>מעלין אותה לבית דין הגדול שבירושלים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ומאיימין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עליה כדרך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שמאיימין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על עדי נפשות ואומר לה בתי הרבה יין עושה הרבה שחוק עושה הרבה ילדות עושה הרבה שכנים הרעים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עושין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עשי לשמו הגדול שנכתב בקדושה שלא ימחה על המים ואומר לפניה דברים שאינם כדי לשומען היא וכל משפחת בית 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אביה. </a:t>
            </a: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אם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אמרה טמאה אני שוברת כתובתה 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ויוצאת.</a:t>
            </a: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rgbClr val="FF0000"/>
                </a:solidFill>
              </a:rPr>
              <a:t>ואם </a:t>
            </a:r>
            <a:r>
              <a:rPr lang="he-IL" sz="1400" dirty="0">
                <a:solidFill>
                  <a:srgbClr val="FF0000"/>
                </a:solidFill>
              </a:rPr>
              <a:t>אמרה טהורה אני מעלין אותה לשער המזרח שעל פתח שער </a:t>
            </a:r>
            <a:r>
              <a:rPr lang="he-IL" sz="1400" dirty="0" err="1">
                <a:solidFill>
                  <a:srgbClr val="FF0000"/>
                </a:solidFill>
              </a:rPr>
              <a:t>נקנור</a:t>
            </a:r>
            <a:r>
              <a:rPr lang="he-IL" sz="1400" dirty="0">
                <a:solidFill>
                  <a:srgbClr val="FF0000"/>
                </a:solidFill>
              </a:rPr>
              <a:t>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ששם משקין את הסוטות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ומטהרין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את היולדות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ומטהרין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את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המצורעין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וכהן אוחז בבגדיה אם נקרעו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נקרעו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ואם נפרמו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נפרמו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עד שהוא מגלה את לבה וסותר את 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שערה, רבי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יהודה אומר אם היה לבה נאה לא היה מגלהו ואם היה שערה נאה לא היה 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סותר </a:t>
            </a:r>
            <a:r>
              <a:rPr lang="he-IL" sz="1400" dirty="0" err="1" smtClean="0">
                <a:solidFill>
                  <a:schemeClr val="accent6">
                    <a:lumMod val="50000"/>
                  </a:schemeClr>
                </a:solidFill>
              </a:rPr>
              <a:t>היתה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מתכסה בלבנים מכסה בשחורים היה עליה כלי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זהב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וקטליאות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נזמים וטבעות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מעבירין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ממנה כדי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לנוולה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ואחר כך מביא חבל מצרי וקושרו למעלה 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מדדיה.</a:t>
            </a: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וכל הרוצה לראות בא לראות חוץ מעבדיה ושפחותיה מפני שלבה גס 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בהן.</a:t>
            </a: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וכל הנשים מותרות לראותה שנאמר 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ונוסרו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כל הנשים ולא תעשינה </a:t>
            </a:r>
            <a:r>
              <a:rPr lang="he-IL" sz="1400" dirty="0" err="1" smtClean="0">
                <a:solidFill>
                  <a:schemeClr val="accent6">
                    <a:lumMod val="50000"/>
                  </a:schemeClr>
                </a:solidFill>
              </a:rPr>
              <a:t>כזמתכנה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he-IL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27700" y="4728457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</a:t>
            </a:r>
            <a:r>
              <a:rPr lang="he-IL" sz="800" dirty="0" smtClean="0"/>
              <a:t>א</a:t>
            </a:r>
            <a:endParaRPr lang="he-IL" sz="800" dirty="0"/>
          </a:p>
        </p:txBody>
      </p:sp>
    </p:spTree>
    <p:extLst>
      <p:ext uri="{BB962C8B-B14F-4D97-AF65-F5344CB8AC3E}">
        <p14:creationId xmlns:p14="http://schemas.microsoft.com/office/powerpoint/2010/main" val="215760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496" y="35332"/>
            <a:ext cx="15841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ח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3863781"/>
            <a:ext cx="8064896" cy="29177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 smtClean="0"/>
              <a:t>ששם </a:t>
            </a:r>
            <a:r>
              <a:rPr lang="he-IL" dirty="0"/>
              <a:t>משקין את הסוטות </a:t>
            </a:r>
            <a:r>
              <a:rPr lang="he-IL" dirty="0" err="1"/>
              <a:t>וכו</a:t>
            </a:r>
            <a:r>
              <a:rPr lang="he-IL" dirty="0"/>
              <a:t>': </a:t>
            </a:r>
            <a:endParaRPr lang="he-IL" dirty="0" smtClean="0"/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dirty="0" err="1" smtClean="0"/>
              <a:t>בשלמא</a:t>
            </a:r>
            <a:r>
              <a:rPr lang="he-IL" dirty="0" smtClean="0"/>
              <a:t> סוטות </a:t>
            </a:r>
            <a:r>
              <a:rPr lang="he-IL" dirty="0" err="1" smtClean="0"/>
              <a:t>דכתיב</a:t>
            </a:r>
            <a:r>
              <a:rPr lang="he-IL" dirty="0" smtClean="0"/>
              <a:t> "והעמיד </a:t>
            </a:r>
            <a:r>
              <a:rPr lang="he-IL" dirty="0"/>
              <a:t>הכהן את </a:t>
            </a:r>
            <a:r>
              <a:rPr lang="he-IL" dirty="0" err="1"/>
              <a:t>האשה</a:t>
            </a:r>
            <a:r>
              <a:rPr lang="he-IL" dirty="0"/>
              <a:t> לפני ה</a:t>
            </a:r>
            <a:r>
              <a:rPr lang="he-IL" dirty="0" smtClean="0"/>
              <a:t>'",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מצורעין</a:t>
            </a:r>
            <a:r>
              <a:rPr lang="he-IL" dirty="0" smtClean="0"/>
              <a:t> </a:t>
            </a:r>
            <a:r>
              <a:rPr lang="he-IL" dirty="0" err="1"/>
              <a:t>נמי</a:t>
            </a:r>
            <a:r>
              <a:rPr lang="he-IL" dirty="0"/>
              <a:t> </a:t>
            </a:r>
            <a:r>
              <a:rPr lang="he-IL" dirty="0" err="1"/>
              <a:t>דכתיב</a:t>
            </a:r>
            <a:r>
              <a:rPr lang="he-IL" dirty="0"/>
              <a:t> </a:t>
            </a:r>
            <a:r>
              <a:rPr lang="he-IL" dirty="0" smtClean="0"/>
              <a:t>"והעמיד </a:t>
            </a:r>
            <a:r>
              <a:rPr lang="he-IL" dirty="0"/>
              <a:t>הכהן </a:t>
            </a:r>
            <a:r>
              <a:rPr lang="he-IL" dirty="0" smtClean="0"/>
              <a:t>המטהר" </a:t>
            </a:r>
            <a:r>
              <a:rPr lang="he-IL" dirty="0"/>
              <a:t>וגו</a:t>
            </a:r>
            <a:r>
              <a:rPr lang="he-IL" dirty="0" smtClean="0"/>
              <a:t>',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אלא </a:t>
            </a:r>
            <a:r>
              <a:rPr lang="he-IL" dirty="0"/>
              <a:t>יולדת מאי </a:t>
            </a:r>
            <a:r>
              <a:rPr lang="he-IL" dirty="0" smtClean="0"/>
              <a:t>טעמא?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אילימא</a:t>
            </a:r>
            <a:r>
              <a:rPr lang="he-IL" dirty="0" smtClean="0"/>
              <a:t> </a:t>
            </a:r>
            <a:r>
              <a:rPr lang="he-IL" dirty="0"/>
              <a:t>משום </a:t>
            </a:r>
            <a:r>
              <a:rPr lang="he-IL" dirty="0" err="1"/>
              <a:t>דאתיין</a:t>
            </a:r>
            <a:r>
              <a:rPr lang="he-IL" dirty="0"/>
              <a:t> וקיימין </a:t>
            </a:r>
            <a:r>
              <a:rPr lang="he-IL" dirty="0" err="1" smtClean="0"/>
              <a:t>אקורבנייהו</a:t>
            </a:r>
            <a:r>
              <a:rPr lang="he-IL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דתניא</a:t>
            </a:r>
            <a:r>
              <a:rPr lang="he-IL" dirty="0" smtClean="0"/>
              <a:t>: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אין קרבנו של אדם קרב אלא אם כן עומד על גביו</a:t>
            </a:r>
            <a:r>
              <a:rPr lang="he-IL" dirty="0"/>
              <a:t> -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אי </a:t>
            </a:r>
            <a:r>
              <a:rPr lang="he-IL" dirty="0"/>
              <a:t>הכי </a:t>
            </a:r>
            <a:r>
              <a:rPr lang="he-IL" dirty="0" err="1"/>
              <a:t>זבין</a:t>
            </a:r>
            <a:r>
              <a:rPr lang="he-IL" dirty="0"/>
              <a:t> וזבות </a:t>
            </a:r>
            <a:r>
              <a:rPr lang="he-IL" dirty="0" err="1" smtClean="0"/>
              <a:t>נמי</a:t>
            </a:r>
            <a:r>
              <a:rPr lang="he-IL" dirty="0" smtClean="0"/>
              <a:t>!</a:t>
            </a: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dirty="0" err="1" smtClean="0"/>
              <a:t>אה</a:t>
            </a:r>
            <a:r>
              <a:rPr lang="he-IL" dirty="0" err="1"/>
              <a:t>'</a:t>
            </a:r>
            <a:r>
              <a:rPr lang="he-IL" dirty="0" err="1" smtClean="0"/>
              <a:t>'נ</a:t>
            </a:r>
            <a:r>
              <a:rPr lang="he-IL" dirty="0" smtClean="0"/>
              <a:t>, </a:t>
            </a:r>
            <a:r>
              <a:rPr lang="he-IL" dirty="0"/>
              <a:t>ותנא </a:t>
            </a:r>
            <a:r>
              <a:rPr lang="he-IL" dirty="0" err="1"/>
              <a:t>חדא</a:t>
            </a:r>
            <a:r>
              <a:rPr lang="he-IL" dirty="0"/>
              <a:t> </a:t>
            </a:r>
            <a:r>
              <a:rPr lang="he-IL" dirty="0" err="1"/>
              <a:t>מינייהו</a:t>
            </a:r>
            <a:r>
              <a:rPr lang="he-IL" dirty="0"/>
              <a:t> </a:t>
            </a:r>
            <a:r>
              <a:rPr lang="he-IL" dirty="0" smtClean="0"/>
              <a:t>נקט.</a:t>
            </a:r>
          </a:p>
        </p:txBody>
      </p:sp>
      <p:sp>
        <p:nvSpPr>
          <p:cNvPr id="5" name="הסבר מלבני מעוגל 4"/>
          <p:cNvSpPr/>
          <p:nvPr/>
        </p:nvSpPr>
        <p:spPr>
          <a:xfrm>
            <a:off x="971600" y="435107"/>
            <a:ext cx="7632848" cy="3271893"/>
          </a:xfrm>
          <a:prstGeom prst="wedgeRoundRectCallout">
            <a:avLst>
              <a:gd name="adj1" fmla="val 52021"/>
              <a:gd name="adj2" fmla="val 36821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b="1" dirty="0" smtClean="0">
                <a:solidFill>
                  <a:schemeClr val="tx1"/>
                </a:solidFill>
              </a:rPr>
              <a:t>משנה דף ז </a:t>
            </a:r>
            <a:r>
              <a:rPr lang="he-IL" sz="1400" b="1" dirty="0" smtClean="0">
                <a:solidFill>
                  <a:schemeClr val="tx1"/>
                </a:solidFill>
              </a:rPr>
              <a:t>עמוד </a:t>
            </a:r>
            <a:r>
              <a:rPr lang="he-IL" sz="1400" b="1" dirty="0" smtClean="0">
                <a:solidFill>
                  <a:schemeClr val="tx1"/>
                </a:solidFill>
              </a:rPr>
              <a:t>א - דף ז עמוד ב:</a:t>
            </a:r>
            <a:endParaRPr lang="he-IL" sz="1400" b="1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היו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מעלין אותה לבית דין הגדול שבירושלים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ומאיימין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עליה כדרך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שמאיימין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על עדי נפשות ואומר לה בתי הרבה יין עושה הרבה שחוק עושה הרבה ילדות עושה הרבה שכנים הרעים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עושין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עשי לשמו הגדול שנכתב בקדושה שלא ימחה על המים ואומר לפניה דברים שאינם כדי לשומען היא וכל משפחת בית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אביה.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אם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אמרה טמאה אני שוברת כתובתה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ויוצאת.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ואם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אמרה טהורה אני מעלין אותה לשער המזרח שעל פתח שער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נקנור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400" dirty="0">
                <a:solidFill>
                  <a:srgbClr val="FF0000"/>
                </a:solidFill>
              </a:rPr>
              <a:t>ששם משקין את הסוטות </a:t>
            </a:r>
            <a:r>
              <a:rPr lang="he-IL" sz="1400" dirty="0" err="1">
                <a:solidFill>
                  <a:srgbClr val="FF0000"/>
                </a:solidFill>
              </a:rPr>
              <a:t>ומטהרין</a:t>
            </a:r>
            <a:r>
              <a:rPr lang="he-IL" sz="1400" dirty="0">
                <a:solidFill>
                  <a:srgbClr val="FF0000"/>
                </a:solidFill>
              </a:rPr>
              <a:t> את היולדות </a:t>
            </a:r>
            <a:r>
              <a:rPr lang="he-IL" sz="1400" dirty="0" err="1">
                <a:solidFill>
                  <a:srgbClr val="FF0000"/>
                </a:solidFill>
              </a:rPr>
              <a:t>ומטהרין</a:t>
            </a:r>
            <a:r>
              <a:rPr lang="he-IL" sz="1400" dirty="0">
                <a:solidFill>
                  <a:srgbClr val="FF0000"/>
                </a:solidFill>
              </a:rPr>
              <a:t> את </a:t>
            </a:r>
            <a:r>
              <a:rPr lang="he-IL" sz="1400" dirty="0" err="1">
                <a:solidFill>
                  <a:srgbClr val="FF0000"/>
                </a:solidFill>
              </a:rPr>
              <a:t>המצורעין</a:t>
            </a:r>
            <a:r>
              <a:rPr lang="he-IL" sz="1400" dirty="0">
                <a:solidFill>
                  <a:srgbClr val="FF0000"/>
                </a:solidFill>
              </a:rPr>
              <a:t>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וכהן אוחז בבגדיה אם נקרעו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נקרעו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ואם נפרמו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נפרמו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עד שהוא מגלה את לבה וסותר את 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שערה, רבי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יהודה אומר אם היה לבה נאה לא היה מגלהו ואם היה שערה נאה לא היה 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סותר </a:t>
            </a:r>
            <a:r>
              <a:rPr lang="he-IL" sz="1400" dirty="0" err="1" smtClean="0">
                <a:solidFill>
                  <a:schemeClr val="accent6">
                    <a:lumMod val="50000"/>
                  </a:schemeClr>
                </a:solidFill>
              </a:rPr>
              <a:t>היתה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מתכסה בלבנים מכסה בשחורים היה עליה כלי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זהב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וקטליאות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נזמים וטבעות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מעבירין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ממנה כדי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לנוולה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ואחר כך מביא חבל מצרי וקושרו למעלה 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מדדיה.</a:t>
            </a: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וכל הרוצה לראות בא לראות חוץ מעבדיה ושפחותיה מפני שלבה גס 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בהן.</a:t>
            </a: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וכל הנשים מותרות לראותה שנאמר 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ונוסרו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כל הנשים ולא תעשינה </a:t>
            </a:r>
            <a:r>
              <a:rPr lang="he-IL" sz="1400" dirty="0" err="1" smtClean="0">
                <a:solidFill>
                  <a:schemeClr val="accent6">
                    <a:lumMod val="50000"/>
                  </a:schemeClr>
                </a:solidFill>
              </a:rPr>
              <a:t>כזמתכנה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he-IL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63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496" y="35332"/>
            <a:ext cx="15841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ח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222100"/>
            <a:ext cx="7848872" cy="62232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 err="1" smtClean="0"/>
              <a:t>ת</a:t>
            </a:r>
            <a:r>
              <a:rPr lang="he-IL" dirty="0" err="1"/>
              <a:t>'</a:t>
            </a:r>
            <a:r>
              <a:rPr lang="he-IL" dirty="0" err="1" smtClean="0"/>
              <a:t>'ר</a:t>
            </a:r>
            <a:r>
              <a:rPr lang="he-IL" dirty="0" smtClean="0"/>
              <a:t>:</a:t>
            </a: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אין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משקין שתי סוטות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כאחת,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כדי שלא יהא לבה גס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בחבירתה.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רבי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יהודה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אומר: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לא מן השם הוא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זה,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אלא אמר קרא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"אותה" - לבדה.</a:t>
            </a:r>
          </a:p>
          <a:p>
            <a:pPr>
              <a:lnSpc>
                <a:spcPct val="120000"/>
              </a:lnSpc>
            </a:pPr>
            <a:endParaRPr lang="he-IL" sz="20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 err="1" smtClean="0"/>
              <a:t>ות</a:t>
            </a:r>
            <a:r>
              <a:rPr lang="he-IL" dirty="0"/>
              <a:t>''ק הכתיב </a:t>
            </a:r>
            <a:r>
              <a:rPr lang="he-IL" dirty="0" smtClean="0"/>
              <a:t>"אותה"!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ת</a:t>
            </a:r>
            <a:r>
              <a:rPr lang="he-IL" dirty="0" err="1"/>
              <a:t>''ק</a:t>
            </a:r>
            <a:r>
              <a:rPr lang="he-IL" dirty="0"/>
              <a:t> </a:t>
            </a:r>
            <a:r>
              <a:rPr lang="he-IL" dirty="0" err="1"/>
              <a:t>ר''ש</a:t>
            </a:r>
            <a:r>
              <a:rPr lang="he-IL" dirty="0"/>
              <a:t> היא </a:t>
            </a:r>
            <a:r>
              <a:rPr lang="he-IL" dirty="0" err="1"/>
              <a:t>דדריש</a:t>
            </a:r>
            <a:r>
              <a:rPr lang="he-IL" dirty="0"/>
              <a:t> טעם </a:t>
            </a:r>
            <a:r>
              <a:rPr lang="he-IL" dirty="0" err="1" smtClean="0"/>
              <a:t>דקרא</a:t>
            </a:r>
            <a:r>
              <a:rPr lang="he-IL" dirty="0" smtClean="0"/>
              <a:t>,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ומה </a:t>
            </a:r>
            <a:r>
              <a:rPr lang="he-IL" dirty="0"/>
              <a:t>טעם </a:t>
            </a:r>
            <a:r>
              <a:rPr lang="he-IL" dirty="0" err="1"/>
              <a:t>קאמר</a:t>
            </a:r>
            <a:r>
              <a:rPr lang="he-IL" dirty="0"/>
              <a:t> </a:t>
            </a:r>
            <a:r>
              <a:rPr lang="he-IL" dirty="0" smtClean="0"/>
              <a:t>- מה </a:t>
            </a:r>
            <a:r>
              <a:rPr lang="he-IL" dirty="0"/>
              <a:t>טעם אותה </a:t>
            </a:r>
            <a:r>
              <a:rPr lang="he-IL" dirty="0" smtClean="0"/>
              <a:t>לבדה? </a:t>
            </a:r>
            <a:r>
              <a:rPr lang="he-IL" dirty="0"/>
              <a:t>כדי שלא יהא לבה גס </a:t>
            </a:r>
            <a:r>
              <a:rPr lang="he-IL" dirty="0" smtClean="0"/>
              <a:t>בחבירתה.</a:t>
            </a:r>
          </a:p>
          <a:p>
            <a:pPr>
              <a:lnSpc>
                <a:spcPct val="120000"/>
              </a:lnSpc>
            </a:pPr>
            <a:endParaRPr lang="he-IL" sz="2000" dirty="0"/>
          </a:p>
          <a:p>
            <a:pPr>
              <a:lnSpc>
                <a:spcPct val="120000"/>
              </a:lnSpc>
            </a:pPr>
            <a:r>
              <a:rPr lang="he-IL" dirty="0" smtClean="0"/>
              <a:t>מאי </a:t>
            </a:r>
            <a:r>
              <a:rPr lang="he-IL" dirty="0" err="1" smtClean="0"/>
              <a:t>בינייהו</a:t>
            </a:r>
            <a:r>
              <a:rPr lang="he-IL" dirty="0" smtClean="0"/>
              <a:t>?</a:t>
            </a: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איכא </a:t>
            </a:r>
            <a:r>
              <a:rPr lang="he-IL" dirty="0" err="1" smtClean="0"/>
              <a:t>בינייהו</a:t>
            </a:r>
            <a:r>
              <a:rPr lang="he-IL" dirty="0" smtClean="0"/>
              <a:t>: רותתת.</a:t>
            </a:r>
          </a:p>
          <a:p>
            <a:pPr>
              <a:lnSpc>
                <a:spcPct val="120000"/>
              </a:lnSpc>
            </a:pPr>
            <a:endParaRPr lang="he-IL" sz="2000" dirty="0"/>
          </a:p>
          <a:p>
            <a:pPr>
              <a:lnSpc>
                <a:spcPct val="120000"/>
              </a:lnSpc>
            </a:pPr>
            <a:r>
              <a:rPr lang="he-IL" dirty="0" smtClean="0"/>
              <a:t>ורותתת </a:t>
            </a:r>
            <a:r>
              <a:rPr lang="he-IL" dirty="0"/>
              <a:t>מי </a:t>
            </a:r>
            <a:r>
              <a:rPr lang="he-IL" dirty="0" smtClean="0"/>
              <a:t>משקין? </a:t>
            </a:r>
            <a:r>
              <a:rPr lang="he-IL" dirty="0"/>
              <a:t>והא אין </a:t>
            </a:r>
            <a:r>
              <a:rPr lang="he-IL" dirty="0" err="1"/>
              <a:t>עושין</a:t>
            </a:r>
            <a:r>
              <a:rPr lang="he-IL" dirty="0"/>
              <a:t> מצות חבילות </a:t>
            </a:r>
            <a:r>
              <a:rPr lang="he-IL" dirty="0" err="1" smtClean="0"/>
              <a:t>חבילות</a:t>
            </a:r>
            <a:r>
              <a:rPr lang="he-IL" dirty="0" smtClean="0"/>
              <a:t>!</a:t>
            </a: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dirty="0" err="1" smtClean="0"/>
              <a:t>דתנן</a:t>
            </a:r>
            <a:r>
              <a:rPr lang="he-IL" dirty="0" smtClean="0"/>
              <a:t> </a:t>
            </a:r>
            <a:r>
              <a:rPr lang="he-IL" sz="1200" dirty="0" smtClean="0"/>
              <a:t>(צ"ל: </a:t>
            </a:r>
            <a:r>
              <a:rPr lang="he-IL" sz="1200" dirty="0" err="1" smtClean="0"/>
              <a:t>דתניא</a:t>
            </a:r>
            <a:r>
              <a:rPr lang="he-IL" sz="1200" dirty="0" smtClean="0"/>
              <a:t>)</a:t>
            </a:r>
            <a:r>
              <a:rPr lang="he-IL" dirty="0" smtClean="0"/>
              <a:t>: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אין משקין שתי סוטות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כאחת,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ואין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מטהרין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שני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מצורעין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כאחת,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ואין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רוצעין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שני עבדים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כאחת,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ואין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עורפין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שתי עגלות כאחת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- לפי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שאין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עושין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מצות חבילות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חבילות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endParaRPr lang="he-IL" sz="2000" dirty="0"/>
          </a:p>
          <a:p>
            <a:pPr>
              <a:lnSpc>
                <a:spcPct val="120000"/>
              </a:lnSpc>
            </a:pPr>
            <a:r>
              <a:rPr lang="he-IL" dirty="0" smtClean="0"/>
              <a:t>אמר </a:t>
            </a:r>
            <a:r>
              <a:rPr lang="he-IL" dirty="0" err="1"/>
              <a:t>אביי</a:t>
            </a:r>
            <a:r>
              <a:rPr lang="he-IL" dirty="0"/>
              <a:t> </a:t>
            </a:r>
            <a:r>
              <a:rPr lang="he-IL" dirty="0" err="1"/>
              <a:t>ואיתימא</a:t>
            </a:r>
            <a:r>
              <a:rPr lang="he-IL" dirty="0"/>
              <a:t> רב </a:t>
            </a:r>
            <a:r>
              <a:rPr lang="he-IL" dirty="0" smtClean="0"/>
              <a:t>כהנא: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לא </a:t>
            </a:r>
            <a:r>
              <a:rPr lang="he-IL" dirty="0" err="1" smtClean="0"/>
              <a:t>קשיא</a:t>
            </a:r>
            <a:r>
              <a:rPr lang="he-IL" dirty="0" smtClean="0"/>
              <a:t>,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כאן </a:t>
            </a:r>
            <a:r>
              <a:rPr lang="he-IL" dirty="0"/>
              <a:t>בכהן </a:t>
            </a:r>
            <a:r>
              <a:rPr lang="he-IL" dirty="0" smtClean="0"/>
              <a:t>אחד, </a:t>
            </a:r>
            <a:r>
              <a:rPr lang="he-IL" dirty="0"/>
              <a:t>כאן בשני </a:t>
            </a:r>
            <a:r>
              <a:rPr lang="he-IL" dirty="0" err="1" smtClean="0"/>
              <a:t>כהנים</a:t>
            </a:r>
            <a:r>
              <a:rPr lang="he-IL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7343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496" y="35332"/>
            <a:ext cx="15841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ח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3878577"/>
            <a:ext cx="7848872" cy="28161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 smtClean="0"/>
              <a:t>והכהן </a:t>
            </a:r>
            <a:r>
              <a:rPr lang="he-IL" dirty="0"/>
              <a:t>אוחז בבגדיה: </a:t>
            </a:r>
            <a:endParaRPr lang="he-IL" dirty="0" smtClean="0"/>
          </a:p>
          <a:p>
            <a:pPr>
              <a:lnSpc>
                <a:spcPct val="120000"/>
              </a:lnSpc>
            </a:pPr>
            <a:endParaRPr lang="he-IL" sz="1100" dirty="0"/>
          </a:p>
          <a:p>
            <a:pPr>
              <a:lnSpc>
                <a:spcPct val="120000"/>
              </a:lnSpc>
            </a:pPr>
            <a:r>
              <a:rPr lang="he-IL" dirty="0" smtClean="0"/>
              <a:t>תנו רבנן:</a:t>
            </a:r>
          </a:p>
          <a:p>
            <a:pPr>
              <a:lnSpc>
                <a:spcPct val="120000"/>
              </a:lnSpc>
            </a:pPr>
            <a:endParaRPr lang="he-IL" sz="600" dirty="0"/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"ופרע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את ראש </a:t>
            </a:r>
            <a:r>
              <a:rPr lang="he-IL" dirty="0" err="1" smtClean="0">
                <a:solidFill>
                  <a:schemeClr val="accent6">
                    <a:lumMod val="50000"/>
                  </a:schemeClr>
                </a:solidFill>
              </a:rPr>
              <a:t>האשה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"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-</a:t>
            </a:r>
            <a:endParaRPr lang="he-IL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אין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לי אלא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ראשה,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גופה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מנין?</a:t>
            </a:r>
          </a:p>
          <a:p>
            <a:pPr>
              <a:lnSpc>
                <a:spcPct val="120000"/>
              </a:lnSpc>
            </a:pP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ת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''ל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"</a:t>
            </a:r>
            <a:r>
              <a:rPr lang="he-IL" dirty="0" err="1" smtClean="0">
                <a:solidFill>
                  <a:schemeClr val="accent6">
                    <a:lumMod val="50000"/>
                  </a:schemeClr>
                </a:solidFill>
              </a:rPr>
              <a:t>האשה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".</a:t>
            </a:r>
            <a:endParaRPr lang="he-IL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אם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כן מה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ת''ל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"ופרע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את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ראש"?</a:t>
            </a:r>
            <a:endParaRPr lang="he-IL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מלמד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שהכהן סותר את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שערה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he-I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הסבר מלבני מעוגל 4"/>
          <p:cNvSpPr/>
          <p:nvPr/>
        </p:nvSpPr>
        <p:spPr>
          <a:xfrm>
            <a:off x="971600" y="435107"/>
            <a:ext cx="7632848" cy="3271893"/>
          </a:xfrm>
          <a:prstGeom prst="wedgeRoundRectCallout">
            <a:avLst>
              <a:gd name="adj1" fmla="val 52021"/>
              <a:gd name="adj2" fmla="val 36821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b="1" dirty="0" smtClean="0">
                <a:solidFill>
                  <a:schemeClr val="tx1"/>
                </a:solidFill>
              </a:rPr>
              <a:t>משנה דף ז </a:t>
            </a:r>
            <a:r>
              <a:rPr lang="he-IL" sz="1400" b="1" dirty="0" smtClean="0">
                <a:solidFill>
                  <a:schemeClr val="tx1"/>
                </a:solidFill>
              </a:rPr>
              <a:t>עמוד </a:t>
            </a:r>
            <a:r>
              <a:rPr lang="he-IL" sz="1400" b="1" dirty="0" smtClean="0">
                <a:solidFill>
                  <a:schemeClr val="tx1"/>
                </a:solidFill>
              </a:rPr>
              <a:t>א - דף ז עמוד ב:</a:t>
            </a:r>
            <a:endParaRPr lang="he-IL" sz="1400" b="1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היו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מעלין אותה לבית דין הגדול שבירושלים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ומאיימין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עליה כדרך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שמאיימין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על עדי נפשות ואומר לה בתי הרבה יין עושה הרבה שחוק עושה הרבה ילדות עושה הרבה שכנים הרעים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עושין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עשי לשמו הגדול שנכתב בקדושה שלא ימחה על המים ואומר לפניה דברים שאינם כדי לשומען היא וכל משפחת בית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אביה.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אם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אמרה טמאה אני שוברת כתובתה ויוצאת.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ואם אמרה טהורה אני מעלין אותה לשער המזרח שעל פתח שער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נקנור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ששם משקין את הסוטות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ומטהרין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את היולדות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ומטהרין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את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המצורעין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400" dirty="0">
                <a:solidFill>
                  <a:srgbClr val="FF0000"/>
                </a:solidFill>
              </a:rPr>
              <a:t>וכהן אוחז בבגדיה אם נקרעו </a:t>
            </a:r>
            <a:r>
              <a:rPr lang="he-IL" sz="1400" dirty="0" err="1">
                <a:solidFill>
                  <a:srgbClr val="FF0000"/>
                </a:solidFill>
              </a:rPr>
              <a:t>נקרעו</a:t>
            </a:r>
            <a:r>
              <a:rPr lang="he-IL" sz="1400" dirty="0">
                <a:solidFill>
                  <a:srgbClr val="FF0000"/>
                </a:solidFill>
              </a:rPr>
              <a:t> ואם נפרמו </a:t>
            </a:r>
            <a:r>
              <a:rPr lang="he-IL" sz="1400" dirty="0" err="1">
                <a:solidFill>
                  <a:srgbClr val="FF0000"/>
                </a:solidFill>
              </a:rPr>
              <a:t>נפרמו</a:t>
            </a:r>
            <a:r>
              <a:rPr lang="he-IL" sz="1400" dirty="0">
                <a:solidFill>
                  <a:srgbClr val="FF0000"/>
                </a:solidFill>
              </a:rPr>
              <a:t> עד שהוא מגלה את לבה וסותר את </a:t>
            </a:r>
            <a:r>
              <a:rPr lang="he-IL" sz="1400" dirty="0" smtClean="0">
                <a:solidFill>
                  <a:srgbClr val="FF0000"/>
                </a:solidFill>
              </a:rPr>
              <a:t>שערה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, רבי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יהודה אומר אם היה לבה נאה לא היה מגלהו ואם היה שערה נאה לא היה 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סותר </a:t>
            </a:r>
            <a:r>
              <a:rPr lang="he-IL" sz="1400" dirty="0" err="1" smtClean="0">
                <a:solidFill>
                  <a:schemeClr val="accent6">
                    <a:lumMod val="50000"/>
                  </a:schemeClr>
                </a:solidFill>
              </a:rPr>
              <a:t>היתה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מתכסה בלבנים מכסה בשחורים היה עליה כלי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זהב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וקטליאות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נזמים וטבעות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מעבירין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ממנה כדי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לנוולה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ואחר כך מביא חבל מצרי וקושרו למעלה 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מדדיה.</a:t>
            </a: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וכל הרוצה לראות בא לראות חוץ מעבדיה ושפחותיה מפני שלבה גס 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בהן.</a:t>
            </a: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וכל הנשים מותרות לראותה שנאמר 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ונוסרו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כל הנשים ולא תעשינה </a:t>
            </a:r>
            <a:r>
              <a:rPr lang="he-IL" sz="1400" dirty="0" err="1" smtClean="0">
                <a:solidFill>
                  <a:schemeClr val="accent6">
                    <a:lumMod val="50000"/>
                  </a:schemeClr>
                </a:solidFill>
              </a:rPr>
              <a:t>כזמתכנה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he-IL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74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496" y="35332"/>
            <a:ext cx="15841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ח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8539" y="4026907"/>
            <a:ext cx="7848872" cy="25483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 smtClean="0"/>
              <a:t>ר</a:t>
            </a:r>
            <a:r>
              <a:rPr lang="he-IL" dirty="0"/>
              <a:t>' יהודה אומר אם היה לבה </a:t>
            </a:r>
            <a:r>
              <a:rPr lang="he-IL" dirty="0" err="1"/>
              <a:t>וכו</a:t>
            </a:r>
            <a:r>
              <a:rPr lang="he-IL" dirty="0"/>
              <a:t>': </a:t>
            </a:r>
            <a:endParaRPr lang="he-IL" dirty="0" smtClean="0"/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dirty="0" err="1" smtClean="0"/>
              <a:t>למימרא</a:t>
            </a:r>
            <a:r>
              <a:rPr lang="he-IL" dirty="0" smtClean="0"/>
              <a:t> </a:t>
            </a:r>
            <a:r>
              <a:rPr lang="he-IL" dirty="0"/>
              <a:t>דר' יהודה </a:t>
            </a:r>
            <a:r>
              <a:rPr lang="he-IL" dirty="0" err="1"/>
              <a:t>חייש</a:t>
            </a:r>
            <a:r>
              <a:rPr lang="he-IL" dirty="0"/>
              <a:t> </a:t>
            </a:r>
            <a:r>
              <a:rPr lang="he-IL" dirty="0" err="1"/>
              <a:t>להרהורא</a:t>
            </a:r>
            <a:r>
              <a:rPr lang="he-IL" dirty="0"/>
              <a:t> ורבנן לא </a:t>
            </a:r>
            <a:r>
              <a:rPr lang="he-IL" dirty="0" err="1" smtClean="0"/>
              <a:t>חיישי</a:t>
            </a:r>
            <a:r>
              <a:rPr lang="he-IL" dirty="0" smtClean="0"/>
              <a:t>?</a:t>
            </a:r>
            <a:endParaRPr lang="he-IL" dirty="0" smtClean="0"/>
          </a:p>
          <a:p>
            <a:pPr>
              <a:lnSpc>
                <a:spcPct val="120000"/>
              </a:lnSpc>
            </a:pPr>
            <a:endParaRPr lang="he-IL" sz="300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והא </a:t>
            </a:r>
            <a:r>
              <a:rPr lang="he-IL" dirty="0"/>
              <a:t>איפכא שמעינן </a:t>
            </a:r>
            <a:r>
              <a:rPr lang="he-IL" dirty="0" smtClean="0"/>
              <a:t>להו, </a:t>
            </a:r>
            <a:r>
              <a:rPr lang="he-IL" dirty="0" err="1" smtClean="0"/>
              <a:t>דתניא</a:t>
            </a:r>
            <a:r>
              <a:rPr lang="he-IL" dirty="0" smtClean="0"/>
              <a:t>: </a:t>
            </a:r>
          </a:p>
          <a:p>
            <a:pPr>
              <a:lnSpc>
                <a:spcPct val="120000"/>
              </a:lnSpc>
            </a:pPr>
            <a:endParaRPr lang="he-IL" sz="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האיש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מכסין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אותו פרק אחד מלפניו </a:t>
            </a:r>
            <a:endParaRPr lang="he-IL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 err="1" smtClean="0">
                <a:solidFill>
                  <a:schemeClr val="accent6">
                    <a:lumMod val="50000"/>
                  </a:schemeClr>
                </a:solidFill>
              </a:rPr>
              <a:t>והאשה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שני פרקים אחד מלפניה ואחד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מלאחריה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מפני שכולה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ערוה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דברי רבי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יהודה.</a:t>
            </a:r>
          </a:p>
          <a:p>
            <a:pPr>
              <a:lnSpc>
                <a:spcPct val="120000"/>
              </a:lnSpc>
            </a:pPr>
            <a:endParaRPr lang="he-IL" sz="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 err="1" smtClean="0">
                <a:solidFill>
                  <a:schemeClr val="accent6">
                    <a:lumMod val="50000"/>
                  </a:schemeClr>
                </a:solidFill>
              </a:rPr>
              <a:t>וחכ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'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'א: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האיש נסקל ערום ואין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האשה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נסקלת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ערומה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he-I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הסבר מלבני מעוגל 4"/>
          <p:cNvSpPr/>
          <p:nvPr/>
        </p:nvSpPr>
        <p:spPr>
          <a:xfrm>
            <a:off x="971600" y="516752"/>
            <a:ext cx="7632848" cy="3271893"/>
          </a:xfrm>
          <a:prstGeom prst="wedgeRoundRectCallout">
            <a:avLst>
              <a:gd name="adj1" fmla="val 52021"/>
              <a:gd name="adj2" fmla="val 36821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b="1" dirty="0" smtClean="0">
                <a:solidFill>
                  <a:schemeClr val="tx1"/>
                </a:solidFill>
              </a:rPr>
              <a:t>משנה דף ז </a:t>
            </a:r>
            <a:r>
              <a:rPr lang="he-IL" sz="1400" b="1" dirty="0" smtClean="0">
                <a:solidFill>
                  <a:schemeClr val="tx1"/>
                </a:solidFill>
              </a:rPr>
              <a:t>עמוד </a:t>
            </a:r>
            <a:r>
              <a:rPr lang="he-IL" sz="1400" b="1" dirty="0" smtClean="0">
                <a:solidFill>
                  <a:schemeClr val="tx1"/>
                </a:solidFill>
              </a:rPr>
              <a:t>א - דף ז עמוד ב:</a:t>
            </a:r>
            <a:endParaRPr lang="he-IL" sz="1400" b="1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היו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מעלין אותה לבית דין הגדול שבירושלים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ומאיימין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עליה כדרך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שמאיימין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על עדי נפשות ואומר לה בתי הרבה יין עושה הרבה שחוק עושה הרבה ילדות עושה הרבה שכנים הרעים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עושין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עשי לשמו הגדול שנכתב בקדושה שלא ימחה על המים ואומר לפניה דברים שאינם כדי לשומען היא וכל משפחת בית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אביה.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אם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אמרה טמאה אני שוברת כתובתה ויוצאת.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ואם אמרה טהורה אני מעלין אותה לשער המזרח שעל פתח שער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נקנור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ששם משקין את הסוטות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ומטהרין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את היולדות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ומטהרין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את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המצורעין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וכהן אוחז בבגדיה אם נקרעו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נקרעו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ואם נפרמו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נפרמו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עד שהוא מגלה את לבה וסותר את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שערה, </a:t>
            </a:r>
            <a:r>
              <a:rPr lang="he-IL" sz="1400" dirty="0" smtClean="0">
                <a:solidFill>
                  <a:srgbClr val="FF0000"/>
                </a:solidFill>
              </a:rPr>
              <a:t>רבי </a:t>
            </a:r>
            <a:r>
              <a:rPr lang="he-IL" sz="1400" dirty="0">
                <a:solidFill>
                  <a:srgbClr val="FF0000"/>
                </a:solidFill>
              </a:rPr>
              <a:t>יהודה אומר אם היה לבה נאה לא היה מגלהו ואם היה שערה נאה לא היה </a:t>
            </a:r>
            <a:r>
              <a:rPr lang="he-IL" sz="1400" dirty="0" smtClean="0">
                <a:solidFill>
                  <a:srgbClr val="FF0000"/>
                </a:solidFill>
              </a:rPr>
              <a:t>סותר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400" dirty="0" err="1" smtClean="0">
                <a:solidFill>
                  <a:schemeClr val="accent6">
                    <a:lumMod val="50000"/>
                  </a:schemeClr>
                </a:solidFill>
              </a:rPr>
              <a:t>היתה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מתכסה בלבנים מכסה בשחורים היה עליה כלי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זהב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וקטליאות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נזמים וטבעות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מעבירין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ממנה כדי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לנוולה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ואחר כך מביא חבל מצרי וקושרו למעלה 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מדדיה.</a:t>
            </a: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וכל הרוצה לראות בא לראות חוץ מעבדיה ושפחותיה מפני שלבה גס 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בהן.</a:t>
            </a: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וכל הנשים מותרות לראותה שנאמר 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ונוסרו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כל הנשים ולא תעשינה </a:t>
            </a:r>
            <a:r>
              <a:rPr lang="he-IL" sz="1400" dirty="0" err="1" smtClean="0">
                <a:solidFill>
                  <a:schemeClr val="accent6">
                    <a:lumMod val="50000"/>
                  </a:schemeClr>
                </a:solidFill>
              </a:rPr>
              <a:t>כזמתכנה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he-IL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חץ שמאלה 5"/>
          <p:cNvSpPr/>
          <p:nvPr/>
        </p:nvSpPr>
        <p:spPr>
          <a:xfrm>
            <a:off x="1115616" y="6309320"/>
            <a:ext cx="1080120" cy="3104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2461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6609</TotalTime>
  <Words>3800</Words>
  <Application>Microsoft Office PowerPoint</Application>
  <PresentationFormat>‫הצגה על המסך (4:3)</PresentationFormat>
  <Paragraphs>415</Paragraphs>
  <Slides>18</Slides>
  <Notes>15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user</cp:lastModifiedBy>
  <cp:revision>670</cp:revision>
  <dcterms:created xsi:type="dcterms:W3CDTF">2015-01-28T10:22:53Z</dcterms:created>
  <dcterms:modified xsi:type="dcterms:W3CDTF">2015-11-03T11:07:56Z</dcterms:modified>
</cp:coreProperties>
</file>